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3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2" r:id="rId2"/>
  </p:sldMasterIdLst>
  <p:notesMasterIdLst>
    <p:notesMasterId r:id="rId39"/>
  </p:notesMasterIdLst>
  <p:sldIdLst>
    <p:sldId id="788" r:id="rId3"/>
    <p:sldId id="790" r:id="rId4"/>
    <p:sldId id="743" r:id="rId5"/>
    <p:sldId id="715" r:id="rId6"/>
    <p:sldId id="632" r:id="rId7"/>
    <p:sldId id="634" r:id="rId8"/>
    <p:sldId id="635" r:id="rId9"/>
    <p:sldId id="636" r:id="rId10"/>
    <p:sldId id="747" r:id="rId11"/>
    <p:sldId id="638" r:id="rId12"/>
    <p:sldId id="643" r:id="rId13"/>
    <p:sldId id="647" r:id="rId14"/>
    <p:sldId id="648" r:id="rId15"/>
    <p:sldId id="794" r:id="rId16"/>
    <p:sldId id="782" r:id="rId17"/>
    <p:sldId id="787" r:id="rId18"/>
    <p:sldId id="705" r:id="rId19"/>
    <p:sldId id="672" r:id="rId20"/>
    <p:sldId id="673" r:id="rId21"/>
    <p:sldId id="718" r:id="rId22"/>
    <p:sldId id="720" r:id="rId23"/>
    <p:sldId id="674" r:id="rId24"/>
    <p:sldId id="721" r:id="rId25"/>
    <p:sldId id="722" r:id="rId26"/>
    <p:sldId id="726" r:id="rId27"/>
    <p:sldId id="727" r:id="rId28"/>
    <p:sldId id="728" r:id="rId29"/>
    <p:sldId id="729" r:id="rId30"/>
    <p:sldId id="730" r:id="rId31"/>
    <p:sldId id="731" r:id="rId32"/>
    <p:sldId id="733" r:id="rId33"/>
    <p:sldId id="734" r:id="rId34"/>
    <p:sldId id="735" r:id="rId35"/>
    <p:sldId id="761" r:id="rId36"/>
    <p:sldId id="789" r:id="rId37"/>
    <p:sldId id="706" r:id="rId38"/>
  </p:sldIdLst>
  <p:sldSz cx="12192000" cy="6858000"/>
  <p:notesSz cx="6662738" cy="98329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ysoldt, Britta" initials="EB" lastIdx="10" clrIdx="0">
    <p:extLst>
      <p:ext uri="{19B8F6BF-5375-455C-9EA6-DF929625EA0E}">
        <p15:presenceInfo xmlns:p15="http://schemas.microsoft.com/office/powerpoint/2012/main" userId="S-1-5-21-2562563771-266860561-132986397-3294" providerId="AD"/>
      </p:ext>
    </p:extLst>
  </p:cmAuthor>
  <p:cmAuthor id="2" name="Pamela Tuttle, PhD, CMPP (AS)" initials="PTPC(" lastIdx="79" clrIdx="1">
    <p:extLst>
      <p:ext uri="{19B8F6BF-5375-455C-9EA6-DF929625EA0E}">
        <p15:presenceInfo xmlns:p15="http://schemas.microsoft.com/office/powerpoint/2012/main" userId="S-1-5-21-2754625900-2601979746-2412578218-55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1"/>
    <a:srgbClr val="006666"/>
    <a:srgbClr val="FFFFC9"/>
    <a:srgbClr val="003300"/>
    <a:srgbClr val="FFFFEF"/>
    <a:srgbClr val="EAF2FA"/>
    <a:srgbClr val="EAEAEA"/>
    <a:srgbClr val="FFFF66"/>
    <a:srgbClr val="D1FFE8"/>
    <a:srgbClr val="DDF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5294" autoAdjust="0"/>
  </p:normalViewPr>
  <p:slideViewPr>
    <p:cSldViewPr>
      <p:cViewPr varScale="1">
        <p:scale>
          <a:sx n="68" d="100"/>
          <a:sy n="68" d="100"/>
        </p:scale>
        <p:origin x="7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186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556477098895783E-2"/>
          <c:y val="7.6013891626410687E-2"/>
          <c:w val="0.88451035566129821"/>
          <c:h val="0.7653497746010997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chemeClr val="tx1"/>
              </a:solidFill>
              <a:ln>
                <a:noFill/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Sheet1!$H$2:$H$5</c:f>
                <c:numCache>
                  <c:formatCode>General</c:formatCode>
                  <c:ptCount val="4"/>
                  <c:pt idx="0">
                    <c:v>0.17999999999999994</c:v>
                  </c:pt>
                  <c:pt idx="1">
                    <c:v>0.32000000000000006</c:v>
                  </c:pt>
                  <c:pt idx="2">
                    <c:v>0.31000000000000005</c:v>
                  </c:pt>
                  <c:pt idx="3">
                    <c:v>0.43000000000000005</c:v>
                  </c:pt>
                </c:numCache>
              </c:numRef>
            </c:plus>
            <c:minus>
              <c:numRef>
                <c:f>Sheet1!$G$2:$G$5</c:f>
                <c:numCache>
                  <c:formatCode>General</c:formatCode>
                  <c:ptCount val="4"/>
                  <c:pt idx="0">
                    <c:v>0.15000000000000002</c:v>
                  </c:pt>
                  <c:pt idx="1">
                    <c:v>0.23000000000000009</c:v>
                  </c:pt>
                  <c:pt idx="2">
                    <c:v>0.20000000000000007</c:v>
                  </c:pt>
                  <c:pt idx="3">
                    <c:v>0.26</c:v>
                  </c:pt>
                </c:numCache>
              </c:numRef>
            </c:minus>
            <c:spPr>
              <a:ln w="19050">
                <a:solidFill>
                  <a:schemeClr val="tx1"/>
                </a:solidFill>
              </a:ln>
            </c:spPr>
          </c:errBars>
          <c:xVal>
            <c:numRef>
              <c:f>Sheet1!$A$2:$A$5</c:f>
              <c:numCache>
                <c:formatCode>General</c:formatCode>
                <c:ptCount val="4"/>
                <c:pt idx="0">
                  <c:v>0.78</c:v>
                </c:pt>
                <c:pt idx="1">
                  <c:v>0.8</c:v>
                </c:pt>
                <c:pt idx="2">
                  <c:v>0.8</c:v>
                </c:pt>
                <c:pt idx="3">
                  <c:v>0.65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3.7</c:v>
                </c:pt>
                <c:pt idx="1">
                  <c:v>2.5</c:v>
                </c:pt>
                <c:pt idx="2">
                  <c:v>1.4</c:v>
                </c:pt>
                <c:pt idx="3">
                  <c:v>0.3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AF9C-41C4-90D1-7C63576EC0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9314800"/>
        <c:axId val="169315192"/>
      </c:scatterChart>
      <c:valAx>
        <c:axId val="169314800"/>
        <c:scaling>
          <c:orientation val="minMax"/>
          <c:max val="1.25"/>
          <c:min val="0.25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69315192"/>
        <c:crosses val="autoZero"/>
        <c:crossBetween val="midCat"/>
        <c:majorUnit val="0.25"/>
      </c:valAx>
      <c:valAx>
        <c:axId val="169315192"/>
        <c:scaling>
          <c:orientation val="minMax"/>
          <c:max val="4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15875">
            <a:solidFill>
              <a:schemeClr val="accent1"/>
            </a:solidFill>
            <a:prstDash val="dash"/>
          </a:ln>
        </c:spPr>
        <c:crossAx val="169314800"/>
        <c:crossesAt val="1"/>
        <c:crossBetween val="midCat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>
          <a:latin typeface="+mn-lt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35162401574805E-2"/>
          <c:y val="6.3390725773919993E-2"/>
          <c:w val="0.92687733759842517"/>
          <c:h val="0.77034805636102188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20 mg                   (n = 14)</c:v>
                </c:pt>
                <c:pt idx="1">
                  <c:v>40 mg                    (n = 8)</c:v>
                </c:pt>
                <c:pt idx="2">
                  <c:v>80 mg                      (n = 12)</c:v>
                </c:pt>
                <c:pt idx="3">
                  <c:v>120 mg                 (n = 56)</c:v>
                </c:pt>
                <c:pt idx="4">
                  <c:v>200 mg                 (n = 89)</c:v>
                </c:pt>
                <c:pt idx="5">
                  <c:v>300 mg                  (n = 10)</c:v>
                </c:pt>
                <c:pt idx="6">
                  <c:v>450 mg                (n = 2)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7.1428571428571423</c:v>
                </c:pt>
                <c:pt idx="1">
                  <c:v>37.5</c:v>
                </c:pt>
                <c:pt idx="2">
                  <c:v>25</c:v>
                </c:pt>
                <c:pt idx="3">
                  <c:v>7.1428571428571423</c:v>
                </c:pt>
                <c:pt idx="4">
                  <c:v>8.9887640449438209</c:v>
                </c:pt>
                <c:pt idx="5">
                  <c:v>30</c:v>
                </c:pt>
                <c:pt idx="6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F8C-4759-BE66-BFAD64013FEC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CRi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20 mg                   (n = 14)</c:v>
                </c:pt>
                <c:pt idx="1">
                  <c:v>40 mg                    (n = 8)</c:v>
                </c:pt>
                <c:pt idx="2">
                  <c:v>80 mg                      (n = 12)</c:v>
                </c:pt>
                <c:pt idx="3">
                  <c:v>120 mg                 (n = 56)</c:v>
                </c:pt>
                <c:pt idx="4">
                  <c:v>200 mg                 (n = 89)</c:v>
                </c:pt>
                <c:pt idx="5">
                  <c:v>300 mg                  (n = 10)</c:v>
                </c:pt>
                <c:pt idx="6">
                  <c:v>450 mg                (n = 2)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7.1428571428571423</c:v>
                </c:pt>
                <c:pt idx="2">
                  <c:v>25</c:v>
                </c:pt>
                <c:pt idx="3">
                  <c:v>32.142857142857146</c:v>
                </c:pt>
                <c:pt idx="4">
                  <c:v>23.595505617977526</c:v>
                </c:pt>
                <c:pt idx="5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F8C-4759-BE66-BFAD64013FEC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CRp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20 mg                   (n = 14)</c:v>
                </c:pt>
                <c:pt idx="1">
                  <c:v>40 mg                    (n = 8)</c:v>
                </c:pt>
                <c:pt idx="2">
                  <c:v>80 mg                      (n = 12)</c:v>
                </c:pt>
                <c:pt idx="3">
                  <c:v>120 mg                 (n = 56)</c:v>
                </c:pt>
                <c:pt idx="4">
                  <c:v>200 mg                 (n = 89)</c:v>
                </c:pt>
                <c:pt idx="5">
                  <c:v>300 mg                  (n = 10)</c:v>
                </c:pt>
                <c:pt idx="6">
                  <c:v>450 mg                (n = 2)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3">
                  <c:v>3.5714285714285712</c:v>
                </c:pt>
                <c:pt idx="4">
                  <c:v>6.7415730337078648</c:v>
                </c:pt>
                <c:pt idx="5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8C-4759-BE66-BFAD64013FEC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CR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20 mg                   (n = 14)</c:v>
                </c:pt>
                <c:pt idx="1">
                  <c:v>40 mg                    (n = 8)</c:v>
                </c:pt>
                <c:pt idx="2">
                  <c:v>80 mg                      (n = 12)</c:v>
                </c:pt>
                <c:pt idx="3">
                  <c:v>120 mg                 (n = 56)</c:v>
                </c:pt>
                <c:pt idx="4">
                  <c:v>200 mg                 (n = 89)</c:v>
                </c:pt>
                <c:pt idx="5">
                  <c:v>300 mg                  (n = 10)</c:v>
                </c:pt>
                <c:pt idx="6">
                  <c:v>450 mg                (n = 2)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2">
                  <c:v>16.666666666666664</c:v>
                </c:pt>
                <c:pt idx="3">
                  <c:v>12.5</c:v>
                </c:pt>
                <c:pt idx="4">
                  <c:v>8.9887640449438209</c:v>
                </c:pt>
                <c:pt idx="5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8C-4759-BE66-BFAD64013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9689560"/>
        <c:axId val="199688776"/>
      </c:barChart>
      <c:catAx>
        <c:axId val="199689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99688776"/>
        <c:crosses val="autoZero"/>
        <c:auto val="1"/>
        <c:lblAlgn val="ctr"/>
        <c:lblOffset val="100"/>
        <c:noMultiLvlLbl val="0"/>
      </c:catAx>
      <c:valAx>
        <c:axId val="199688776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9968956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49331195355513"/>
          <c:y val="2.8170544769425633E-2"/>
          <c:w val="0.36197727020712106"/>
          <c:h val="7.14104018261806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IDH1R132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dLbl>
              <c:idx val="0"/>
              <c:layout>
                <c:manualLayout>
                  <c:x val="9.9831674887276671E-3"/>
                  <c:y val="-4.311199564008992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3193062406063892E-3"/>
                  <c:y val="-2.3515905640114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3193062406063892E-3"/>
                  <c:y val="-8.622399128017984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65544499248505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59">
                <a:noFill/>
              </a:ln>
            </c:spPr>
            <c:txPr>
              <a:bodyPr/>
              <a:lstStyle/>
              <a:p>
                <a:pPr>
                  <a:defRPr sz="900" b="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Tabelle1!$A$2:$A$9</c:f>
              <c:strCache>
                <c:ptCount val="8"/>
                <c:pt idx="0">
                  <c:v>&lt;20 yrs</c:v>
                </c:pt>
                <c:pt idx="1">
                  <c:v>20-29 yrs</c:v>
                </c:pt>
                <c:pt idx="2">
                  <c:v>30-39 yrs</c:v>
                </c:pt>
                <c:pt idx="3">
                  <c:v>40-49 yrs</c:v>
                </c:pt>
                <c:pt idx="4">
                  <c:v>50-59 yrs</c:v>
                </c:pt>
                <c:pt idx="5">
                  <c:v>60-69 yrs</c:v>
                </c:pt>
                <c:pt idx="6">
                  <c:v>70-79 yrs</c:v>
                </c:pt>
                <c:pt idx="7">
                  <c:v>&gt;80 yrs</c:v>
                </c:pt>
              </c:strCache>
            </c:strRef>
          </c:cat>
          <c:val>
            <c:numRef>
              <c:f>Tabelle1!$B$2:$B$9</c:f>
              <c:numCache>
                <c:formatCode>0.0</c:formatCode>
                <c:ptCount val="8"/>
                <c:pt idx="0">
                  <c:v>7.4074074074074066</c:v>
                </c:pt>
                <c:pt idx="1">
                  <c:v>2.7777777777777777</c:v>
                </c:pt>
                <c:pt idx="2">
                  <c:v>6.7901234567901234</c:v>
                </c:pt>
                <c:pt idx="3">
                  <c:v>7.6763485477178426</c:v>
                </c:pt>
                <c:pt idx="4">
                  <c:v>7.1014492753623193</c:v>
                </c:pt>
                <c:pt idx="5">
                  <c:v>7.9854809437386569</c:v>
                </c:pt>
                <c:pt idx="6">
                  <c:v>6.2761506276150625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IDH2R140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9.983167488727667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9958224980651591E-3"/>
                  <c:y val="4.7031811280228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6470287368489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9830364760309653E-3"/>
                  <c:y val="2.3515905640114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3277224962425557E-3"/>
                  <c:y val="-4.311199564008992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3193062406063892E-3"/>
                  <c:y val="-4.7031811280228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31930624060638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6.65544499248511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59">
                <a:noFill/>
              </a:ln>
            </c:spPr>
            <c:txPr>
              <a:bodyPr/>
              <a:lstStyle/>
              <a:p>
                <a:pPr>
                  <a:defRPr sz="900" b="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Tabelle1!$A$2:$A$9</c:f>
              <c:strCache>
                <c:ptCount val="8"/>
                <c:pt idx="0">
                  <c:v>&lt;20 yrs</c:v>
                </c:pt>
                <c:pt idx="1">
                  <c:v>20-29 yrs</c:v>
                </c:pt>
                <c:pt idx="2">
                  <c:v>30-39 yrs</c:v>
                </c:pt>
                <c:pt idx="3">
                  <c:v>40-49 yrs</c:v>
                </c:pt>
                <c:pt idx="4">
                  <c:v>50-59 yrs</c:v>
                </c:pt>
                <c:pt idx="5">
                  <c:v>60-69 yrs</c:v>
                </c:pt>
                <c:pt idx="6">
                  <c:v>70-79 yrs</c:v>
                </c:pt>
                <c:pt idx="7">
                  <c:v>&gt;80 yrs</c:v>
                </c:pt>
              </c:strCache>
            </c:strRef>
          </c:cat>
          <c:val>
            <c:numRef>
              <c:f>Tabelle1!$C$2:$C$9</c:f>
              <c:numCache>
                <c:formatCode>0.0</c:formatCode>
                <c:ptCount val="8"/>
                <c:pt idx="0">
                  <c:v>0</c:v>
                </c:pt>
                <c:pt idx="1">
                  <c:v>2.083333333333333</c:v>
                </c:pt>
                <c:pt idx="2">
                  <c:v>5.8823529411764701</c:v>
                </c:pt>
                <c:pt idx="3">
                  <c:v>5.5900621118012426</c:v>
                </c:pt>
                <c:pt idx="4">
                  <c:v>8.5507246376811583</c:v>
                </c:pt>
                <c:pt idx="5">
                  <c:v>12.341197822141561</c:v>
                </c:pt>
                <c:pt idx="6">
                  <c:v>12.133891213389122</c:v>
                </c:pt>
                <c:pt idx="7">
                  <c:v>14.285714285714285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IDH2R172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</c:spPr>
          <c:invertIfNegative val="0"/>
          <c:dLbls>
            <c:dLbl>
              <c:idx val="1"/>
              <c:layout>
                <c:manualLayout>
                  <c:x val="1.3310889984970223E-2"/>
                  <c:y val="-2.35159056401149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646952202723538E-2"/>
                  <c:y val="-8.86605953492282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9831674887276064E-3"/>
                  <c:y val="2.35140539940006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3310889984970223E-2"/>
                  <c:y val="-7.0547716920342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9.983167488727667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1647028736848824E-2"/>
                  <c:y val="2.351590564011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16470287368489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59">
                <a:noFill/>
              </a:ln>
            </c:spPr>
            <c:txPr>
              <a:bodyPr/>
              <a:lstStyle/>
              <a:p>
                <a:pPr>
                  <a:defRPr sz="900" b="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Tabelle1!$A$2:$A$9</c:f>
              <c:strCache>
                <c:ptCount val="8"/>
                <c:pt idx="0">
                  <c:v>&lt;20 yrs</c:v>
                </c:pt>
                <c:pt idx="1">
                  <c:v>20-29 yrs</c:v>
                </c:pt>
                <c:pt idx="2">
                  <c:v>30-39 yrs</c:v>
                </c:pt>
                <c:pt idx="3">
                  <c:v>40-49 yrs</c:v>
                </c:pt>
                <c:pt idx="4">
                  <c:v>50-59 yrs</c:v>
                </c:pt>
                <c:pt idx="5">
                  <c:v>60-69 yrs</c:v>
                </c:pt>
                <c:pt idx="6">
                  <c:v>70-79 yrs</c:v>
                </c:pt>
                <c:pt idx="7">
                  <c:v>&gt;80 yrs</c:v>
                </c:pt>
              </c:strCache>
            </c:strRef>
          </c:cat>
          <c:val>
            <c:numRef>
              <c:f>Tabelle1!$D$2:$D$9</c:f>
              <c:numCache>
                <c:formatCode>0.0</c:formatCode>
                <c:ptCount val="8"/>
                <c:pt idx="0">
                  <c:v>3.7037037037037033</c:v>
                </c:pt>
                <c:pt idx="1">
                  <c:v>0.69444444444444442</c:v>
                </c:pt>
                <c:pt idx="2">
                  <c:v>1.5479876160990713</c:v>
                </c:pt>
                <c:pt idx="3">
                  <c:v>2.2774327122153206</c:v>
                </c:pt>
                <c:pt idx="4">
                  <c:v>4.057971014492753</c:v>
                </c:pt>
                <c:pt idx="5">
                  <c:v>1.9963702359346642</c:v>
                </c:pt>
                <c:pt idx="6">
                  <c:v>2.510460251046025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204772576"/>
        <c:axId val="202436568"/>
        <c:axId val="0"/>
      </c:bar3DChart>
      <c:catAx>
        <c:axId val="2047725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2640000"/>
          <a:lstStyle/>
          <a:p>
            <a:pPr>
              <a:defRPr sz="1000" b="0"/>
            </a:pPr>
            <a:endParaRPr lang="de-DE"/>
          </a:p>
        </c:txPr>
        <c:crossAx val="202436568"/>
        <c:crosses val="autoZero"/>
        <c:auto val="1"/>
        <c:lblAlgn val="ctr"/>
        <c:lblOffset val="100"/>
        <c:noMultiLvlLbl val="0"/>
      </c:catAx>
      <c:valAx>
        <c:axId val="202436568"/>
        <c:scaling>
          <c:orientation val="minMax"/>
        </c:scaling>
        <c:delete val="0"/>
        <c:axPos val="l"/>
        <c:title>
          <c:tx>
            <c:rich>
              <a:bodyPr rot="0" vert="wordArtVert"/>
              <a:lstStyle/>
              <a:p>
                <a:pPr algn="ctr">
                  <a:defRPr sz="12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de-DE" sz="1200"/>
                  <a:t>%</a:t>
                </a:r>
              </a:p>
            </c:rich>
          </c:tx>
          <c:overlay val="0"/>
        </c:title>
        <c:numFmt formatCode="0.0" sourceLinked="1"/>
        <c:majorTickMark val="none"/>
        <c:minorTickMark val="none"/>
        <c:tickLblPos val="none"/>
        <c:crossAx val="204772576"/>
        <c:crosses val="autoZero"/>
        <c:crossBetween val="between"/>
      </c:valAx>
      <c:spPr>
        <a:noFill/>
        <a:ln w="25359">
          <a:noFill/>
        </a:ln>
      </c:spPr>
    </c:plotArea>
    <c:legend>
      <c:legendPos val="b"/>
      <c:overlay val="0"/>
      <c:txPr>
        <a:bodyPr/>
        <a:lstStyle/>
        <a:p>
          <a:pPr>
            <a:defRPr sz="1200" b="0">
              <a:latin typeface="Arial" panose="020B0604020202020204" pitchFamily="34" charset="0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797"/>
      </a:pPr>
      <a:endParaRPr lang="de-D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7186" cy="493356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1" y="1"/>
            <a:ext cx="2887186" cy="493356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56193848-2BDF-41BE-B19C-3AF4528073D1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1228725"/>
            <a:ext cx="5900738" cy="3319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32119"/>
            <a:ext cx="5330190" cy="3871734"/>
          </a:xfrm>
          <a:prstGeom prst="rect">
            <a:avLst/>
          </a:prstGeom>
        </p:spPr>
        <p:txBody>
          <a:bodyPr vert="horz" lIns="91433" tIns="45716" rIns="91433" bIns="457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39621"/>
            <a:ext cx="2887186" cy="493355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1" y="9339621"/>
            <a:ext cx="2887186" cy="493355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F99447A1-133E-4F54-8B87-0963C7172F4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00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9430" indent="-288242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52969" indent="-230595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14157" indent="-230595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75345" indent="-230595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36532" indent="-230595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97720" indent="-230595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58907" indent="-230595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920095" indent="-230595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E9DBC6-E54C-4DCE-9999-D7E2A6355A2D}" type="slidenum">
              <a:rPr lang="it-IT" altLang="en-US" u="none" smtClean="0"/>
              <a:pPr eaLnBrk="1" hangingPunct="1"/>
              <a:t>1</a:t>
            </a:fld>
            <a:endParaRPr lang="it-IT" altLang="en-US" u="none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8" y="1263650"/>
            <a:ext cx="6359525" cy="3576638"/>
          </a:xfrm>
          <a:ln/>
        </p:spPr>
      </p:sp>
      <p:sp>
        <p:nvSpPr>
          <p:cNvPr id="3" name="Notizenplatzhalter 2"/>
          <p:cNvSpPr>
            <a:spLocks noGrp="1"/>
          </p:cNvSpPr>
          <p:nvPr>
            <p:ph type="body" sz="quarter" idx="10"/>
          </p:nvPr>
        </p:nvSpPr>
        <p:spPr>
          <a:xfrm>
            <a:off x="630555" y="5437241"/>
            <a:ext cx="5330190" cy="3871734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766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" name="Notizen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5944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30238" y="1139825"/>
            <a:ext cx="5473700" cy="3079750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5E3D5-40A3-4FD6-8B7C-63DF372D62C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Notizen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9807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78847" indent="-297379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97380" indent="-239161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78849" indent="-239161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158742" indent="-239161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611890" indent="-2391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65037" indent="-2391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518185" indent="-2391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71332" indent="-2391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BCB8D47-E035-475F-9B02-02E965E31E96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2013" y="1250950"/>
            <a:ext cx="4978400" cy="2801938"/>
          </a:xfrm>
          <a:ln/>
        </p:spPr>
      </p:sp>
      <p:sp>
        <p:nvSpPr>
          <p:cNvPr id="2" name="Notizen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4278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78847" indent="-297379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97380" indent="-239161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78849" indent="-239161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158742" indent="-239161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611890" indent="-2391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65037" indent="-2391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518185" indent="-2391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71332" indent="-2391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BCB8D47-E035-475F-9B02-02E965E31E96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13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2013" y="1250950"/>
            <a:ext cx="4978400" cy="2801938"/>
          </a:xfrm>
          <a:ln/>
        </p:spPr>
      </p:sp>
      <p:sp>
        <p:nvSpPr>
          <p:cNvPr id="2" name="Notizen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5496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78847" indent="-297379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97380" indent="-239161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78849" indent="-239161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158742" indent="-239161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611890" indent="-2391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65037" indent="-2391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518185" indent="-2391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71332" indent="-2391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BCB8D47-E035-475F-9B02-02E965E31E96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14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2013" y="1250950"/>
            <a:ext cx="4978400" cy="2801938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760" y="4267829"/>
            <a:ext cx="4943169" cy="366353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892"/>
              </a:spcAft>
            </a:pPr>
            <a:r>
              <a:rPr lang="de-DE" sz="1100" dirty="0">
                <a:latin typeface="Calibri" panose="020F0502020204030204" pitchFamily="34" charset="0"/>
              </a:rPr>
              <a:t>This </a:t>
            </a:r>
            <a:r>
              <a:rPr lang="de-DE" sz="1100" dirty="0" err="1">
                <a:latin typeface="Calibri" panose="020F0502020204030204" pitchFamily="34" charset="0"/>
              </a:rPr>
              <a:t>slide</a:t>
            </a:r>
            <a:r>
              <a:rPr lang="de-DE" sz="1100" dirty="0">
                <a:latin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</a:rPr>
              <a:t>shows</a:t>
            </a:r>
            <a:r>
              <a:rPr lang="de-DE" sz="1100" dirty="0">
                <a:latin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</a:rPr>
              <a:t>you</a:t>
            </a:r>
            <a:r>
              <a:rPr lang="de-DE" sz="1100" dirty="0">
                <a:latin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</a:rPr>
              <a:t>data</a:t>
            </a:r>
            <a:r>
              <a:rPr lang="de-DE" sz="1100" dirty="0">
                <a:latin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</a:rPr>
              <a:t>from</a:t>
            </a:r>
            <a:r>
              <a:rPr lang="de-DE" sz="1100" dirty="0">
                <a:latin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</a:rPr>
              <a:t>our</a:t>
            </a:r>
            <a:r>
              <a:rPr lang="de-DE" sz="1100" dirty="0">
                <a:latin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</a:rPr>
              <a:t>landmark</a:t>
            </a:r>
            <a:r>
              <a:rPr lang="de-DE" sz="1100" dirty="0">
                <a:latin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</a:rPr>
              <a:t>analysis</a:t>
            </a:r>
            <a:r>
              <a:rPr lang="de-DE" sz="1100" dirty="0">
                <a:latin typeface="Calibri" panose="020F0502020204030204" pitchFamily="34" charset="0"/>
              </a:rPr>
              <a:t> at </a:t>
            </a:r>
            <a:r>
              <a:rPr lang="de-DE" sz="1100" dirty="0" err="1">
                <a:latin typeface="Calibri" panose="020F0502020204030204" pitchFamily="34" charset="0"/>
              </a:rPr>
              <a:t>day</a:t>
            </a:r>
            <a:r>
              <a:rPr lang="de-DE" sz="1100" dirty="0">
                <a:latin typeface="Calibri" panose="020F0502020204030204" pitchFamily="34" charset="0"/>
              </a:rPr>
              <a:t> 100 after </a:t>
            </a:r>
            <a:r>
              <a:rPr lang="de-DE" sz="1100" dirty="0" err="1">
                <a:latin typeface="Calibri" panose="020F0502020204030204" pitchFamily="34" charset="0"/>
              </a:rPr>
              <a:t>alloSCT</a:t>
            </a:r>
            <a:r>
              <a:rPr lang="de-DE" sz="1100" dirty="0">
                <a:latin typeface="Calibri" panose="020F0502020204030204" pitchFamily="34" charset="0"/>
              </a:rPr>
              <a:t> of </a:t>
            </a:r>
            <a:r>
              <a:rPr lang="de-DE" sz="1100" dirty="0" err="1">
                <a:latin typeface="Calibri" panose="020F0502020204030204" pitchFamily="34" charset="0"/>
              </a:rPr>
              <a:t>patients</a:t>
            </a:r>
            <a:r>
              <a:rPr lang="de-DE" sz="1100" dirty="0">
                <a:latin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</a:rPr>
              <a:t>who</a:t>
            </a:r>
            <a:r>
              <a:rPr lang="de-DE" sz="1100" dirty="0">
                <a:latin typeface="Calibri" panose="020F0502020204030204" pitchFamily="34" charset="0"/>
              </a:rPr>
              <a:t> startet </a:t>
            </a:r>
            <a:r>
              <a:rPr lang="de-DE" sz="1100" dirty="0" err="1">
                <a:latin typeface="Calibri" panose="020F0502020204030204" pitchFamily="34" charset="0"/>
              </a:rPr>
              <a:t>Midostaurin</a:t>
            </a:r>
            <a:r>
              <a:rPr lang="de-DE" sz="1100" dirty="0">
                <a:latin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</a:rPr>
              <a:t>treatment</a:t>
            </a:r>
            <a:r>
              <a:rPr lang="de-DE" sz="1100" dirty="0">
                <a:latin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</a:rPr>
              <a:t>or</a:t>
            </a:r>
            <a:r>
              <a:rPr lang="de-DE" sz="1100" dirty="0">
                <a:latin typeface="Calibri" panose="020F0502020204030204" pitchFamily="34" charset="0"/>
              </a:rPr>
              <a:t> </a:t>
            </a:r>
            <a:r>
              <a:rPr lang="de-DE" sz="1100" dirty="0" smtClean="0">
                <a:latin typeface="Calibri" panose="020F0502020204030204" pitchFamily="34" charset="0"/>
              </a:rPr>
              <a:t>not</a:t>
            </a:r>
          </a:p>
          <a:p>
            <a:pPr>
              <a:spcAft>
                <a:spcPts val="892"/>
              </a:spcAft>
            </a:pPr>
            <a:r>
              <a:rPr lang="de-DE" sz="1100" dirty="0" smtClean="0">
                <a:latin typeface="Calibri" panose="020F0502020204030204" pitchFamily="34" charset="0"/>
              </a:rPr>
              <a:t>In total 207 of </a:t>
            </a:r>
            <a:r>
              <a:rPr lang="de-DE" sz="1100" dirty="0" err="1" smtClean="0">
                <a:latin typeface="Calibri" panose="020F0502020204030204" pitchFamily="34" charset="0"/>
              </a:rPr>
              <a:t>the</a:t>
            </a:r>
            <a:r>
              <a:rPr lang="de-DE" sz="1100" dirty="0" smtClean="0">
                <a:latin typeface="Calibri" panose="020F0502020204030204" pitchFamily="34" charset="0"/>
              </a:rPr>
              <a:t> 284 </a:t>
            </a:r>
            <a:r>
              <a:rPr lang="de-DE" sz="1100" dirty="0" err="1" smtClean="0">
                <a:latin typeface="Calibri" panose="020F0502020204030204" pitchFamily="34" charset="0"/>
              </a:rPr>
              <a:t>pts</a:t>
            </a:r>
            <a:r>
              <a:rPr lang="de-DE" sz="1100" dirty="0" smtClean="0">
                <a:latin typeface="Calibri" panose="020F0502020204030204" pitchFamily="34" charset="0"/>
              </a:rPr>
              <a:t> </a:t>
            </a:r>
            <a:r>
              <a:rPr lang="de-DE" sz="1100" dirty="0" err="1" smtClean="0">
                <a:latin typeface="Calibri" panose="020F0502020204030204" pitchFamily="34" charset="0"/>
              </a:rPr>
              <a:t>had</a:t>
            </a:r>
            <a:r>
              <a:rPr lang="de-DE" sz="1100" dirty="0" smtClean="0">
                <a:latin typeface="Calibri" panose="020F0502020204030204" pitchFamily="34" charset="0"/>
              </a:rPr>
              <a:t> </a:t>
            </a:r>
            <a:r>
              <a:rPr lang="de-DE" sz="1100" dirty="0" err="1" smtClean="0">
                <a:latin typeface="Calibri" panose="020F0502020204030204" pitchFamily="34" charset="0"/>
              </a:rPr>
              <a:t>alloSCT</a:t>
            </a:r>
            <a:r>
              <a:rPr lang="de-DE" sz="1100" dirty="0" smtClean="0">
                <a:latin typeface="Calibri" panose="020F0502020204030204" pitchFamily="34" charset="0"/>
              </a:rPr>
              <a:t> in </a:t>
            </a:r>
            <a:r>
              <a:rPr lang="de-DE" sz="1100" dirty="0" err="1" smtClean="0">
                <a:latin typeface="Calibri" panose="020F0502020204030204" pitchFamily="34" charset="0"/>
              </a:rPr>
              <a:t>our</a:t>
            </a:r>
            <a:r>
              <a:rPr lang="de-DE" sz="1100" dirty="0" smtClean="0">
                <a:latin typeface="Calibri" panose="020F0502020204030204" pitchFamily="34" charset="0"/>
              </a:rPr>
              <a:t> </a:t>
            </a:r>
            <a:r>
              <a:rPr lang="de-DE" sz="1100" dirty="0" err="1" smtClean="0">
                <a:latin typeface="Calibri" panose="020F0502020204030204" pitchFamily="34" charset="0"/>
              </a:rPr>
              <a:t>study</a:t>
            </a:r>
            <a:r>
              <a:rPr lang="de-DE" sz="1100" dirty="0" smtClean="0">
                <a:latin typeface="Calibri" panose="020F0502020204030204" pitchFamily="34" charset="0"/>
              </a:rPr>
              <a:t> and </a:t>
            </a:r>
            <a:r>
              <a:rPr lang="de-DE" sz="1100" dirty="0" err="1" smtClean="0">
                <a:latin typeface="Calibri" panose="020F0502020204030204" pitchFamily="34" charset="0"/>
              </a:rPr>
              <a:t>one</a:t>
            </a:r>
            <a:r>
              <a:rPr lang="de-DE" sz="1100" dirty="0" smtClean="0">
                <a:latin typeface="Calibri" panose="020F0502020204030204" pitchFamily="34" charset="0"/>
              </a:rPr>
              <a:t> </a:t>
            </a:r>
            <a:r>
              <a:rPr lang="de-DE" sz="1100" dirty="0" err="1" smtClean="0">
                <a:latin typeface="Calibri" panose="020F0502020204030204" pitchFamily="34" charset="0"/>
              </a:rPr>
              <a:t>third</a:t>
            </a:r>
            <a:r>
              <a:rPr lang="de-DE" sz="1100" dirty="0" smtClean="0">
                <a:latin typeface="Calibri" panose="020F0502020204030204" pitchFamily="34" charset="0"/>
              </a:rPr>
              <a:t> of </a:t>
            </a:r>
            <a:r>
              <a:rPr lang="de-DE" sz="1100" dirty="0" err="1" smtClean="0">
                <a:latin typeface="Calibri" panose="020F0502020204030204" pitchFamily="34" charset="0"/>
              </a:rPr>
              <a:t>them</a:t>
            </a:r>
            <a:r>
              <a:rPr lang="de-DE" sz="1100" dirty="0" smtClean="0">
                <a:latin typeface="Calibri" panose="020F0502020204030204" pitchFamily="34" charset="0"/>
              </a:rPr>
              <a:t> </a:t>
            </a:r>
            <a:r>
              <a:rPr lang="de-DE" sz="1100" dirty="0" err="1" smtClean="0">
                <a:latin typeface="Calibri" panose="020F0502020204030204" pitchFamily="34" charset="0"/>
              </a:rPr>
              <a:t>received</a:t>
            </a:r>
            <a:r>
              <a:rPr lang="de-DE" sz="1100" dirty="0" smtClean="0">
                <a:latin typeface="Calibri" panose="020F0502020204030204" pitchFamily="34" charset="0"/>
              </a:rPr>
              <a:t> </a:t>
            </a:r>
            <a:r>
              <a:rPr lang="de-DE" sz="1100" dirty="0" err="1" smtClean="0">
                <a:latin typeface="Calibri" panose="020F0502020204030204" pitchFamily="34" charset="0"/>
              </a:rPr>
              <a:t>maintenance</a:t>
            </a:r>
            <a:r>
              <a:rPr lang="de-DE" sz="1100" dirty="0" smtClean="0">
                <a:latin typeface="Calibri" panose="020F0502020204030204" pitchFamily="34" charset="0"/>
              </a:rPr>
              <a:t> </a:t>
            </a:r>
            <a:r>
              <a:rPr lang="de-DE" sz="1100" dirty="0" err="1" smtClean="0">
                <a:latin typeface="Calibri" panose="020F0502020204030204" pitchFamily="34" charset="0"/>
              </a:rPr>
              <a:t>therapy</a:t>
            </a:r>
            <a:r>
              <a:rPr lang="de-DE" sz="1100" dirty="0" smtClean="0">
                <a:latin typeface="Calibri" panose="020F0502020204030204" pitchFamily="34" charset="0"/>
              </a:rPr>
              <a:t> </a:t>
            </a:r>
            <a:r>
              <a:rPr lang="de-DE" sz="1100" dirty="0" err="1" smtClean="0">
                <a:latin typeface="Calibri" panose="020F0502020204030204" pitchFamily="34" charset="0"/>
              </a:rPr>
              <a:t>with</a:t>
            </a:r>
            <a:r>
              <a:rPr lang="de-DE" sz="1100" dirty="0" smtClean="0">
                <a:latin typeface="Calibri" panose="020F0502020204030204" pitchFamily="34" charset="0"/>
              </a:rPr>
              <a:t> </a:t>
            </a:r>
            <a:r>
              <a:rPr lang="de-DE" sz="1100" dirty="0" err="1" smtClean="0">
                <a:latin typeface="Calibri" panose="020F0502020204030204" pitchFamily="34" charset="0"/>
              </a:rPr>
              <a:t>midostaurin</a:t>
            </a:r>
            <a:endParaRPr lang="de-DE" sz="1100" dirty="0" smtClean="0">
              <a:latin typeface="Calibri" panose="020F0502020204030204" pitchFamily="34" charset="0"/>
            </a:endParaRPr>
          </a:p>
          <a:p>
            <a:pPr>
              <a:spcAft>
                <a:spcPts val="892"/>
              </a:spcAft>
            </a:pPr>
            <a:r>
              <a:rPr lang="de-DE" sz="1100" dirty="0" smtClean="0">
                <a:latin typeface="Calibri" panose="020F0502020204030204" pitchFamily="34" charset="0"/>
              </a:rPr>
              <a:t>The </a:t>
            </a:r>
            <a:r>
              <a:rPr lang="de-DE" sz="1100" dirty="0" err="1" smtClean="0">
                <a:latin typeface="Calibri" panose="020F0502020204030204" pitchFamily="34" charset="0"/>
              </a:rPr>
              <a:t>deium</a:t>
            </a:r>
            <a:r>
              <a:rPr lang="de-DE" sz="1100" dirty="0" smtClean="0">
                <a:latin typeface="Calibri" panose="020F0502020204030204" pitchFamily="34" charset="0"/>
              </a:rPr>
              <a:t> </a:t>
            </a:r>
            <a:r>
              <a:rPr lang="de-DE" sz="1100" dirty="0" err="1" smtClean="0">
                <a:latin typeface="Calibri" panose="020F0502020204030204" pitchFamily="34" charset="0"/>
              </a:rPr>
              <a:t>duration</a:t>
            </a:r>
            <a:r>
              <a:rPr lang="de-DE" sz="1100" dirty="0" smtClean="0">
                <a:latin typeface="Calibri" panose="020F0502020204030204" pitchFamily="34" charset="0"/>
              </a:rPr>
              <a:t> of </a:t>
            </a:r>
            <a:r>
              <a:rPr lang="de-DE" sz="1100" dirty="0" err="1" smtClean="0">
                <a:latin typeface="Calibri" panose="020F0502020204030204" pitchFamily="34" charset="0"/>
              </a:rPr>
              <a:t>maintenencae</a:t>
            </a:r>
            <a:r>
              <a:rPr lang="de-DE" sz="1100" dirty="0" smtClean="0">
                <a:latin typeface="Calibri" panose="020F0502020204030204" pitchFamily="34" charset="0"/>
              </a:rPr>
              <a:t> was 9 </a:t>
            </a:r>
            <a:r>
              <a:rPr lang="de-DE" sz="1100" dirty="0" err="1" smtClean="0">
                <a:latin typeface="Calibri" panose="020F0502020204030204" pitchFamily="34" charset="0"/>
              </a:rPr>
              <a:t>moths</a:t>
            </a:r>
            <a:endParaRPr lang="de-DE" sz="1100" dirty="0">
              <a:latin typeface="Calibri" panose="020F0502020204030204" pitchFamily="34" charset="0"/>
            </a:endParaRPr>
          </a:p>
          <a:p>
            <a:pPr>
              <a:spcAft>
                <a:spcPts val="892"/>
              </a:spcAft>
            </a:pPr>
            <a:r>
              <a:rPr lang="de-DE" sz="1100" dirty="0">
                <a:latin typeface="Calibri" panose="020F0502020204030204" pitchFamily="34" charset="0"/>
              </a:rPr>
              <a:t>On </a:t>
            </a:r>
            <a:r>
              <a:rPr lang="de-DE" sz="1100" dirty="0" err="1">
                <a:latin typeface="Calibri" panose="020F0502020204030204" pitchFamily="34" charset="0"/>
              </a:rPr>
              <a:t>the</a:t>
            </a:r>
            <a:r>
              <a:rPr lang="de-DE" sz="1100" dirty="0">
                <a:latin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</a:rPr>
              <a:t>lefthand</a:t>
            </a:r>
            <a:r>
              <a:rPr lang="de-DE" sz="1100" dirty="0">
                <a:latin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</a:rPr>
              <a:t>side</a:t>
            </a:r>
            <a:r>
              <a:rPr lang="de-DE" sz="1100" dirty="0">
                <a:latin typeface="Calibri" panose="020F0502020204030204" pitchFamily="34" charset="0"/>
              </a:rPr>
              <a:t> </a:t>
            </a:r>
            <a:r>
              <a:rPr lang="de-DE" sz="1100" dirty="0" err="1" smtClean="0">
                <a:latin typeface="Calibri" panose="020F0502020204030204" pitchFamily="34" charset="0"/>
              </a:rPr>
              <a:t>you</a:t>
            </a:r>
            <a:r>
              <a:rPr lang="de-DE" sz="1100" dirty="0" smtClean="0">
                <a:latin typeface="Calibri" panose="020F0502020204030204" pitchFamily="34" charset="0"/>
              </a:rPr>
              <a:t> </a:t>
            </a:r>
            <a:r>
              <a:rPr lang="de-DE" sz="1100" dirty="0" err="1" smtClean="0">
                <a:latin typeface="Calibri" panose="020F0502020204030204" pitchFamily="34" charset="0"/>
              </a:rPr>
              <a:t>see</a:t>
            </a:r>
            <a:r>
              <a:rPr lang="de-DE" sz="1100" dirty="0" smtClean="0">
                <a:latin typeface="Calibri" panose="020F0502020204030204" pitchFamily="34" charset="0"/>
              </a:rPr>
              <a:t> </a:t>
            </a:r>
            <a:r>
              <a:rPr lang="de-DE" sz="1100" dirty="0" err="1" smtClean="0">
                <a:latin typeface="Calibri" panose="020F0502020204030204" pitchFamily="34" charset="0"/>
              </a:rPr>
              <a:t>the</a:t>
            </a:r>
            <a:r>
              <a:rPr lang="de-DE" sz="1100" dirty="0" smtClean="0">
                <a:latin typeface="Calibri" panose="020F0502020204030204" pitchFamily="34" charset="0"/>
              </a:rPr>
              <a:t> EFS</a:t>
            </a:r>
            <a:r>
              <a:rPr lang="de-DE" sz="1100" dirty="0">
                <a:latin typeface="Calibri" panose="020F0502020204030204" pitchFamily="34" charset="0"/>
              </a:rPr>
              <a:t>, on </a:t>
            </a:r>
            <a:r>
              <a:rPr lang="de-DE" sz="1100" dirty="0" err="1">
                <a:latin typeface="Calibri" panose="020F0502020204030204" pitchFamily="34" charset="0"/>
              </a:rPr>
              <a:t>the</a:t>
            </a:r>
            <a:r>
              <a:rPr lang="de-DE" sz="1100" dirty="0">
                <a:latin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</a:rPr>
              <a:t>right</a:t>
            </a:r>
            <a:r>
              <a:rPr lang="de-DE" sz="1100" dirty="0">
                <a:latin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</a:rPr>
              <a:t>hand</a:t>
            </a:r>
            <a:r>
              <a:rPr lang="de-DE" sz="1100" dirty="0">
                <a:latin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</a:rPr>
              <a:t>side</a:t>
            </a:r>
            <a:r>
              <a:rPr lang="de-DE" sz="1100" dirty="0">
                <a:latin typeface="Calibri" panose="020F0502020204030204" pitchFamily="34" charset="0"/>
              </a:rPr>
              <a:t> OS, </a:t>
            </a:r>
            <a:r>
              <a:rPr lang="de-DE" sz="1100" dirty="0" err="1">
                <a:latin typeface="Calibri" panose="020F0502020204030204" pitchFamily="34" charset="0"/>
              </a:rPr>
              <a:t>pts</a:t>
            </a:r>
            <a:r>
              <a:rPr lang="de-DE" sz="1100" dirty="0">
                <a:latin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</a:rPr>
              <a:t>treated</a:t>
            </a:r>
            <a:r>
              <a:rPr lang="de-DE" sz="1100" dirty="0">
                <a:latin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</a:rPr>
              <a:t>with</a:t>
            </a:r>
            <a:r>
              <a:rPr lang="de-DE" sz="1100" dirty="0">
                <a:latin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</a:rPr>
              <a:t>mido</a:t>
            </a:r>
            <a:r>
              <a:rPr lang="de-DE" sz="1100" dirty="0">
                <a:latin typeface="Calibri" panose="020F0502020204030204" pitchFamily="34" charset="0"/>
              </a:rPr>
              <a:t> in </a:t>
            </a:r>
            <a:r>
              <a:rPr lang="de-DE" sz="1100" dirty="0" err="1">
                <a:latin typeface="Calibri" panose="020F0502020204030204" pitchFamily="34" charset="0"/>
              </a:rPr>
              <a:t>black</a:t>
            </a:r>
            <a:r>
              <a:rPr lang="de-DE" sz="1100" dirty="0">
                <a:latin typeface="Calibri" panose="020F0502020204030204" pitchFamily="34" charset="0"/>
              </a:rPr>
              <a:t>, </a:t>
            </a:r>
            <a:r>
              <a:rPr lang="de-DE" sz="1100" dirty="0" err="1">
                <a:latin typeface="Calibri" panose="020F0502020204030204" pitchFamily="34" charset="0"/>
              </a:rPr>
              <a:t>pts</a:t>
            </a:r>
            <a:r>
              <a:rPr lang="de-DE" sz="1100" dirty="0">
                <a:latin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</a:rPr>
              <a:t>without</a:t>
            </a:r>
            <a:r>
              <a:rPr lang="de-DE" sz="1100" dirty="0">
                <a:latin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</a:rPr>
              <a:t>mido</a:t>
            </a:r>
            <a:r>
              <a:rPr lang="de-DE" sz="1100" dirty="0">
                <a:latin typeface="Calibri" panose="020F0502020204030204" pitchFamily="34" charset="0"/>
              </a:rPr>
              <a:t> in </a:t>
            </a:r>
            <a:r>
              <a:rPr lang="de-DE" sz="1100" dirty="0" err="1">
                <a:latin typeface="Calibri" panose="020F0502020204030204" pitchFamily="34" charset="0"/>
              </a:rPr>
              <a:t>red</a:t>
            </a:r>
            <a:endParaRPr lang="de-DE" sz="1100" dirty="0">
              <a:latin typeface="Calibri" panose="020F0502020204030204" pitchFamily="34" charset="0"/>
            </a:endParaRPr>
          </a:p>
          <a:p>
            <a:pPr>
              <a:spcAft>
                <a:spcPts val="892"/>
              </a:spcAft>
            </a:pPr>
            <a:r>
              <a:rPr lang="de-DE" sz="1100" dirty="0">
                <a:latin typeface="Calibri" panose="020F0502020204030204" pitchFamily="34" charset="0"/>
              </a:rPr>
              <a:t>And </a:t>
            </a:r>
            <a:r>
              <a:rPr lang="de-DE" sz="1100" dirty="0" err="1">
                <a:latin typeface="Calibri" panose="020F0502020204030204" pitchFamily="34" charset="0"/>
              </a:rPr>
              <a:t>you</a:t>
            </a:r>
            <a:r>
              <a:rPr lang="de-DE" sz="1100" dirty="0">
                <a:latin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</a:rPr>
              <a:t>can</a:t>
            </a:r>
            <a:r>
              <a:rPr lang="de-DE" sz="1100" dirty="0">
                <a:latin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</a:rPr>
              <a:t>see</a:t>
            </a:r>
            <a:r>
              <a:rPr lang="de-DE" sz="1100" dirty="0">
                <a:latin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</a:rPr>
              <a:t>that</a:t>
            </a:r>
            <a:r>
              <a:rPr lang="de-DE" sz="1100" dirty="0">
                <a:latin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</a:rPr>
              <a:t>maintenncae</a:t>
            </a:r>
            <a:r>
              <a:rPr lang="de-DE" sz="1100" dirty="0">
                <a:latin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</a:rPr>
              <a:t>with</a:t>
            </a:r>
            <a:r>
              <a:rPr lang="de-DE" sz="1100" dirty="0">
                <a:latin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</a:rPr>
              <a:t>Mido</a:t>
            </a:r>
            <a:r>
              <a:rPr lang="de-DE" sz="1100" dirty="0">
                <a:latin typeface="Calibri" panose="020F0502020204030204" pitchFamily="34" charset="0"/>
              </a:rPr>
              <a:t> was </a:t>
            </a:r>
            <a:r>
              <a:rPr lang="de-DE" sz="1100" dirty="0" err="1">
                <a:latin typeface="Calibri" panose="020F0502020204030204" pitchFamily="34" charset="0"/>
              </a:rPr>
              <a:t>associated</a:t>
            </a:r>
            <a:r>
              <a:rPr lang="de-DE" sz="1100" dirty="0">
                <a:latin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</a:rPr>
              <a:t>with</a:t>
            </a:r>
            <a:r>
              <a:rPr lang="de-DE" sz="1100" dirty="0">
                <a:latin typeface="Calibri" panose="020F0502020204030204" pitchFamily="34" charset="0"/>
              </a:rPr>
              <a:t> an </a:t>
            </a:r>
            <a:r>
              <a:rPr lang="de-DE" sz="1100" dirty="0" err="1">
                <a:latin typeface="Calibri" panose="020F0502020204030204" pitchFamily="34" charset="0"/>
              </a:rPr>
              <a:t>improvied</a:t>
            </a:r>
            <a:r>
              <a:rPr lang="de-DE" sz="1100" dirty="0">
                <a:latin typeface="Calibri" panose="020F0502020204030204" pitchFamily="34" charset="0"/>
              </a:rPr>
              <a:t> EFS and an </a:t>
            </a:r>
            <a:r>
              <a:rPr lang="de-DE" sz="1100" dirty="0" err="1">
                <a:latin typeface="Calibri" panose="020F0502020204030204" pitchFamily="34" charset="0"/>
              </a:rPr>
              <a:t>improved</a:t>
            </a:r>
            <a:r>
              <a:rPr lang="de-DE" sz="1100" dirty="0">
                <a:latin typeface="Calibri" panose="020F0502020204030204" pitchFamily="34" charset="0"/>
              </a:rPr>
              <a:t> OS  </a:t>
            </a:r>
          </a:p>
          <a:p>
            <a:pPr>
              <a:spcAft>
                <a:spcPts val="892"/>
              </a:spcAft>
            </a:pPr>
            <a:r>
              <a:rPr lang="de-DE" sz="1100" dirty="0">
                <a:latin typeface="Calibri" panose="020F0502020204030204" pitchFamily="34" charset="0"/>
              </a:rPr>
              <a:t>and in multivariable </a:t>
            </a:r>
            <a:r>
              <a:rPr lang="de-DE" sz="1100" dirty="0" err="1">
                <a:latin typeface="Calibri" panose="020F0502020204030204" pitchFamily="34" charset="0"/>
              </a:rPr>
              <a:t>analysis</a:t>
            </a:r>
            <a:r>
              <a:rPr lang="de-DE" sz="1100" dirty="0">
                <a:latin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</a:rPr>
              <a:t>maintenance</a:t>
            </a:r>
            <a:r>
              <a:rPr lang="de-DE" sz="1100" dirty="0">
                <a:latin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</a:rPr>
              <a:t>therapy</a:t>
            </a:r>
            <a:r>
              <a:rPr lang="de-DE" sz="1100" dirty="0">
                <a:latin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</a:rPr>
              <a:t>with</a:t>
            </a:r>
            <a:r>
              <a:rPr lang="de-DE" sz="1100" dirty="0">
                <a:latin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</a:rPr>
              <a:t>mido</a:t>
            </a:r>
            <a:r>
              <a:rPr lang="de-DE" sz="1100" dirty="0">
                <a:latin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</a:rPr>
              <a:t>had</a:t>
            </a:r>
            <a:r>
              <a:rPr lang="de-DE" sz="1100" dirty="0">
                <a:latin typeface="Calibri" panose="020F0502020204030204" pitchFamily="34" charset="0"/>
              </a:rPr>
              <a:t> a </a:t>
            </a:r>
            <a:r>
              <a:rPr lang="de-DE" sz="1100" dirty="0" err="1">
                <a:latin typeface="Calibri" panose="020F0502020204030204" pitchFamily="34" charset="0"/>
              </a:rPr>
              <a:t>signficant</a:t>
            </a:r>
            <a:r>
              <a:rPr lang="de-DE" sz="1100" dirty="0">
                <a:latin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</a:rPr>
              <a:t>impact</a:t>
            </a:r>
            <a:r>
              <a:rPr lang="de-DE" sz="1100" dirty="0">
                <a:latin typeface="Calibri" panose="020F0502020204030204" pitchFamily="34" charset="0"/>
              </a:rPr>
              <a:t> on </a:t>
            </a:r>
            <a:r>
              <a:rPr lang="de-DE" sz="1100" dirty="0" err="1">
                <a:latin typeface="Calibri" panose="020F0502020204030204" pitchFamily="34" charset="0"/>
              </a:rPr>
              <a:t>both</a:t>
            </a:r>
            <a:r>
              <a:rPr lang="de-DE" sz="1100" dirty="0">
                <a:latin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</a:rPr>
              <a:t>clinical</a:t>
            </a:r>
            <a:r>
              <a:rPr lang="de-DE" sz="1100" dirty="0">
                <a:latin typeface="Calibri" panose="020F0502020204030204" pitchFamily="34" charset="0"/>
              </a:rPr>
              <a:t> </a:t>
            </a:r>
            <a:r>
              <a:rPr lang="de-DE" sz="1100" dirty="0" err="1" smtClean="0">
                <a:latin typeface="Calibri" panose="020F0502020204030204" pitchFamily="34" charset="0"/>
              </a:rPr>
              <a:t>endpoints</a:t>
            </a:r>
            <a:endParaRPr lang="de-DE" sz="1100" dirty="0" smtClean="0">
              <a:latin typeface="Calibri" panose="020F0502020204030204" pitchFamily="34" charset="0"/>
            </a:endParaRPr>
          </a:p>
          <a:p>
            <a:pPr>
              <a:spcAft>
                <a:spcPts val="892"/>
              </a:spcAft>
            </a:pPr>
            <a:r>
              <a:rPr lang="de-DE" sz="1100" dirty="0" smtClean="0">
                <a:latin typeface="Calibri" panose="020F0502020204030204" pitchFamily="34" charset="0"/>
              </a:rPr>
              <a:t>This </a:t>
            </a:r>
            <a:r>
              <a:rPr lang="de-DE" sz="1100" dirty="0" err="1" smtClean="0">
                <a:latin typeface="Calibri" panose="020F0502020204030204" pitchFamily="34" charset="0"/>
              </a:rPr>
              <a:t>is</a:t>
            </a:r>
            <a:r>
              <a:rPr lang="de-DE" sz="1100" dirty="0" smtClean="0">
                <a:latin typeface="Calibri" panose="020F0502020204030204" pitchFamily="34" charset="0"/>
              </a:rPr>
              <a:t> </a:t>
            </a:r>
            <a:r>
              <a:rPr lang="de-DE" sz="1100" dirty="0" err="1" smtClean="0">
                <a:latin typeface="Calibri" panose="020F0502020204030204" pitchFamily="34" charset="0"/>
              </a:rPr>
              <a:t>preliminary</a:t>
            </a:r>
            <a:r>
              <a:rPr lang="de-DE" sz="1100" dirty="0" smtClean="0">
                <a:latin typeface="Calibri" panose="020F0502020204030204" pitchFamily="34" charset="0"/>
              </a:rPr>
              <a:t> </a:t>
            </a:r>
            <a:r>
              <a:rPr lang="de-DE" sz="1100" dirty="0" err="1" smtClean="0">
                <a:latin typeface="Calibri" panose="020F0502020204030204" pitchFamily="34" charset="0"/>
              </a:rPr>
              <a:t>data</a:t>
            </a:r>
            <a:r>
              <a:rPr lang="de-DE" sz="1100" dirty="0" smtClean="0">
                <a:latin typeface="Calibri" panose="020F0502020204030204" pitchFamily="34" charset="0"/>
              </a:rPr>
              <a:t> in a </a:t>
            </a:r>
            <a:r>
              <a:rPr lang="de-DE" sz="1100" dirty="0" err="1" smtClean="0">
                <a:latin typeface="Calibri" panose="020F0502020204030204" pitchFamily="34" charset="0"/>
              </a:rPr>
              <a:t>small</a:t>
            </a:r>
            <a:r>
              <a:rPr lang="de-DE" sz="1100" dirty="0" smtClean="0">
                <a:latin typeface="Calibri" panose="020F0502020204030204" pitchFamily="34" charset="0"/>
              </a:rPr>
              <a:t> </a:t>
            </a:r>
            <a:r>
              <a:rPr lang="de-DE" sz="1100" dirty="0" err="1" smtClean="0">
                <a:latin typeface="Calibri" panose="020F0502020204030204" pitchFamily="34" charset="0"/>
              </a:rPr>
              <a:t>cohrot</a:t>
            </a:r>
            <a:r>
              <a:rPr lang="de-DE" sz="1100" dirty="0" smtClean="0">
                <a:latin typeface="Calibri" panose="020F0502020204030204" pitchFamily="34" charset="0"/>
              </a:rPr>
              <a:t> of </a:t>
            </a:r>
            <a:r>
              <a:rPr lang="de-DE" sz="1100" dirty="0" err="1" smtClean="0">
                <a:latin typeface="Calibri" panose="020F0502020204030204" pitchFamily="34" charset="0"/>
              </a:rPr>
              <a:t>pts</a:t>
            </a:r>
            <a:r>
              <a:rPr lang="de-DE" sz="1100" dirty="0" smtClean="0">
                <a:latin typeface="Calibri" panose="020F0502020204030204" pitchFamily="34" charset="0"/>
              </a:rPr>
              <a:t> and </a:t>
            </a:r>
            <a:r>
              <a:rPr lang="de-DE" sz="1100" dirty="0" err="1" smtClean="0">
                <a:latin typeface="Calibri" panose="020F0502020204030204" pitchFamily="34" charset="0"/>
              </a:rPr>
              <a:t>theses</a:t>
            </a:r>
            <a:r>
              <a:rPr lang="de-DE" sz="1100" dirty="0" smtClean="0">
                <a:latin typeface="Calibri" panose="020F0502020204030204" pitchFamily="34" charset="0"/>
              </a:rPr>
              <a:t> </a:t>
            </a:r>
            <a:r>
              <a:rPr lang="de-DE" sz="1100" dirty="0" err="1" smtClean="0">
                <a:latin typeface="Calibri" panose="020F0502020204030204" pitchFamily="34" charset="0"/>
              </a:rPr>
              <a:t>data</a:t>
            </a:r>
            <a:r>
              <a:rPr lang="de-DE" sz="1100" dirty="0" smtClean="0">
                <a:latin typeface="Calibri" panose="020F0502020204030204" pitchFamily="34" charset="0"/>
              </a:rPr>
              <a:t> </a:t>
            </a:r>
            <a:r>
              <a:rPr lang="de-DE" sz="1100" dirty="0" err="1" smtClean="0">
                <a:latin typeface="Calibri" panose="020F0502020204030204" pitchFamily="34" charset="0"/>
              </a:rPr>
              <a:t>have</a:t>
            </a:r>
            <a:r>
              <a:rPr lang="de-DE" sz="1100" dirty="0" smtClean="0">
                <a:latin typeface="Calibri" panose="020F0502020204030204" pitchFamily="34" charset="0"/>
              </a:rPr>
              <a:t> </a:t>
            </a:r>
            <a:r>
              <a:rPr lang="de-DE" sz="1100" dirty="0" err="1" smtClean="0">
                <a:latin typeface="Calibri" panose="020F0502020204030204" pitchFamily="34" charset="0"/>
              </a:rPr>
              <a:t>to</a:t>
            </a:r>
            <a:r>
              <a:rPr lang="de-DE" sz="1100" dirty="0" smtClean="0">
                <a:latin typeface="Calibri" panose="020F0502020204030204" pitchFamily="34" charset="0"/>
              </a:rPr>
              <a:t> </a:t>
            </a:r>
            <a:r>
              <a:rPr lang="de-DE" sz="1100" dirty="0" err="1" smtClean="0">
                <a:latin typeface="Calibri" panose="020F0502020204030204" pitchFamily="34" charset="0"/>
              </a:rPr>
              <a:t>be</a:t>
            </a:r>
            <a:r>
              <a:rPr lang="de-DE" sz="1100" dirty="0" smtClean="0">
                <a:latin typeface="Calibri" panose="020F0502020204030204" pitchFamily="34" charset="0"/>
              </a:rPr>
              <a:t> </a:t>
            </a:r>
            <a:r>
              <a:rPr lang="de-DE" sz="1100" dirty="0" err="1" smtClean="0">
                <a:latin typeface="Calibri" panose="020F0502020204030204" pitchFamily="34" charset="0"/>
              </a:rPr>
              <a:t>validated</a:t>
            </a:r>
            <a:r>
              <a:rPr lang="de-DE" sz="1100" dirty="0" smtClean="0">
                <a:latin typeface="Calibri" panose="020F0502020204030204" pitchFamily="34" charset="0"/>
              </a:rPr>
              <a:t> in </a:t>
            </a:r>
            <a:r>
              <a:rPr lang="de-DE" sz="1100" dirty="0" err="1" smtClean="0">
                <a:latin typeface="Calibri" panose="020F0502020204030204" pitchFamily="34" charset="0"/>
              </a:rPr>
              <a:t>the</a:t>
            </a:r>
            <a:r>
              <a:rPr lang="de-DE" sz="1100" dirty="0" smtClean="0">
                <a:latin typeface="Calibri" panose="020F0502020204030204" pitchFamily="34" charset="0"/>
              </a:rPr>
              <a:t> final </a:t>
            </a:r>
            <a:r>
              <a:rPr lang="de-DE" sz="1100" dirty="0" err="1" smtClean="0">
                <a:latin typeface="Calibri" panose="020F0502020204030204" pitchFamily="34" charset="0"/>
              </a:rPr>
              <a:t>analysisi</a:t>
            </a:r>
            <a:endParaRPr lang="de-DE" sz="1100" dirty="0">
              <a:latin typeface="Calibri" panose="020F0502020204030204" pitchFamily="34" charset="0"/>
            </a:endParaRPr>
          </a:p>
          <a:p>
            <a:pPr>
              <a:spcAft>
                <a:spcPts val="892"/>
              </a:spcAft>
            </a:pPr>
            <a:endParaRPr lang="de-DE" sz="11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391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98B8C-5776-4501-8D6D-F9D688FB7F56}" type="slidenum">
              <a:rPr lang="de-DE" smtClean="0"/>
              <a:t>15</a:t>
            </a:fld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021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52513" y="1476375"/>
            <a:ext cx="4875212" cy="2741613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8971E-7D83-44A0-A7D4-59070D9951DA}" type="slidenum">
              <a:rPr lang="de-DE" smtClean="0">
                <a:solidFill>
                  <a:prstClr val="black"/>
                </a:solidFill>
              </a:rPr>
              <a:pPr/>
              <a:t>16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1061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98B8C-5776-4501-8D6D-F9D688FB7F56}" type="slidenum">
              <a:rPr lang="de-DE" smtClean="0"/>
              <a:t>17</a:t>
            </a:fld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8805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DA375-817A-4198-82D9-5F5585223797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60839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98B8C-5776-4501-8D6D-F9D688FB7F56}" type="slidenum">
              <a:rPr lang="de-DE" smtClean="0"/>
              <a:t>19</a:t>
            </a:fld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638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98B8C-5776-4501-8D6D-F9D688FB7F5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0162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8688" y="1538288"/>
            <a:ext cx="4978400" cy="2800350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8971E-7D83-44A0-A7D4-59070D9951DA}" type="slidenum">
              <a:rPr lang="de-DE" smtClean="0">
                <a:solidFill>
                  <a:prstClr val="black"/>
                </a:solidFill>
              </a:rPr>
              <a:pPr/>
              <a:t>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7556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52488" y="1328738"/>
            <a:ext cx="4981575" cy="2803525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8971E-7D83-44A0-A7D4-59070D9951DA}" type="slidenum">
              <a:rPr lang="de-DE" smtClean="0">
                <a:solidFill>
                  <a:prstClr val="black"/>
                </a:solidFill>
              </a:rPr>
              <a:pPr/>
              <a:t>21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348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716" indent="-28566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2640" indent="-228528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599695" indent="-228528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6750" indent="-228528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3806" indent="-228528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0861" indent="-228528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7917" indent="-228528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4971" indent="-228528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C98A22C-C234-4246-9BC6-EEB70BFDB580}" type="slidenum">
              <a:rPr lang="de-DE" sz="1200" b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22</a:t>
            </a:fld>
            <a:endParaRPr lang="de-DE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47713"/>
            <a:ext cx="6665912" cy="3749675"/>
          </a:xfrm>
          <a:ln/>
        </p:spPr>
      </p:sp>
      <p:sp>
        <p:nvSpPr>
          <p:cNvPr id="2" name="Notizen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85058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63600" y="1595438"/>
            <a:ext cx="4876800" cy="2744787"/>
          </a:xfrm>
          <a:ln/>
        </p:spPr>
      </p:sp>
      <p:sp>
        <p:nvSpPr>
          <p:cNvPr id="911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502" indent="-289277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1717" indent="-232343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6402" indent="-232343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1086" indent="-232343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231" indent="-23234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7375" indent="-23234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0518" indent="-23234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3662" indent="-23234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61353-9C33-48B1-A4F6-1810AD617738}" type="slidenum">
              <a:rPr lang="de-DE" altLang="de-DE" sz="1300">
                <a:solidFill>
                  <a:srgbClr val="000000"/>
                </a:solidFill>
                <a:latin typeface="Times" panose="02020603050405020304" pitchFamily="18" charset="0"/>
              </a:rPr>
              <a:pPr/>
              <a:t>23</a:t>
            </a:fld>
            <a:endParaRPr lang="de-DE" altLang="de-DE" sz="13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2" name="Notizen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29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78797" indent="-29736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97302" indent="-23914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78740" indent="-23914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158603" indent="-23914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611721" indent="-2391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64839" indent="-2391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517957" indent="-2391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71073" indent="-2391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F217C00-486A-4E6B-A9D0-A30DCA1318E2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24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6300" y="1060450"/>
            <a:ext cx="4803775" cy="2703513"/>
          </a:xfrm>
          <a:ln/>
        </p:spPr>
      </p:sp>
      <p:sp>
        <p:nvSpPr>
          <p:cNvPr id="2" name="Notizen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34153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69975" y="1539875"/>
            <a:ext cx="4849813" cy="2728913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F0842-277E-44F8-BC96-108F8244865A}" type="slidenum">
              <a:rPr lang="de-DE" smtClean="0">
                <a:solidFill>
                  <a:prstClr val="black"/>
                </a:solidFill>
              </a:rPr>
              <a:pPr/>
              <a:t>25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33283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621" indent="-285623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2491" indent="-228499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599487" indent="-228499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6482" indent="-228499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3480" indent="-228499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0476" indent="-228499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7470" indent="-228499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4466" indent="-228499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C98A22C-C234-4246-9BC6-EEB70BFDB580}" type="slidenum">
              <a:rPr lang="de-DE" sz="1200" b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26</a:t>
            </a:fld>
            <a:endParaRPr lang="de-DE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1273175"/>
            <a:ext cx="4940300" cy="2779713"/>
          </a:xfrm>
          <a:ln/>
        </p:spPr>
      </p:sp>
      <p:sp>
        <p:nvSpPr>
          <p:cNvPr id="2" name="Notizen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6945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78797" indent="-29736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97302" indent="-23914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78740" indent="-23914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158603" indent="-23914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611721" indent="-2391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64839" indent="-2391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517957" indent="-2391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71073" indent="-2391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F217C00-486A-4E6B-A9D0-A30DCA1318E2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27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6300" y="1060450"/>
            <a:ext cx="4803775" cy="2703513"/>
          </a:xfrm>
          <a:ln/>
        </p:spPr>
      </p:sp>
      <p:sp>
        <p:nvSpPr>
          <p:cNvPr id="2" name="Notizen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81899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78797" indent="-29736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97302" indent="-23914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78740" indent="-23914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158603" indent="-23914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611721" indent="-2391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64839" indent="-2391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517957" indent="-2391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71073" indent="-2391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F217C00-486A-4E6B-A9D0-A30DCA1318E2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28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6300" y="1060450"/>
            <a:ext cx="4803775" cy="2703513"/>
          </a:xfrm>
          <a:ln/>
        </p:spPr>
      </p:sp>
      <p:sp>
        <p:nvSpPr>
          <p:cNvPr id="2" name="Notizen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39345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78797" indent="-29736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97302" indent="-23914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78740" indent="-23914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158603" indent="-23914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611721" indent="-2391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64839" indent="-2391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517957" indent="-2391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71073" indent="-2391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F217C00-486A-4E6B-A9D0-A30DCA1318E2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29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6300" y="1060450"/>
            <a:ext cx="4803775" cy="2703513"/>
          </a:xfrm>
          <a:ln/>
        </p:spPr>
      </p:sp>
      <p:sp>
        <p:nvSpPr>
          <p:cNvPr id="2" name="Notizen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848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447A1-133E-4F54-8B87-0963C7172F42}" type="slidenum">
              <a:rPr lang="en-US" smtClean="0"/>
              <a:t>3</a:t>
            </a:fld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0820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78797" indent="-29736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97302" indent="-23914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78740" indent="-23914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158603" indent="-23914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611721" indent="-2391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64839" indent="-2391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517957" indent="-2391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71073" indent="-2391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F217C00-486A-4E6B-A9D0-A30DCA1318E2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30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6300" y="1060450"/>
            <a:ext cx="4803775" cy="2703513"/>
          </a:xfrm>
          <a:ln/>
        </p:spPr>
      </p:sp>
      <p:sp>
        <p:nvSpPr>
          <p:cNvPr id="2" name="Notizen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98818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3925" y="1328738"/>
            <a:ext cx="4991100" cy="28082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69648-C023-4F54-A5B1-7D3F41C39CE1}" type="slidenum">
              <a:rPr lang="en-GB" smtClean="0">
                <a:solidFill>
                  <a:prstClr val="black"/>
                </a:solidFill>
              </a:rPr>
              <a:pPr/>
              <a:t>31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17922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1611313"/>
            <a:ext cx="4600575" cy="258921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E68B09-7013-4CBC-8349-8CBBA967800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49143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0275" y="1617663"/>
            <a:ext cx="4716463" cy="2654300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61CDF-335C-4A30-B37F-9B4F1E437876}" type="slidenum">
              <a:rPr lang="de-DE" smtClean="0">
                <a:solidFill>
                  <a:prstClr val="black"/>
                </a:solidFill>
              </a:rPr>
              <a:pPr/>
              <a:t>33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71595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55663" y="1617663"/>
            <a:ext cx="5102225" cy="2870200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61CDF-335C-4A30-B37F-9B4F1E437876}" type="slidenum">
              <a:rPr lang="de-DE" smtClean="0">
                <a:solidFill>
                  <a:prstClr val="black"/>
                </a:solidFill>
              </a:rPr>
              <a:pPr/>
              <a:t>34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23112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1713" y="1612900"/>
            <a:ext cx="4721225" cy="2655888"/>
          </a:xfrm>
          <a:ln/>
        </p:spPr>
      </p:sp>
      <p:sp>
        <p:nvSpPr>
          <p:cNvPr id="164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3" indent="-285751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4" indent="-228601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6" indent="-228601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4" indent="-228601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9" indent="-228601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9" indent="-228601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9" indent="-228601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14" indent="-228601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9BBC256-3565-42DD-A518-7D8625D188C1}" type="slidenum">
              <a:rPr lang="de-DE" sz="1200" b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35</a:t>
            </a:fld>
            <a:endParaRPr lang="de-DE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Notizen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6204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29579" indent="-280607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22428" indent="-224486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571401" indent="-224486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20370" indent="-224486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469342" indent="-224486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18312" indent="-224486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367282" indent="-224486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16258" indent="-224486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5EBD05C-9F53-4170-9D72-0D4166216969}" type="slidenum">
              <a:rPr lang="de-DE" sz="1200" b="0">
                <a:latin typeface="Times New Roman" pitchFamily="18" charset="0"/>
              </a:rPr>
              <a:pPr eaLnBrk="1" hangingPunct="1"/>
              <a:t>36</a:t>
            </a:fld>
            <a:endParaRPr lang="de-DE" sz="1200" b="0">
              <a:latin typeface="Times New Roman" pitchFamily="18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8613" y="1225550"/>
            <a:ext cx="5886450" cy="3311525"/>
          </a:xfrm>
          <a:ln/>
        </p:spPr>
      </p:sp>
      <p:sp>
        <p:nvSpPr>
          <p:cNvPr id="2" name="Notizen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6893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98B8C-5776-4501-8D6D-F9D688FB7F56}" type="slidenum">
              <a:rPr lang="de-DE" smtClean="0"/>
              <a:t>4</a:t>
            </a:fld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6461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5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</p:spPr>
        <p:txBody>
          <a:bodyPr/>
          <a:lstStyle/>
          <a:p>
            <a:pPr defTabSz="914329">
              <a:defRPr/>
            </a:pPr>
            <a:fld id="{5A6330BE-D91A-D240-B266-E5D5F99B4CCE}" type="slidenum">
              <a:rPr lang="en-US" sz="1800" kern="0">
                <a:solidFill>
                  <a:sysClr val="windowText" lastClr="000000"/>
                </a:solidFill>
              </a:rPr>
              <a:pPr defTabSz="914329">
                <a:defRPr/>
              </a:pPr>
              <a:t>5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Notizen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124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96850" y="1354138"/>
            <a:ext cx="6494463" cy="3654425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1A304-6474-410C-9EDE-5C778D7CB000}" type="slidenum">
              <a:rPr lang="de-DE" smtClean="0"/>
              <a:t>6</a:t>
            </a:fld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>
          <a:xfrm>
            <a:off x="595065" y="5653265"/>
            <a:ext cx="5330190" cy="3871734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5050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" name="Notizen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1452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5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5610" y="9806602"/>
            <a:ext cx="3079666" cy="516231"/>
          </a:xfrm>
        </p:spPr>
        <p:txBody>
          <a:bodyPr/>
          <a:lstStyle/>
          <a:p>
            <a:pPr defTabSz="914329">
              <a:defRPr/>
            </a:pPr>
            <a:fld id="{5A6330BE-D91A-D240-B266-E5D5F99B4CCE}" type="slidenum">
              <a:rPr lang="en-US" sz="1800" kern="0">
                <a:solidFill>
                  <a:sysClr val="windowText" lastClr="000000"/>
                </a:solidFill>
              </a:rPr>
              <a:pPr defTabSz="914329">
                <a:defRPr/>
              </a:pPr>
              <a:t>8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8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" name="Notizen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5854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1221-B0D5-44A3-B277-4A67B1465302}" type="datetimeFigureOut">
              <a:rPr lang="de-DE" smtClean="0"/>
              <a:t>28.03.2019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80AF-F40B-4806-A64B-47CB8284A5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084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1221-B0D5-44A3-B277-4A67B1465302}" type="datetimeFigureOut">
              <a:rPr lang="de-DE" smtClean="0"/>
              <a:t>28.03.2019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80AF-F40B-4806-A64B-47CB8284A5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259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1221-B0D5-44A3-B277-4A67B1465302}" type="datetimeFigureOut">
              <a:rPr lang="de-DE" smtClean="0"/>
              <a:t>28.03.2019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80AF-F40B-4806-A64B-47CB8284A5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6299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B55E-8038-4E23-AADF-20FFB287B23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3DCA-BD46-4D93-86AB-B3DA4636E72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53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B55E-8038-4E23-AADF-20FFB287B23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3DCA-BD46-4D93-86AB-B3DA4636E72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141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B55E-8038-4E23-AADF-20FFB287B23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3DCA-BD46-4D93-86AB-B3DA4636E72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003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B55E-8038-4E23-AADF-20FFB287B23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3DCA-BD46-4D93-86AB-B3DA4636E72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00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B55E-8038-4E23-AADF-20FFB287B23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3DCA-BD46-4D93-86AB-B3DA4636E72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918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B55E-8038-4E23-AADF-20FFB287B23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3DCA-BD46-4D93-86AB-B3DA4636E72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7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B55E-8038-4E23-AADF-20FFB287B23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3DCA-BD46-4D93-86AB-B3DA4636E72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292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B55E-8038-4E23-AADF-20FFB287B23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3DCA-BD46-4D93-86AB-B3DA4636E72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54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1221-B0D5-44A3-B277-4A67B1465302}" type="datetimeFigureOut">
              <a:rPr lang="de-DE" smtClean="0"/>
              <a:t>28.03.2019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80AF-F40B-4806-A64B-47CB8284A5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040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B55E-8038-4E23-AADF-20FFB287B23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3DCA-BD46-4D93-86AB-B3DA4636E72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123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B55E-8038-4E23-AADF-20FFB287B23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3DCA-BD46-4D93-86AB-B3DA4636E72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84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B55E-8038-4E23-AADF-20FFB287B23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3DCA-BD46-4D93-86AB-B3DA4636E72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22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EDBB82-AFF6-874C-A36D-71F3F73A6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677979-FE18-A140-A8F5-6E49D8BB2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179A53-E223-9645-8825-CC93027A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D1827A-2A7B-D64E-B835-FE3CD5A2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8A52C1-14F4-274A-BE59-E562B3BC6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D0DD-EDF0-E040-B7DF-D3050E85B9E3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B34A0781-2EEF-4C72-BC91-CEA1ED3493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6356352"/>
            <a:ext cx="9896475" cy="3651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675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7282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990600"/>
            <a:ext cx="11176000" cy="5334000"/>
          </a:xfrm>
        </p:spPr>
        <p:txBody>
          <a:bodyPr/>
          <a:lstStyle>
            <a:lvl1pPr marL="180975" marR="0" indent="-18097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>
                <a:latin typeface="Arial" pitchFamily="34" charset="0"/>
                <a:cs typeface="Arial" pitchFamily="34" charset="0"/>
              </a:defRPr>
            </a:lvl1pPr>
            <a:lvl2pPr marL="538163" marR="0" indent="-17621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–"/>
              <a:tabLst/>
              <a:defRPr>
                <a:latin typeface="Arial" pitchFamily="34" charset="0"/>
                <a:cs typeface="Arial" pitchFamily="34" charset="0"/>
              </a:defRPr>
            </a:lvl2pPr>
            <a:lvl3pPr marL="895350" marR="0" indent="-176213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>
                <a:latin typeface="Arial" pitchFamily="34" charset="0"/>
                <a:cs typeface="Arial" pitchFamily="34" charset="0"/>
              </a:defRPr>
            </a:lvl3pPr>
            <a:lvl4pPr marL="1252538" marR="0" indent="-176213" algn="l" defTabSz="914400" rtl="0" eaLnBrk="0" fontAlgn="base" latinLnBrk="0" hangingPunct="0">
              <a:lnSpc>
                <a:spcPct val="100000"/>
              </a:lnSpc>
              <a:spcBef>
                <a:spcPts val="15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–"/>
              <a:tabLst/>
              <a:defRPr>
                <a:latin typeface="Arial" pitchFamily="34" charset="0"/>
                <a:cs typeface="Arial" pitchFamily="34" charset="0"/>
              </a:defRPr>
            </a:lvl4pPr>
            <a:lvl5pPr marL="1609725" marR="0" indent="-173038" algn="l" defTabSz="914400" rtl="0" eaLnBrk="0" fontAlgn="base" latinLnBrk="0" hangingPunct="0">
              <a:lnSpc>
                <a:spcPct val="100000"/>
              </a:lnSpc>
              <a:spcBef>
                <a:spcPts val="75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»"/>
              <a:tabLst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Click to edit Master text styles</a:t>
            </a:r>
          </a:p>
          <a:p>
            <a:pPr marL="538163" marR="0" lvl="1" indent="-17621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–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Second level</a:t>
            </a:r>
          </a:p>
          <a:p>
            <a:pPr marL="895350" marR="0" lvl="2" indent="-176213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Third level</a:t>
            </a:r>
          </a:p>
          <a:p>
            <a:pPr marL="1252538" marR="0" lvl="3" indent="-176213" algn="l" defTabSz="914400" rtl="0" eaLnBrk="0" fontAlgn="base" latinLnBrk="0" hangingPunct="0">
              <a:lnSpc>
                <a:spcPct val="100000"/>
              </a:lnSpc>
              <a:spcBef>
                <a:spcPts val="15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–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Fourth level</a:t>
            </a:r>
          </a:p>
          <a:p>
            <a:pPr marL="1609725" marR="0" lvl="4" indent="-173038" algn="l" defTabSz="914400" rtl="0" eaLnBrk="0" fontAlgn="base" latinLnBrk="0" hangingPunct="0">
              <a:lnSpc>
                <a:spcPct val="100000"/>
              </a:lnSpc>
              <a:spcBef>
                <a:spcPts val="75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»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28603"/>
            <a:ext cx="11156949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29" tIns="45715" rIns="91429" bIns="3599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406400" y="6324600"/>
            <a:ext cx="5588000" cy="4572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940800" y="6416679"/>
            <a:ext cx="2844800" cy="365125"/>
          </a:xfrm>
          <a:prstGeom prst="rect">
            <a:avLst/>
          </a:prstGeom>
        </p:spPr>
        <p:txBody>
          <a:bodyPr/>
          <a:lstStyle/>
          <a:p>
            <a:fld id="{537251B4-076B-4479-A2D1-EE20FF292B0E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485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C790D4-2574-0646-94CA-6D1587E69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C87B2E3-2DA5-9143-ADB2-C37BC045D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830B6A-CACC-6E40-B7DE-E189F92B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6634042-EB0B-6F4A-8CB8-43F134B95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D0DD-EDF0-E040-B7DF-D3050E85B9E3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xmlns="" id="{D4CEDECD-5510-4B9D-B621-2599CECC78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9896475" cy="3651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106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9886"/>
            <a:ext cx="10993968" cy="4793926"/>
          </a:xfrm>
        </p:spPr>
        <p:txBody>
          <a:bodyPr/>
          <a:lstStyle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838200" y="151757"/>
            <a:ext cx="10993968" cy="72454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45604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22111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Foot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59014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1221-B0D5-44A3-B277-4A67B1465302}" type="datetimeFigureOut">
              <a:rPr lang="de-DE" smtClean="0"/>
              <a:t>28.03.2019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80AF-F40B-4806-A64B-47CB8284A5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7294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1221-B0D5-44A3-B277-4A67B1465302}" type="datetimeFigureOut">
              <a:rPr lang="de-DE" smtClean="0"/>
              <a:t>28.03.2019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80AF-F40B-4806-A64B-47CB8284A5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836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1221-B0D5-44A3-B277-4A67B1465302}" type="datetimeFigureOut">
              <a:rPr lang="de-DE" smtClean="0"/>
              <a:t>28.03.2019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80AF-F40B-4806-A64B-47CB8284A5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6319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1221-B0D5-44A3-B277-4A67B1465302}" type="datetimeFigureOut">
              <a:rPr lang="de-DE" smtClean="0"/>
              <a:t>28.03.2019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80AF-F40B-4806-A64B-47CB8284A5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55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1221-B0D5-44A3-B277-4A67B1465302}" type="datetimeFigureOut">
              <a:rPr lang="de-DE" smtClean="0"/>
              <a:t>28.03.2019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80AF-F40B-4806-A64B-47CB8284A5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4987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1221-B0D5-44A3-B277-4A67B1465302}" type="datetimeFigureOut">
              <a:rPr lang="de-DE" smtClean="0"/>
              <a:t>28.03.2019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80AF-F40B-4806-A64B-47CB8284A5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06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1221-B0D5-44A3-B277-4A67B1465302}" type="datetimeFigureOut">
              <a:rPr lang="de-DE" smtClean="0"/>
              <a:t>28.03.2019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80AF-F40B-4806-A64B-47CB8284A5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113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01221-B0D5-44A3-B277-4A67B1465302}" type="datetimeFigureOut">
              <a:rPr lang="de-DE" smtClean="0"/>
              <a:t>28.03.2019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B80AF-F40B-4806-A64B-47CB8284A5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21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01221-B0D5-44A3-B277-4A67B1465302}" type="datetimeFigureOut">
              <a:rPr lang="de-DE" smtClean="0"/>
              <a:t>28.03.2019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B80AF-F40B-4806-A64B-47CB8284A5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239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44" r:id="rId12"/>
    <p:sldLayoutId id="2147483745" r:id="rId13"/>
    <p:sldLayoutId id="2147483748" r:id="rId14"/>
    <p:sldLayoutId id="2147483751" r:id="rId15"/>
    <p:sldLayoutId id="2147483752" r:id="rId16"/>
    <p:sldLayoutId id="214748375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www.fda.gov/Drugs/InformationOnDrugs/ApprovedDrugs/ucm627045.htm" TargetMode="Externa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3.xml"/><Relationship Id="rId4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29.jpeg"/><Relationship Id="rId9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50.tif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png"/><Relationship Id="rId5" Type="http://schemas.openxmlformats.org/officeDocument/2006/relationships/image" Target="../media/image48.jp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s://www.dgho.de/logo.jp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cxnSp>
        <p:nvCxnSpPr>
          <p:cNvPr id="3" name="Gerader Verbinder 2"/>
          <p:cNvCxnSpPr/>
          <p:nvPr/>
        </p:nvCxnSpPr>
        <p:spPr>
          <a:xfrm>
            <a:off x="381073" y="2380333"/>
            <a:ext cx="1152128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055440" y="1268760"/>
            <a:ext cx="101725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400" b="1" u="none" dirty="0" smtClean="0">
                <a:latin typeface="+mn-lt"/>
              </a:rPr>
              <a:t>Evolving Treatment Algorithm in AML</a:t>
            </a:r>
            <a:endParaRPr lang="de-DE" sz="44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2321257" y="3284984"/>
            <a:ext cx="720610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en-US" sz="2400" b="1" u="none" dirty="0" smtClean="0">
                <a:solidFill>
                  <a:srgbClr val="002060"/>
                </a:solidFill>
                <a:latin typeface="+mn-lt"/>
              </a:rPr>
              <a:t>Konstanze Döhner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u="none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Department of Internal Medicine III,</a:t>
            </a:r>
          </a:p>
          <a:p>
            <a:pPr algn="ctr" defTabSz="457200" fontAlgn="auto">
              <a:spcBef>
                <a:spcPts val="0"/>
              </a:spcBef>
              <a:spcAft>
                <a:spcPts val="600"/>
              </a:spcAft>
            </a:pPr>
            <a:r>
              <a:rPr lang="en-US" sz="2400" u="none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Ulm University Hospital, Ulm, Germany</a:t>
            </a:r>
            <a:endParaRPr lang="en-US" sz="2400" u="none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276" y="5445224"/>
            <a:ext cx="3398071" cy="9500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780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8" name="Rectangle 992">
            <a:extLst>
              <a:ext uri="{FF2B5EF4-FFF2-40B4-BE49-F238E27FC236}">
                <a16:creationId xmlns:a16="http://schemas.microsoft.com/office/drawing/2014/main" xmlns="" id="{5BF56FF8-1C78-40D4-B7F1-74D301AC48ED}"/>
              </a:ext>
            </a:extLst>
          </p:cNvPr>
          <p:cNvSpPr/>
          <p:nvPr/>
        </p:nvSpPr>
        <p:spPr>
          <a:xfrm>
            <a:off x="3555454" y="6530260"/>
            <a:ext cx="5562628" cy="30777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Larson RA, et al. Blood. 2017;130(</a:t>
            </a:r>
            <a:r>
              <a:rPr lang="en-US" sz="1400" kern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suppl</a:t>
            </a:r>
            <a:r>
              <a:rPr 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1) [abstract </a:t>
            </a:r>
            <a:r>
              <a:rPr lang="en-US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145]</a:t>
            </a:r>
            <a:endParaRPr lang="en-US" sz="14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987" name="Table 7">
            <a:extLst>
              <a:ext uri="{FF2B5EF4-FFF2-40B4-BE49-F238E27FC236}">
                <a16:creationId xmlns:a16="http://schemas.microsoft.com/office/drawing/2014/main" xmlns="" id="{29A8B54A-9916-436D-9B36-E6CCB098E93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35960" y="6197335"/>
          <a:ext cx="5167434" cy="320040"/>
        </p:xfrm>
        <a:graphic>
          <a:graphicData uri="http://schemas.openxmlformats.org/drawingml/2006/table">
            <a:tbl>
              <a:tblPr firstRow="1" bandRow="1"/>
              <a:tblGrid>
                <a:gridCol w="875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54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35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8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416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51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9854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287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8467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6266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4161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1287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118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en-US" sz="900" b="1" dirty="0">
                          <a:solidFill>
                            <a:srgbClr val="0090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Midostaurin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900" b="1" baseline="0" dirty="0">
                          <a:solidFill>
                            <a:srgbClr val="0090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endParaRPr lang="en-US" sz="900" b="1" baseline="0" dirty="0">
                        <a:solidFill>
                          <a:srgbClr val="0090B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900" b="1" baseline="0" dirty="0">
                          <a:solidFill>
                            <a:srgbClr val="0090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endParaRPr lang="en-US" sz="900" b="1" baseline="0" dirty="0">
                        <a:solidFill>
                          <a:srgbClr val="0090B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900" b="1" baseline="0" dirty="0">
                          <a:solidFill>
                            <a:srgbClr val="0090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endParaRPr lang="en-US" sz="900" b="1" baseline="0" dirty="0">
                        <a:solidFill>
                          <a:srgbClr val="0090B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900" b="1" baseline="0" dirty="0">
                          <a:solidFill>
                            <a:srgbClr val="0090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endParaRPr lang="en-US" sz="900" b="1" baseline="0" dirty="0">
                        <a:solidFill>
                          <a:srgbClr val="0090B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900" b="1" baseline="0" dirty="0">
                          <a:solidFill>
                            <a:srgbClr val="0090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endParaRPr lang="en-US" sz="900" b="1" baseline="0" dirty="0">
                        <a:solidFill>
                          <a:srgbClr val="0090B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900" b="1" baseline="0" dirty="0">
                          <a:solidFill>
                            <a:srgbClr val="0090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8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en-US" sz="9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90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endParaRPr lang="en-US" sz="900" b="1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90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endParaRPr lang="en-US" sz="900" b="1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90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endParaRPr lang="en-US" sz="900" b="1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90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endParaRPr lang="en-US" sz="900" b="1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90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endParaRPr lang="en-US" sz="900" b="1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90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88" name="TextBox 8">
            <a:extLst>
              <a:ext uri="{FF2B5EF4-FFF2-40B4-BE49-F238E27FC236}">
                <a16:creationId xmlns:a16="http://schemas.microsoft.com/office/drawing/2014/main" xmlns="" id="{DBC84BC5-38A4-4EA4-8E29-C33D3306E963}"/>
              </a:ext>
            </a:extLst>
          </p:cNvPr>
          <p:cNvSpPr txBox="1"/>
          <p:nvPr/>
        </p:nvSpPr>
        <p:spPr>
          <a:xfrm>
            <a:off x="415788" y="6052013"/>
            <a:ext cx="1749901" cy="25485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Patients at Risk</a:t>
            </a:r>
          </a:p>
        </p:txBody>
      </p:sp>
      <p:graphicFrame>
        <p:nvGraphicFramePr>
          <p:cNvPr id="989" name="Table 10">
            <a:extLst>
              <a:ext uri="{FF2B5EF4-FFF2-40B4-BE49-F238E27FC236}">
                <a16:creationId xmlns:a16="http://schemas.microsoft.com/office/drawing/2014/main" xmlns="" id="{792A9468-2437-4422-ACF5-FD3553BD591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991569" y="1499907"/>
          <a:ext cx="4084635" cy="1146048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1428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05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8627">
                  <a:extLst>
                    <a:ext uri="{9D8B030D-6E8A-4147-A177-3AD203B41FA5}">
                      <a16:colId xmlns:a16="http://schemas.microsoft.com/office/drawing/2014/main" xmlns="" val="37336287"/>
                    </a:ext>
                  </a:extLst>
                </a:gridCol>
                <a:gridCol w="8125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404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90000"/>
                        </a:lnSpc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45720" marR="45720" marT="18288" marB="18288" anchor="b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Patients,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de-CH" sz="1600" dirty="0">
                          <a:solidFill>
                            <a:schemeClr val="tx1"/>
                          </a:solidFill>
                          <a:latin typeface="+mn-lt"/>
                        </a:rPr>
                        <a:t>n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18288" marB="18288" anchor="b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HR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(95% CI)</a:t>
                      </a:r>
                    </a:p>
                  </a:txBody>
                  <a:tcPr marL="45720" marR="45720" marT="18288" marB="18288" anchor="b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+mn-lt"/>
                        </a:rPr>
                        <a:t>P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 Value</a:t>
                      </a:r>
                      <a:endParaRPr lang="en-US" sz="1600" b="1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18288" marB="18288" anchor="b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rgbClr val="0090BE"/>
                          </a:solidFill>
                          <a:latin typeface="+mn-lt"/>
                        </a:rPr>
                        <a:t>Midostaurin</a:t>
                      </a:r>
                      <a:endParaRPr lang="en-US" sz="1600" b="1" dirty="0">
                        <a:solidFill>
                          <a:srgbClr val="0090BE"/>
                        </a:solidFill>
                        <a:latin typeface="+mn-lt"/>
                      </a:endParaRPr>
                    </a:p>
                  </a:txBody>
                  <a:tcPr marL="45720" marR="45720" marT="18288" marB="18288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rgbClr val="0090BE"/>
                          </a:solidFill>
                          <a:latin typeface="+mn-lt"/>
                        </a:rPr>
                        <a:t>60</a:t>
                      </a:r>
                      <a:endParaRPr lang="en-US" sz="1600" b="1" dirty="0">
                        <a:solidFill>
                          <a:srgbClr val="0090BE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1.43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(0.63-3.25)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CH" sz="1600" dirty="0">
                          <a:latin typeface="+mn-lt"/>
                        </a:rPr>
                        <a:t>.3847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Placebo</a:t>
                      </a:r>
                      <a:endPara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marT="18288" marB="18288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44</a:t>
                      </a:r>
                      <a:endPara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990" name="Group 11">
            <a:extLst>
              <a:ext uri="{FF2B5EF4-FFF2-40B4-BE49-F238E27FC236}">
                <a16:creationId xmlns:a16="http://schemas.microsoft.com/office/drawing/2014/main" xmlns="" id="{A8E939ED-DCE9-499F-8CC2-DBB573E833AC}"/>
              </a:ext>
            </a:extLst>
          </p:cNvPr>
          <p:cNvGrpSpPr/>
          <p:nvPr/>
        </p:nvGrpSpPr>
        <p:grpSpPr>
          <a:xfrm>
            <a:off x="5959822" y="2672083"/>
            <a:ext cx="5182083" cy="3541696"/>
            <a:chOff x="140458" y="1298007"/>
            <a:chExt cx="8451093" cy="4278342"/>
          </a:xfrm>
        </p:grpSpPr>
        <p:sp>
          <p:nvSpPr>
            <p:cNvPr id="991" name="Line 209">
              <a:extLst>
                <a:ext uri="{FF2B5EF4-FFF2-40B4-BE49-F238E27FC236}">
                  <a16:creationId xmlns:a16="http://schemas.microsoft.com/office/drawing/2014/main" xmlns="" id="{A88B3B9C-A1DB-4550-A19E-50B3A80AE1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2035" y="1475710"/>
              <a:ext cx="0" cy="34871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992" name="Group 13">
              <a:extLst>
                <a:ext uri="{FF2B5EF4-FFF2-40B4-BE49-F238E27FC236}">
                  <a16:creationId xmlns:a16="http://schemas.microsoft.com/office/drawing/2014/main" xmlns="" id="{6483602D-7529-4259-8053-12BA94488776}"/>
                </a:ext>
              </a:extLst>
            </p:cNvPr>
            <p:cNvGrpSpPr/>
            <p:nvPr/>
          </p:nvGrpSpPr>
          <p:grpSpPr>
            <a:xfrm>
              <a:off x="1511385" y="1613359"/>
              <a:ext cx="6356798" cy="922955"/>
              <a:chOff x="1511385" y="1613359"/>
              <a:chExt cx="6356798" cy="922955"/>
            </a:xfrm>
          </p:grpSpPr>
          <p:sp>
            <p:nvSpPr>
              <p:cNvPr id="1645" name="Line 232">
                <a:extLst>
                  <a:ext uri="{FF2B5EF4-FFF2-40B4-BE49-F238E27FC236}">
                    <a16:creationId xmlns:a16="http://schemas.microsoft.com/office/drawing/2014/main" xmlns="" id="{5CDCDBD6-3E87-4CB6-B813-B6F315A687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1638" y="1938070"/>
                <a:ext cx="155838" cy="0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46" name="Line 233">
                <a:extLst>
                  <a:ext uri="{FF2B5EF4-FFF2-40B4-BE49-F238E27FC236}">
                    <a16:creationId xmlns:a16="http://schemas.microsoft.com/office/drawing/2014/main" xmlns="" id="{2B6A7C43-9283-4E83-B612-FD80E111D5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8394" y="1878069"/>
                <a:ext cx="0" cy="118237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47" name="Line 234">
                <a:extLst>
                  <a:ext uri="{FF2B5EF4-FFF2-40B4-BE49-F238E27FC236}">
                    <a16:creationId xmlns:a16="http://schemas.microsoft.com/office/drawing/2014/main" xmlns="" id="{A0C73678-2B2E-4EEA-8858-F388B77269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7564" y="2478077"/>
                <a:ext cx="155838" cy="0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48" name="Line 235">
                <a:extLst>
                  <a:ext uri="{FF2B5EF4-FFF2-40B4-BE49-F238E27FC236}">
                    <a16:creationId xmlns:a16="http://schemas.microsoft.com/office/drawing/2014/main" xmlns="" id="{6286B8AB-2072-4FF2-93EE-4D374B1BCF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4320" y="2418077"/>
                <a:ext cx="0" cy="118237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49" name="Line 236">
                <a:extLst>
                  <a:ext uri="{FF2B5EF4-FFF2-40B4-BE49-F238E27FC236}">
                    <a16:creationId xmlns:a16="http://schemas.microsoft.com/office/drawing/2014/main" xmlns="" id="{289F9CC0-8582-47A9-B672-2CF1488341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9194" y="2478077"/>
                <a:ext cx="155838" cy="0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50" name="Line 237">
                <a:extLst>
                  <a:ext uri="{FF2B5EF4-FFF2-40B4-BE49-F238E27FC236}">
                    <a16:creationId xmlns:a16="http://schemas.microsoft.com/office/drawing/2014/main" xmlns="" id="{200AB804-D8C7-452A-B6F4-720888BECF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8276" y="2418077"/>
                <a:ext cx="0" cy="118237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52" name="Line 238">
                <a:extLst>
                  <a:ext uri="{FF2B5EF4-FFF2-40B4-BE49-F238E27FC236}">
                    <a16:creationId xmlns:a16="http://schemas.microsoft.com/office/drawing/2014/main" xmlns="" id="{44AB1A2E-B320-48C1-AF30-D8C9940BBD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8735" y="2478077"/>
                <a:ext cx="155838" cy="0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53" name="Line 239">
                <a:extLst>
                  <a:ext uri="{FF2B5EF4-FFF2-40B4-BE49-F238E27FC236}">
                    <a16:creationId xmlns:a16="http://schemas.microsoft.com/office/drawing/2014/main" xmlns="" id="{EA1861C2-1A5C-4AFA-A5A4-86275C3E0E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7817" y="2418077"/>
                <a:ext cx="0" cy="118237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54" name="Line 240">
                <a:extLst>
                  <a:ext uri="{FF2B5EF4-FFF2-40B4-BE49-F238E27FC236}">
                    <a16:creationId xmlns:a16="http://schemas.microsoft.com/office/drawing/2014/main" xmlns="" id="{96A2438D-4CFE-4769-8CFF-10D372AFCE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6455" y="2478077"/>
                <a:ext cx="155838" cy="0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55" name="Line 241">
                <a:extLst>
                  <a:ext uri="{FF2B5EF4-FFF2-40B4-BE49-F238E27FC236}">
                    <a16:creationId xmlns:a16="http://schemas.microsoft.com/office/drawing/2014/main" xmlns="" id="{5C5C278D-4E97-4CCA-8DE8-5C83ABEE2D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5537" y="2418077"/>
                <a:ext cx="0" cy="118237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56" name="Line 242">
                <a:extLst>
                  <a:ext uri="{FF2B5EF4-FFF2-40B4-BE49-F238E27FC236}">
                    <a16:creationId xmlns:a16="http://schemas.microsoft.com/office/drawing/2014/main" xmlns="" id="{BB4A61E6-01FD-483F-A1D8-90F3ED9F5E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6455" y="2478077"/>
                <a:ext cx="155838" cy="0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57" name="Line 243">
                <a:extLst>
                  <a:ext uri="{FF2B5EF4-FFF2-40B4-BE49-F238E27FC236}">
                    <a16:creationId xmlns:a16="http://schemas.microsoft.com/office/drawing/2014/main" xmlns="" id="{E73FF3F3-A44D-4235-AF33-E13275BED4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5537" y="2418077"/>
                <a:ext cx="0" cy="118237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58" name="Line 244">
                <a:extLst>
                  <a:ext uri="{FF2B5EF4-FFF2-40B4-BE49-F238E27FC236}">
                    <a16:creationId xmlns:a16="http://schemas.microsoft.com/office/drawing/2014/main" xmlns="" id="{6D3ECE43-CF00-4442-9560-DD6B492502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1834" y="2478077"/>
                <a:ext cx="153512" cy="0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59" name="Line 245">
                <a:extLst>
                  <a:ext uri="{FF2B5EF4-FFF2-40B4-BE49-F238E27FC236}">
                    <a16:creationId xmlns:a16="http://schemas.microsoft.com/office/drawing/2014/main" xmlns="" id="{9BA9C4A4-952C-4389-A543-AF0736CA69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8590" y="2418077"/>
                <a:ext cx="0" cy="118237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60" name="Line 246">
                <a:extLst>
                  <a:ext uri="{FF2B5EF4-FFF2-40B4-BE49-F238E27FC236}">
                    <a16:creationId xmlns:a16="http://schemas.microsoft.com/office/drawing/2014/main" xmlns="" id="{D233B0B7-EA33-414A-B371-EEAD8A6A4B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7023" y="2478077"/>
                <a:ext cx="155838" cy="0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61" name="Line 247">
                <a:extLst>
                  <a:ext uri="{FF2B5EF4-FFF2-40B4-BE49-F238E27FC236}">
                    <a16:creationId xmlns:a16="http://schemas.microsoft.com/office/drawing/2014/main" xmlns="" id="{8501FC16-C59E-4D18-96FF-A3E9B6B7DE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53779" y="2418077"/>
                <a:ext cx="0" cy="118237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62" name="Line 248">
                <a:extLst>
                  <a:ext uri="{FF2B5EF4-FFF2-40B4-BE49-F238E27FC236}">
                    <a16:creationId xmlns:a16="http://schemas.microsoft.com/office/drawing/2014/main" xmlns="" id="{F336ECD5-37D1-45AF-9516-005902B588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18905" y="2478077"/>
                <a:ext cx="155838" cy="0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63" name="Line 249">
                <a:extLst>
                  <a:ext uri="{FF2B5EF4-FFF2-40B4-BE49-F238E27FC236}">
                    <a16:creationId xmlns:a16="http://schemas.microsoft.com/office/drawing/2014/main" xmlns="" id="{7C80BEED-4493-4CD7-8883-5BBF9974DF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97987" y="2418077"/>
                <a:ext cx="0" cy="118237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64" name="Line 250">
                <a:extLst>
                  <a:ext uri="{FF2B5EF4-FFF2-40B4-BE49-F238E27FC236}">
                    <a16:creationId xmlns:a16="http://schemas.microsoft.com/office/drawing/2014/main" xmlns="" id="{871C2E26-9FEF-415E-8D9A-EA71713873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18905" y="2478077"/>
                <a:ext cx="155838" cy="0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65" name="Line 251">
                <a:extLst>
                  <a:ext uri="{FF2B5EF4-FFF2-40B4-BE49-F238E27FC236}">
                    <a16:creationId xmlns:a16="http://schemas.microsoft.com/office/drawing/2014/main" xmlns="" id="{54FDD5A0-4A69-438E-90CE-0C457F606F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97987" y="2418077"/>
                <a:ext cx="0" cy="118237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66" name="Line 252">
                <a:extLst>
                  <a:ext uri="{FF2B5EF4-FFF2-40B4-BE49-F238E27FC236}">
                    <a16:creationId xmlns:a16="http://schemas.microsoft.com/office/drawing/2014/main" xmlns="" id="{623E81C5-B325-4EF1-9F5A-7CDF4779BB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9617" y="2478077"/>
                <a:ext cx="155838" cy="0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67" name="Line 253">
                <a:extLst>
                  <a:ext uri="{FF2B5EF4-FFF2-40B4-BE49-F238E27FC236}">
                    <a16:creationId xmlns:a16="http://schemas.microsoft.com/office/drawing/2014/main" xmlns="" id="{BA89D06F-AE53-4EF1-9700-31347A5815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8699" y="2418077"/>
                <a:ext cx="0" cy="118237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68" name="Line 254">
                <a:extLst>
                  <a:ext uri="{FF2B5EF4-FFF2-40B4-BE49-F238E27FC236}">
                    <a16:creationId xmlns:a16="http://schemas.microsoft.com/office/drawing/2014/main" xmlns="" id="{8B2F99E7-4B6D-47A1-866C-506C934EE4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23572" y="2478077"/>
                <a:ext cx="155838" cy="0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69" name="Line 255">
                <a:extLst>
                  <a:ext uri="{FF2B5EF4-FFF2-40B4-BE49-F238E27FC236}">
                    <a16:creationId xmlns:a16="http://schemas.microsoft.com/office/drawing/2014/main" xmlns="" id="{2B01B5C8-EA86-497B-BD83-483EA5A5EE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00328" y="2418077"/>
                <a:ext cx="0" cy="118237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70" name="Line 256">
                <a:extLst>
                  <a:ext uri="{FF2B5EF4-FFF2-40B4-BE49-F238E27FC236}">
                    <a16:creationId xmlns:a16="http://schemas.microsoft.com/office/drawing/2014/main" xmlns="" id="{66C52A12-4DFF-49C4-A1CD-42242366CF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60787" y="2478077"/>
                <a:ext cx="155838" cy="0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71" name="Line 257">
                <a:extLst>
                  <a:ext uri="{FF2B5EF4-FFF2-40B4-BE49-F238E27FC236}">
                    <a16:creationId xmlns:a16="http://schemas.microsoft.com/office/drawing/2014/main" xmlns="" id="{382ED88B-B4B4-4951-8074-D68CF99398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39869" y="2418077"/>
                <a:ext cx="0" cy="118237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72" name="Line 258">
                <a:extLst>
                  <a:ext uri="{FF2B5EF4-FFF2-40B4-BE49-F238E27FC236}">
                    <a16:creationId xmlns:a16="http://schemas.microsoft.com/office/drawing/2014/main" xmlns="" id="{D8CA18EE-9711-4C3C-AD74-231C02B828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39869" y="2478077"/>
                <a:ext cx="155838" cy="0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73" name="Line 259">
                <a:extLst>
                  <a:ext uri="{FF2B5EF4-FFF2-40B4-BE49-F238E27FC236}">
                    <a16:creationId xmlns:a16="http://schemas.microsoft.com/office/drawing/2014/main" xmlns="" id="{4D7C4995-E7C4-4FD4-826C-33924E20CA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16625" y="2418077"/>
                <a:ext cx="0" cy="118237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74" name="Line 260">
                <a:extLst>
                  <a:ext uri="{FF2B5EF4-FFF2-40B4-BE49-F238E27FC236}">
                    <a16:creationId xmlns:a16="http://schemas.microsoft.com/office/drawing/2014/main" xmlns="" id="{7420EEDB-9A84-4EC2-9AFD-856342F8E4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81752" y="2478077"/>
                <a:ext cx="155838" cy="0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75" name="Line 261">
                <a:extLst>
                  <a:ext uri="{FF2B5EF4-FFF2-40B4-BE49-F238E27FC236}">
                    <a16:creationId xmlns:a16="http://schemas.microsoft.com/office/drawing/2014/main" xmlns="" id="{6808E205-EE4D-4C92-A761-A5347EDB8F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58508" y="2418077"/>
                <a:ext cx="0" cy="118237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76" name="Line 262">
                <a:extLst>
                  <a:ext uri="{FF2B5EF4-FFF2-40B4-BE49-F238E27FC236}">
                    <a16:creationId xmlns:a16="http://schemas.microsoft.com/office/drawing/2014/main" xmlns="" id="{EEA68B24-E41F-4186-8048-D574DD11EB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95707" y="2478077"/>
                <a:ext cx="153512" cy="0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77" name="Line 263">
                <a:extLst>
                  <a:ext uri="{FF2B5EF4-FFF2-40B4-BE49-F238E27FC236}">
                    <a16:creationId xmlns:a16="http://schemas.microsoft.com/office/drawing/2014/main" xmlns="" id="{57EA0C26-F865-4F5A-8F05-42611210E0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72464" y="2418077"/>
                <a:ext cx="0" cy="118237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78" name="Line 264">
                <a:extLst>
                  <a:ext uri="{FF2B5EF4-FFF2-40B4-BE49-F238E27FC236}">
                    <a16:creationId xmlns:a16="http://schemas.microsoft.com/office/drawing/2014/main" xmlns="" id="{A708566D-35FF-48D5-9500-DA38F2EAD4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86419" y="2478077"/>
                <a:ext cx="153512" cy="0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79" name="Line 265">
                <a:extLst>
                  <a:ext uri="{FF2B5EF4-FFF2-40B4-BE49-F238E27FC236}">
                    <a16:creationId xmlns:a16="http://schemas.microsoft.com/office/drawing/2014/main" xmlns="" id="{822D360F-4907-4502-A90C-6EC5D8CC04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3175" y="2418077"/>
                <a:ext cx="0" cy="118237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80" name="Line 266">
                <a:extLst>
                  <a:ext uri="{FF2B5EF4-FFF2-40B4-BE49-F238E27FC236}">
                    <a16:creationId xmlns:a16="http://schemas.microsoft.com/office/drawing/2014/main" xmlns="" id="{5C8F1EFE-BCEA-4912-9AD6-998597838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98049" y="2478077"/>
                <a:ext cx="155838" cy="0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81" name="Line 267">
                <a:extLst>
                  <a:ext uri="{FF2B5EF4-FFF2-40B4-BE49-F238E27FC236}">
                    <a16:creationId xmlns:a16="http://schemas.microsoft.com/office/drawing/2014/main" xmlns="" id="{A21FF37A-7EBA-4853-8AA5-0915C06CB0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77131" y="2418077"/>
                <a:ext cx="0" cy="118237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82" name="Line 268">
                <a:extLst>
                  <a:ext uri="{FF2B5EF4-FFF2-40B4-BE49-F238E27FC236}">
                    <a16:creationId xmlns:a16="http://schemas.microsoft.com/office/drawing/2014/main" xmlns="" id="{11532451-03CA-4438-9D52-56008E0ED0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9472" y="2478077"/>
                <a:ext cx="155838" cy="0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83" name="Line 269">
                <a:extLst>
                  <a:ext uri="{FF2B5EF4-FFF2-40B4-BE49-F238E27FC236}">
                    <a16:creationId xmlns:a16="http://schemas.microsoft.com/office/drawing/2014/main" xmlns="" id="{278F59C7-9C73-41DE-B93F-D11F3801C2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6228" y="2418077"/>
                <a:ext cx="0" cy="118237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84" name="Line 270">
                <a:extLst>
                  <a:ext uri="{FF2B5EF4-FFF2-40B4-BE49-F238E27FC236}">
                    <a16:creationId xmlns:a16="http://schemas.microsoft.com/office/drawing/2014/main" xmlns="" id="{A7B15B09-4284-4E2A-89E1-0B999F3D7E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70184" y="2478077"/>
                <a:ext cx="155838" cy="0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85" name="Line 271">
                <a:extLst>
                  <a:ext uri="{FF2B5EF4-FFF2-40B4-BE49-F238E27FC236}">
                    <a16:creationId xmlns:a16="http://schemas.microsoft.com/office/drawing/2014/main" xmlns="" id="{87252C51-4FF1-4A09-B9CE-E52016AC1A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46940" y="2418077"/>
                <a:ext cx="0" cy="118237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86" name="Line 272">
                <a:extLst>
                  <a:ext uri="{FF2B5EF4-FFF2-40B4-BE49-F238E27FC236}">
                    <a16:creationId xmlns:a16="http://schemas.microsoft.com/office/drawing/2014/main" xmlns="" id="{1C238F4A-C244-4121-8518-0D1E957AEA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46940" y="2478077"/>
                <a:ext cx="155838" cy="0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87" name="Line 273">
                <a:extLst>
                  <a:ext uri="{FF2B5EF4-FFF2-40B4-BE49-F238E27FC236}">
                    <a16:creationId xmlns:a16="http://schemas.microsoft.com/office/drawing/2014/main" xmlns="" id="{DC98E78A-76D3-4152-B282-3519816682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26022" y="2418077"/>
                <a:ext cx="0" cy="118237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88" name="Line 274">
                <a:extLst>
                  <a:ext uri="{FF2B5EF4-FFF2-40B4-BE49-F238E27FC236}">
                    <a16:creationId xmlns:a16="http://schemas.microsoft.com/office/drawing/2014/main" xmlns="" id="{787E1315-BC9E-4744-918C-2C69FAA6B9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00437" y="2478077"/>
                <a:ext cx="153512" cy="0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89" name="Line 275">
                <a:extLst>
                  <a:ext uri="{FF2B5EF4-FFF2-40B4-BE49-F238E27FC236}">
                    <a16:creationId xmlns:a16="http://schemas.microsoft.com/office/drawing/2014/main" xmlns="" id="{F85BA078-7C33-48AF-B018-82F18A8511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77193" y="2418077"/>
                <a:ext cx="0" cy="118237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90" name="Line 276">
                <a:extLst>
                  <a:ext uri="{FF2B5EF4-FFF2-40B4-BE49-F238E27FC236}">
                    <a16:creationId xmlns:a16="http://schemas.microsoft.com/office/drawing/2014/main" xmlns="" id="{3C27D3A3-E16D-474C-87EB-7EAC861F52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00437" y="2478077"/>
                <a:ext cx="153512" cy="0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91" name="Line 277">
                <a:extLst>
                  <a:ext uri="{FF2B5EF4-FFF2-40B4-BE49-F238E27FC236}">
                    <a16:creationId xmlns:a16="http://schemas.microsoft.com/office/drawing/2014/main" xmlns="" id="{2E4505F9-79C8-487D-B00B-466469796B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77193" y="2418077"/>
                <a:ext cx="0" cy="118237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92" name="Line 278">
                <a:extLst>
                  <a:ext uri="{FF2B5EF4-FFF2-40B4-BE49-F238E27FC236}">
                    <a16:creationId xmlns:a16="http://schemas.microsoft.com/office/drawing/2014/main" xmlns="" id="{28869253-C240-497D-A062-2601AF0AC9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12066" y="2478077"/>
                <a:ext cx="155838" cy="0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93" name="Line 279">
                <a:extLst>
                  <a:ext uri="{FF2B5EF4-FFF2-40B4-BE49-F238E27FC236}">
                    <a16:creationId xmlns:a16="http://schemas.microsoft.com/office/drawing/2014/main" xmlns="" id="{02449C61-6D27-446A-8D2A-04380E1488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91148" y="2418077"/>
                <a:ext cx="0" cy="118237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94" name="Line 280">
                <a:extLst>
                  <a:ext uri="{FF2B5EF4-FFF2-40B4-BE49-F238E27FC236}">
                    <a16:creationId xmlns:a16="http://schemas.microsoft.com/office/drawing/2014/main" xmlns="" id="{521D4CF9-123E-4EC6-AC23-D050AD678C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37652" y="2478077"/>
                <a:ext cx="155838" cy="0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95" name="Line 281">
                <a:extLst>
                  <a:ext uri="{FF2B5EF4-FFF2-40B4-BE49-F238E27FC236}">
                    <a16:creationId xmlns:a16="http://schemas.microsoft.com/office/drawing/2014/main" xmlns="" id="{A5A96253-F11B-4A84-810E-188052DA85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6734" y="2418077"/>
                <a:ext cx="0" cy="118237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96" name="Line 282">
                <a:extLst>
                  <a:ext uri="{FF2B5EF4-FFF2-40B4-BE49-F238E27FC236}">
                    <a16:creationId xmlns:a16="http://schemas.microsoft.com/office/drawing/2014/main" xmlns="" id="{8DF58C9C-17FB-4D5E-8055-23CC12389B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51607" y="2478077"/>
                <a:ext cx="155838" cy="0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97" name="Line 283">
                <a:extLst>
                  <a:ext uri="{FF2B5EF4-FFF2-40B4-BE49-F238E27FC236}">
                    <a16:creationId xmlns:a16="http://schemas.microsoft.com/office/drawing/2014/main" xmlns="" id="{96334954-8A7B-4221-A005-43B063C967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28364" y="2418077"/>
                <a:ext cx="0" cy="118237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98" name="Line 284">
                <a:extLst>
                  <a:ext uri="{FF2B5EF4-FFF2-40B4-BE49-F238E27FC236}">
                    <a16:creationId xmlns:a16="http://schemas.microsoft.com/office/drawing/2014/main" xmlns="" id="{6D042E9E-DD43-41F9-8BEC-804A703F94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51607" y="2478077"/>
                <a:ext cx="155838" cy="0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99" name="Line 285">
                <a:extLst>
                  <a:ext uri="{FF2B5EF4-FFF2-40B4-BE49-F238E27FC236}">
                    <a16:creationId xmlns:a16="http://schemas.microsoft.com/office/drawing/2014/main" xmlns="" id="{380A64F9-FE83-43C0-A31E-D3315A8C13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28364" y="2418077"/>
                <a:ext cx="0" cy="118237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00" name="Line 286">
                <a:extLst>
                  <a:ext uri="{FF2B5EF4-FFF2-40B4-BE49-F238E27FC236}">
                    <a16:creationId xmlns:a16="http://schemas.microsoft.com/office/drawing/2014/main" xmlns="" id="{C084A6E5-52F1-4D08-8703-7E2A6E78CD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3237" y="2478077"/>
                <a:ext cx="155838" cy="0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01" name="Line 287">
                <a:extLst>
                  <a:ext uri="{FF2B5EF4-FFF2-40B4-BE49-F238E27FC236}">
                    <a16:creationId xmlns:a16="http://schemas.microsoft.com/office/drawing/2014/main" xmlns="" id="{64E4FD4C-AAB2-449D-AF75-9B22E98D72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42319" y="2418077"/>
                <a:ext cx="0" cy="118237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02" name="Line 288">
                <a:extLst>
                  <a:ext uri="{FF2B5EF4-FFF2-40B4-BE49-F238E27FC236}">
                    <a16:creationId xmlns:a16="http://schemas.microsoft.com/office/drawing/2014/main" xmlns="" id="{4B8ADD25-9AE8-4BD3-8899-16EEE908CA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23743" y="2478077"/>
                <a:ext cx="155838" cy="0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03" name="Line 289">
                <a:extLst>
                  <a:ext uri="{FF2B5EF4-FFF2-40B4-BE49-F238E27FC236}">
                    <a16:creationId xmlns:a16="http://schemas.microsoft.com/office/drawing/2014/main" xmlns="" id="{A7C3719F-FE98-4D5C-A6ED-9929529CDC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00499" y="2418077"/>
                <a:ext cx="0" cy="118237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04" name="Line 290">
                <a:extLst>
                  <a:ext uri="{FF2B5EF4-FFF2-40B4-BE49-F238E27FC236}">
                    <a16:creationId xmlns:a16="http://schemas.microsoft.com/office/drawing/2014/main" xmlns="" id="{2E5288F3-338A-4A4C-801E-8CC32885BB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74913" y="2478077"/>
                <a:ext cx="155838" cy="0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05" name="Line 291">
                <a:extLst>
                  <a:ext uri="{FF2B5EF4-FFF2-40B4-BE49-F238E27FC236}">
                    <a16:creationId xmlns:a16="http://schemas.microsoft.com/office/drawing/2014/main" xmlns="" id="{E6859BEF-0B18-44B6-A51C-264FBA35A0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51669" y="2418077"/>
                <a:ext cx="0" cy="118237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06" name="Line 292">
                <a:extLst>
                  <a:ext uri="{FF2B5EF4-FFF2-40B4-BE49-F238E27FC236}">
                    <a16:creationId xmlns:a16="http://schemas.microsoft.com/office/drawing/2014/main" xmlns="" id="{82B9C81F-5387-48A6-BD92-BB21555B61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88869" y="2478077"/>
                <a:ext cx="153512" cy="0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07" name="Line 293">
                <a:extLst>
                  <a:ext uri="{FF2B5EF4-FFF2-40B4-BE49-F238E27FC236}">
                    <a16:creationId xmlns:a16="http://schemas.microsoft.com/office/drawing/2014/main" xmlns="" id="{6C5DC6AF-A854-4C63-B5DE-EC33E161A2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65625" y="2418077"/>
                <a:ext cx="0" cy="118237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08" name="Line 294">
                <a:extLst>
                  <a:ext uri="{FF2B5EF4-FFF2-40B4-BE49-F238E27FC236}">
                    <a16:creationId xmlns:a16="http://schemas.microsoft.com/office/drawing/2014/main" xmlns="" id="{0000BD02-62BB-4379-8FDD-0A4D7A9724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88869" y="2478077"/>
                <a:ext cx="153512" cy="0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09" name="Line 295">
                <a:extLst>
                  <a:ext uri="{FF2B5EF4-FFF2-40B4-BE49-F238E27FC236}">
                    <a16:creationId xmlns:a16="http://schemas.microsoft.com/office/drawing/2014/main" xmlns="" id="{4A287623-C314-4470-8D2A-2B284CD0B4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65625" y="2418077"/>
                <a:ext cx="0" cy="118237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10" name="Line 296">
                <a:extLst>
                  <a:ext uri="{FF2B5EF4-FFF2-40B4-BE49-F238E27FC236}">
                    <a16:creationId xmlns:a16="http://schemas.microsoft.com/office/drawing/2014/main" xmlns="" id="{65D545B8-9F3C-465E-B06B-579AF80707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26084" y="2478077"/>
                <a:ext cx="155838" cy="0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11" name="Line 297">
                <a:extLst>
                  <a:ext uri="{FF2B5EF4-FFF2-40B4-BE49-F238E27FC236}">
                    <a16:creationId xmlns:a16="http://schemas.microsoft.com/office/drawing/2014/main" xmlns="" id="{E27D11FC-4A09-40EB-A4B2-3A412EEB45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5166" y="2418077"/>
                <a:ext cx="0" cy="118237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12" name="Line 298">
                <a:extLst>
                  <a:ext uri="{FF2B5EF4-FFF2-40B4-BE49-F238E27FC236}">
                    <a16:creationId xmlns:a16="http://schemas.microsoft.com/office/drawing/2014/main" xmlns="" id="{94266905-8483-4465-A29E-659674D032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51669" y="2478077"/>
                <a:ext cx="155838" cy="0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13" name="Line 299">
                <a:extLst>
                  <a:ext uri="{FF2B5EF4-FFF2-40B4-BE49-F238E27FC236}">
                    <a16:creationId xmlns:a16="http://schemas.microsoft.com/office/drawing/2014/main" xmlns="" id="{60F3F58D-67DB-4FDE-98F4-17BB13E913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30751" y="2418077"/>
                <a:ext cx="0" cy="118237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14" name="Line 300">
                <a:extLst>
                  <a:ext uri="{FF2B5EF4-FFF2-40B4-BE49-F238E27FC236}">
                    <a16:creationId xmlns:a16="http://schemas.microsoft.com/office/drawing/2014/main" xmlns="" id="{7604B77D-F738-44C6-9A81-DB584FE5FC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5166" y="2478077"/>
                <a:ext cx="153512" cy="0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15" name="Line 301">
                <a:extLst>
                  <a:ext uri="{FF2B5EF4-FFF2-40B4-BE49-F238E27FC236}">
                    <a16:creationId xmlns:a16="http://schemas.microsoft.com/office/drawing/2014/main" xmlns="" id="{37938C87-AC30-4190-88F9-6A6083624B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81922" y="2418077"/>
                <a:ext cx="0" cy="118237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16" name="Line 302">
                <a:extLst>
                  <a:ext uri="{FF2B5EF4-FFF2-40B4-BE49-F238E27FC236}">
                    <a16:creationId xmlns:a16="http://schemas.microsoft.com/office/drawing/2014/main" xmlns="" id="{21F8D508-F169-41EC-80AE-E169C2EBBE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16796" y="2478077"/>
                <a:ext cx="155838" cy="0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17" name="Line 303">
                <a:extLst>
                  <a:ext uri="{FF2B5EF4-FFF2-40B4-BE49-F238E27FC236}">
                    <a16:creationId xmlns:a16="http://schemas.microsoft.com/office/drawing/2014/main" xmlns="" id="{36F818D0-5C7E-4695-A749-24FEB09EB9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95878" y="2418077"/>
                <a:ext cx="0" cy="118237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18" name="Line 304">
                <a:extLst>
                  <a:ext uri="{FF2B5EF4-FFF2-40B4-BE49-F238E27FC236}">
                    <a16:creationId xmlns:a16="http://schemas.microsoft.com/office/drawing/2014/main" xmlns="" id="{5D32D4E1-D82F-4932-9166-8958B34E81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30751" y="2478077"/>
                <a:ext cx="155838" cy="0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19" name="Line 305">
                <a:extLst>
                  <a:ext uri="{FF2B5EF4-FFF2-40B4-BE49-F238E27FC236}">
                    <a16:creationId xmlns:a16="http://schemas.microsoft.com/office/drawing/2014/main" xmlns="" id="{977E7C87-AD55-48A6-9108-30E2708195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07507" y="2418077"/>
                <a:ext cx="0" cy="118237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20" name="Line 306">
                <a:extLst>
                  <a:ext uri="{FF2B5EF4-FFF2-40B4-BE49-F238E27FC236}">
                    <a16:creationId xmlns:a16="http://schemas.microsoft.com/office/drawing/2014/main" xmlns="" id="{5A577022-D5AC-4100-A68D-142F8A64B3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35481" y="2478077"/>
                <a:ext cx="155838" cy="0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21" name="Line 307">
                <a:extLst>
                  <a:ext uri="{FF2B5EF4-FFF2-40B4-BE49-F238E27FC236}">
                    <a16:creationId xmlns:a16="http://schemas.microsoft.com/office/drawing/2014/main" xmlns="" id="{8068AA99-00FE-48FE-B073-789BE3087B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12237" y="2418077"/>
                <a:ext cx="0" cy="118237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22" name="Line 308">
                <a:extLst>
                  <a:ext uri="{FF2B5EF4-FFF2-40B4-BE49-F238E27FC236}">
                    <a16:creationId xmlns:a16="http://schemas.microsoft.com/office/drawing/2014/main" xmlns="" id="{4A11CD05-026D-4F3A-9FFF-A96560728F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91319" y="2478077"/>
                <a:ext cx="153512" cy="0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23" name="Line 309">
                <a:extLst>
                  <a:ext uri="{FF2B5EF4-FFF2-40B4-BE49-F238E27FC236}">
                    <a16:creationId xmlns:a16="http://schemas.microsoft.com/office/drawing/2014/main" xmlns="" id="{9FCFF930-9A3C-4C0D-9532-8D2162395B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8075" y="2418077"/>
                <a:ext cx="0" cy="118237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24" name="Line 310">
                <a:extLst>
                  <a:ext uri="{FF2B5EF4-FFF2-40B4-BE49-F238E27FC236}">
                    <a16:creationId xmlns:a16="http://schemas.microsoft.com/office/drawing/2014/main" xmlns="" id="{8D26220D-735D-4B0A-8EBA-7BC13FC345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63454" y="2478077"/>
                <a:ext cx="153512" cy="0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25" name="Line 311">
                <a:extLst>
                  <a:ext uri="{FF2B5EF4-FFF2-40B4-BE49-F238E27FC236}">
                    <a16:creationId xmlns:a16="http://schemas.microsoft.com/office/drawing/2014/main" xmlns="" id="{A5B99F2C-9E41-4837-9276-05D13CE96D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40210" y="2418077"/>
                <a:ext cx="0" cy="118237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26" name="Line 312">
                <a:extLst>
                  <a:ext uri="{FF2B5EF4-FFF2-40B4-BE49-F238E27FC236}">
                    <a16:creationId xmlns:a16="http://schemas.microsoft.com/office/drawing/2014/main" xmlns="" id="{B4F8DB6F-F57A-4AF0-8F1F-900BF4580F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14625" y="2478077"/>
                <a:ext cx="155838" cy="0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27" name="Line 313">
                <a:extLst>
                  <a:ext uri="{FF2B5EF4-FFF2-40B4-BE49-F238E27FC236}">
                    <a16:creationId xmlns:a16="http://schemas.microsoft.com/office/drawing/2014/main" xmlns="" id="{EE5E34B7-0357-42D9-9ABD-96CB7B35D5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91381" y="2418077"/>
                <a:ext cx="0" cy="118237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28" name="Line 314">
                <a:extLst>
                  <a:ext uri="{FF2B5EF4-FFF2-40B4-BE49-F238E27FC236}">
                    <a16:creationId xmlns:a16="http://schemas.microsoft.com/office/drawing/2014/main" xmlns="" id="{CF298AEB-8FC6-4C84-8AB4-E0E960C666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05336" y="2478077"/>
                <a:ext cx="155838" cy="0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29" name="Line 315">
                <a:extLst>
                  <a:ext uri="{FF2B5EF4-FFF2-40B4-BE49-F238E27FC236}">
                    <a16:creationId xmlns:a16="http://schemas.microsoft.com/office/drawing/2014/main" xmlns="" id="{BB1CF0B9-B5AE-43DE-803C-999C53F7BF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82092" y="2418077"/>
                <a:ext cx="0" cy="118237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30" name="Line 316">
                <a:extLst>
                  <a:ext uri="{FF2B5EF4-FFF2-40B4-BE49-F238E27FC236}">
                    <a16:creationId xmlns:a16="http://schemas.microsoft.com/office/drawing/2014/main" xmlns="" id="{37F2ED91-DF0A-4FE7-8EAA-480097E65D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56507" y="2478077"/>
                <a:ext cx="155838" cy="0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31" name="Line 317">
                <a:extLst>
                  <a:ext uri="{FF2B5EF4-FFF2-40B4-BE49-F238E27FC236}">
                    <a16:creationId xmlns:a16="http://schemas.microsoft.com/office/drawing/2014/main" xmlns="" id="{548ABD45-9392-46C2-8C94-8D6E8CDA63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33263" y="2418077"/>
                <a:ext cx="0" cy="118237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32" name="Line 318">
                <a:extLst>
                  <a:ext uri="{FF2B5EF4-FFF2-40B4-BE49-F238E27FC236}">
                    <a16:creationId xmlns:a16="http://schemas.microsoft.com/office/drawing/2014/main" xmlns="" id="{E77B3599-9AAF-487E-ADF8-788470D4C0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2345" y="2478077"/>
                <a:ext cx="155838" cy="0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33" name="Line 319">
                <a:extLst>
                  <a:ext uri="{FF2B5EF4-FFF2-40B4-BE49-F238E27FC236}">
                    <a16:creationId xmlns:a16="http://schemas.microsoft.com/office/drawing/2014/main" xmlns="" id="{D2AB121E-5724-4E53-AF8C-C429C6F061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9101" y="2418077"/>
                <a:ext cx="0" cy="118237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34" name="Line 375">
                <a:extLst>
                  <a:ext uri="{FF2B5EF4-FFF2-40B4-BE49-F238E27FC236}">
                    <a16:creationId xmlns:a16="http://schemas.microsoft.com/office/drawing/2014/main" xmlns="" id="{D47B5670-4A03-40BA-943D-C3A51427F4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12237" y="2359840"/>
                <a:ext cx="0" cy="118237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35" name="Freeform 390">
                <a:extLst>
                  <a:ext uri="{FF2B5EF4-FFF2-40B4-BE49-F238E27FC236}">
                    <a16:creationId xmlns:a16="http://schemas.microsoft.com/office/drawing/2014/main" xmlns="" id="{9C36BCBE-4B6C-4373-A7A6-BE972F1811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1385" y="1613359"/>
                <a:ext cx="6277716" cy="864718"/>
              </a:xfrm>
              <a:custGeom>
                <a:avLst/>
                <a:gdLst>
                  <a:gd name="T0" fmla="*/ 0 w 485"/>
                  <a:gd name="T1" fmla="*/ 28 h 88"/>
                  <a:gd name="T2" fmla="*/ 50 w 485"/>
                  <a:gd name="T3" fmla="*/ 61 h 88"/>
                  <a:gd name="T4" fmla="*/ 56 w 485"/>
                  <a:gd name="T5" fmla="*/ 89 h 88"/>
                  <a:gd name="T6" fmla="*/ 67 w 485"/>
                  <a:gd name="T7" fmla="*/ 123 h 88"/>
                  <a:gd name="T8" fmla="*/ 83 w 485"/>
                  <a:gd name="T9" fmla="*/ 150 h 88"/>
                  <a:gd name="T10" fmla="*/ 89 w 485"/>
                  <a:gd name="T11" fmla="*/ 184 h 88"/>
                  <a:gd name="T12" fmla="*/ 89 w 485"/>
                  <a:gd name="T13" fmla="*/ 184 h 88"/>
                  <a:gd name="T14" fmla="*/ 95 w 485"/>
                  <a:gd name="T15" fmla="*/ 212 h 88"/>
                  <a:gd name="T16" fmla="*/ 106 w 485"/>
                  <a:gd name="T17" fmla="*/ 245 h 88"/>
                  <a:gd name="T18" fmla="*/ 111 w 485"/>
                  <a:gd name="T19" fmla="*/ 273 h 88"/>
                  <a:gd name="T20" fmla="*/ 145 w 485"/>
                  <a:gd name="T21" fmla="*/ 306 h 88"/>
                  <a:gd name="T22" fmla="*/ 161 w 485"/>
                  <a:gd name="T23" fmla="*/ 334 h 88"/>
                  <a:gd name="T24" fmla="*/ 195 w 485"/>
                  <a:gd name="T25" fmla="*/ 368 h 88"/>
                  <a:gd name="T26" fmla="*/ 239 w 485"/>
                  <a:gd name="T27" fmla="*/ 401 h 88"/>
                  <a:gd name="T28" fmla="*/ 373 w 485"/>
                  <a:gd name="T29" fmla="*/ 429 h 88"/>
                  <a:gd name="T30" fmla="*/ 395 w 485"/>
                  <a:gd name="T31" fmla="*/ 462 h 88"/>
                  <a:gd name="T32" fmla="*/ 684 w 485"/>
                  <a:gd name="T33" fmla="*/ 490 h 88"/>
                  <a:gd name="T34" fmla="*/ 1046 w 485"/>
                  <a:gd name="T35" fmla="*/ 490 h 88"/>
                  <a:gd name="T36" fmla="*/ 1052 w 485"/>
                  <a:gd name="T37" fmla="*/ 490 h 88"/>
                  <a:gd name="T38" fmla="*/ 1068 w 485"/>
                  <a:gd name="T39" fmla="*/ 490 h 88"/>
                  <a:gd name="T40" fmla="*/ 1196 w 485"/>
                  <a:gd name="T41" fmla="*/ 490 h 88"/>
                  <a:gd name="T42" fmla="*/ 1196 w 485"/>
                  <a:gd name="T43" fmla="*/ 490 h 88"/>
                  <a:gd name="T44" fmla="*/ 1280 w 485"/>
                  <a:gd name="T45" fmla="*/ 490 h 88"/>
                  <a:gd name="T46" fmla="*/ 1480 w 485"/>
                  <a:gd name="T47" fmla="*/ 490 h 88"/>
                  <a:gd name="T48" fmla="*/ 1541 w 485"/>
                  <a:gd name="T49" fmla="*/ 490 h 88"/>
                  <a:gd name="T50" fmla="*/ 1541 w 485"/>
                  <a:gd name="T51" fmla="*/ 490 h 88"/>
                  <a:gd name="T52" fmla="*/ 1580 w 485"/>
                  <a:gd name="T53" fmla="*/ 490 h 88"/>
                  <a:gd name="T54" fmla="*/ 1586 w 485"/>
                  <a:gd name="T55" fmla="*/ 490 h 88"/>
                  <a:gd name="T56" fmla="*/ 1603 w 485"/>
                  <a:gd name="T57" fmla="*/ 490 h 88"/>
                  <a:gd name="T58" fmla="*/ 1636 w 485"/>
                  <a:gd name="T59" fmla="*/ 490 h 88"/>
                  <a:gd name="T60" fmla="*/ 1697 w 485"/>
                  <a:gd name="T61" fmla="*/ 490 h 88"/>
                  <a:gd name="T62" fmla="*/ 1703 w 485"/>
                  <a:gd name="T63" fmla="*/ 490 h 88"/>
                  <a:gd name="T64" fmla="*/ 1742 w 485"/>
                  <a:gd name="T65" fmla="*/ 490 h 88"/>
                  <a:gd name="T66" fmla="*/ 1747 w 485"/>
                  <a:gd name="T67" fmla="*/ 490 h 88"/>
                  <a:gd name="T68" fmla="*/ 1825 w 485"/>
                  <a:gd name="T69" fmla="*/ 490 h 88"/>
                  <a:gd name="T70" fmla="*/ 1864 w 485"/>
                  <a:gd name="T71" fmla="*/ 490 h 88"/>
                  <a:gd name="T72" fmla="*/ 1898 w 485"/>
                  <a:gd name="T73" fmla="*/ 490 h 88"/>
                  <a:gd name="T74" fmla="*/ 1920 w 485"/>
                  <a:gd name="T75" fmla="*/ 490 h 88"/>
                  <a:gd name="T76" fmla="*/ 1920 w 485"/>
                  <a:gd name="T77" fmla="*/ 490 h 88"/>
                  <a:gd name="T78" fmla="*/ 1925 w 485"/>
                  <a:gd name="T79" fmla="*/ 490 h 88"/>
                  <a:gd name="T80" fmla="*/ 1937 w 485"/>
                  <a:gd name="T81" fmla="*/ 490 h 88"/>
                  <a:gd name="T82" fmla="*/ 1942 w 485"/>
                  <a:gd name="T83" fmla="*/ 490 h 88"/>
                  <a:gd name="T84" fmla="*/ 1942 w 485"/>
                  <a:gd name="T85" fmla="*/ 490 h 88"/>
                  <a:gd name="T86" fmla="*/ 1948 w 485"/>
                  <a:gd name="T87" fmla="*/ 490 h 88"/>
                  <a:gd name="T88" fmla="*/ 2059 w 485"/>
                  <a:gd name="T89" fmla="*/ 490 h 88"/>
                  <a:gd name="T90" fmla="*/ 2081 w 485"/>
                  <a:gd name="T91" fmla="*/ 490 h 88"/>
                  <a:gd name="T92" fmla="*/ 2087 w 485"/>
                  <a:gd name="T93" fmla="*/ 490 h 88"/>
                  <a:gd name="T94" fmla="*/ 2087 w 485"/>
                  <a:gd name="T95" fmla="*/ 490 h 88"/>
                  <a:gd name="T96" fmla="*/ 2104 w 485"/>
                  <a:gd name="T97" fmla="*/ 490 h 88"/>
                  <a:gd name="T98" fmla="*/ 2115 w 485"/>
                  <a:gd name="T99" fmla="*/ 490 h 88"/>
                  <a:gd name="T100" fmla="*/ 2137 w 485"/>
                  <a:gd name="T101" fmla="*/ 490 h 88"/>
                  <a:gd name="T102" fmla="*/ 2143 w 485"/>
                  <a:gd name="T103" fmla="*/ 490 h 88"/>
                  <a:gd name="T104" fmla="*/ 2148 w 485"/>
                  <a:gd name="T105" fmla="*/ 490 h 88"/>
                  <a:gd name="T106" fmla="*/ 2365 w 485"/>
                  <a:gd name="T107" fmla="*/ 490 h 88"/>
                  <a:gd name="T108" fmla="*/ 2432 w 485"/>
                  <a:gd name="T109" fmla="*/ 490 h 88"/>
                  <a:gd name="T110" fmla="*/ 2549 w 485"/>
                  <a:gd name="T111" fmla="*/ 490 h 88"/>
                  <a:gd name="T112" fmla="*/ 2571 w 485"/>
                  <a:gd name="T113" fmla="*/ 490 h 88"/>
                  <a:gd name="T114" fmla="*/ 2610 w 485"/>
                  <a:gd name="T115" fmla="*/ 490 h 88"/>
                  <a:gd name="T116" fmla="*/ 2632 w 485"/>
                  <a:gd name="T117" fmla="*/ 490 h 88"/>
                  <a:gd name="T118" fmla="*/ 2699 w 485"/>
                  <a:gd name="T119" fmla="*/ 490 h 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85" h="88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9" y="5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2" y="22"/>
                    </a:lnTo>
                    <a:lnTo>
                      <a:pt x="15" y="22"/>
                    </a:lnTo>
                    <a:lnTo>
                      <a:pt x="15" y="27"/>
                    </a:lnTo>
                    <a:lnTo>
                      <a:pt x="16" y="27"/>
                    </a:lnTo>
                    <a:lnTo>
                      <a:pt x="16" y="33"/>
                    </a:lnTo>
                    <a:lnTo>
                      <a:pt x="17" y="33"/>
                    </a:lnTo>
                    <a:lnTo>
                      <a:pt x="17" y="38"/>
                    </a:lnTo>
                    <a:lnTo>
                      <a:pt x="19" y="38"/>
                    </a:lnTo>
                    <a:lnTo>
                      <a:pt x="19" y="44"/>
                    </a:lnTo>
                    <a:lnTo>
                      <a:pt x="20" y="44"/>
                    </a:lnTo>
                    <a:lnTo>
                      <a:pt x="20" y="49"/>
                    </a:lnTo>
                    <a:lnTo>
                      <a:pt x="26" y="49"/>
                    </a:lnTo>
                    <a:lnTo>
                      <a:pt x="26" y="55"/>
                    </a:lnTo>
                    <a:lnTo>
                      <a:pt x="29" y="55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35" y="66"/>
                    </a:lnTo>
                    <a:lnTo>
                      <a:pt x="43" y="66"/>
                    </a:lnTo>
                    <a:lnTo>
                      <a:pt x="43" y="72"/>
                    </a:lnTo>
                    <a:lnTo>
                      <a:pt x="67" y="72"/>
                    </a:lnTo>
                    <a:lnTo>
                      <a:pt x="67" y="77"/>
                    </a:lnTo>
                    <a:lnTo>
                      <a:pt x="71" y="77"/>
                    </a:lnTo>
                    <a:lnTo>
                      <a:pt x="71" y="83"/>
                    </a:lnTo>
                    <a:lnTo>
                      <a:pt x="123" y="83"/>
                    </a:lnTo>
                    <a:lnTo>
                      <a:pt x="123" y="88"/>
                    </a:lnTo>
                    <a:lnTo>
                      <a:pt x="188" y="88"/>
                    </a:lnTo>
                    <a:lnTo>
                      <a:pt x="189" y="88"/>
                    </a:lnTo>
                    <a:lnTo>
                      <a:pt x="192" y="88"/>
                    </a:lnTo>
                    <a:lnTo>
                      <a:pt x="215" y="88"/>
                    </a:lnTo>
                    <a:lnTo>
                      <a:pt x="230" y="88"/>
                    </a:lnTo>
                    <a:lnTo>
                      <a:pt x="266" y="88"/>
                    </a:lnTo>
                    <a:lnTo>
                      <a:pt x="277" y="88"/>
                    </a:lnTo>
                    <a:lnTo>
                      <a:pt x="284" y="88"/>
                    </a:lnTo>
                    <a:lnTo>
                      <a:pt x="285" y="88"/>
                    </a:lnTo>
                    <a:lnTo>
                      <a:pt x="288" y="88"/>
                    </a:lnTo>
                    <a:lnTo>
                      <a:pt x="294" y="88"/>
                    </a:lnTo>
                    <a:lnTo>
                      <a:pt x="305" y="88"/>
                    </a:lnTo>
                    <a:lnTo>
                      <a:pt x="306" y="88"/>
                    </a:lnTo>
                    <a:lnTo>
                      <a:pt x="313" y="88"/>
                    </a:lnTo>
                    <a:lnTo>
                      <a:pt x="314" y="88"/>
                    </a:lnTo>
                    <a:lnTo>
                      <a:pt x="328" y="88"/>
                    </a:lnTo>
                    <a:lnTo>
                      <a:pt x="335" y="88"/>
                    </a:lnTo>
                    <a:lnTo>
                      <a:pt x="341" y="88"/>
                    </a:lnTo>
                    <a:lnTo>
                      <a:pt x="345" y="88"/>
                    </a:lnTo>
                    <a:lnTo>
                      <a:pt x="346" y="88"/>
                    </a:lnTo>
                    <a:lnTo>
                      <a:pt x="348" y="88"/>
                    </a:lnTo>
                    <a:lnTo>
                      <a:pt x="349" y="88"/>
                    </a:lnTo>
                    <a:lnTo>
                      <a:pt x="350" y="88"/>
                    </a:lnTo>
                    <a:lnTo>
                      <a:pt x="370" y="88"/>
                    </a:lnTo>
                    <a:lnTo>
                      <a:pt x="374" y="88"/>
                    </a:lnTo>
                    <a:lnTo>
                      <a:pt x="375" y="88"/>
                    </a:lnTo>
                    <a:lnTo>
                      <a:pt x="378" y="88"/>
                    </a:lnTo>
                    <a:lnTo>
                      <a:pt x="380" y="88"/>
                    </a:lnTo>
                    <a:lnTo>
                      <a:pt x="384" y="88"/>
                    </a:lnTo>
                    <a:lnTo>
                      <a:pt x="385" y="88"/>
                    </a:lnTo>
                    <a:lnTo>
                      <a:pt x="386" y="88"/>
                    </a:lnTo>
                    <a:lnTo>
                      <a:pt x="425" y="88"/>
                    </a:lnTo>
                    <a:lnTo>
                      <a:pt x="437" y="88"/>
                    </a:lnTo>
                    <a:lnTo>
                      <a:pt x="458" y="88"/>
                    </a:lnTo>
                    <a:lnTo>
                      <a:pt x="462" y="88"/>
                    </a:lnTo>
                    <a:lnTo>
                      <a:pt x="469" y="88"/>
                    </a:lnTo>
                    <a:lnTo>
                      <a:pt x="473" y="88"/>
                    </a:lnTo>
                    <a:lnTo>
                      <a:pt x="485" y="88"/>
                    </a:lnTo>
                  </a:path>
                </a:pathLst>
              </a:custGeom>
              <a:noFill/>
              <a:ln w="22225" cap="flat">
                <a:solidFill>
                  <a:srgbClr val="0587A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93" name="Group 14">
              <a:extLst>
                <a:ext uri="{FF2B5EF4-FFF2-40B4-BE49-F238E27FC236}">
                  <a16:creationId xmlns:a16="http://schemas.microsoft.com/office/drawing/2014/main" xmlns="" id="{B77AA1B5-2EC5-4C73-AF60-3A5BD64C8E4E}"/>
                </a:ext>
              </a:extLst>
            </p:cNvPr>
            <p:cNvGrpSpPr/>
            <p:nvPr/>
          </p:nvGrpSpPr>
          <p:grpSpPr>
            <a:xfrm>
              <a:off x="1511385" y="1613359"/>
              <a:ext cx="6096293" cy="864718"/>
              <a:chOff x="1511385" y="1613359"/>
              <a:chExt cx="6096293" cy="864718"/>
            </a:xfrm>
          </p:grpSpPr>
          <p:sp>
            <p:nvSpPr>
              <p:cNvPr id="1030" name="Line 320">
                <a:extLst>
                  <a:ext uri="{FF2B5EF4-FFF2-40B4-BE49-F238E27FC236}">
                    <a16:creationId xmlns:a16="http://schemas.microsoft.com/office/drawing/2014/main" xmlns="" id="{886A5707-4BEE-47D3-B75E-F623A96D0A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7223" y="1682184"/>
                <a:ext cx="155838" cy="0"/>
              </a:xfrm>
              <a:prstGeom prst="line">
                <a:avLst/>
              </a:prstGeom>
              <a:noFill/>
              <a:ln w="2222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1031" name="Group 52">
                <a:extLst>
                  <a:ext uri="{FF2B5EF4-FFF2-40B4-BE49-F238E27FC236}">
                    <a16:creationId xmlns:a16="http://schemas.microsoft.com/office/drawing/2014/main" xmlns="" id="{D3738488-B51D-46D6-9BD8-CA3A71D35CCA}"/>
                  </a:ext>
                </a:extLst>
              </p:cNvPr>
              <p:cNvGrpSpPr/>
              <p:nvPr/>
            </p:nvGrpSpPr>
            <p:grpSpPr>
              <a:xfrm>
                <a:off x="1511385" y="1613359"/>
                <a:ext cx="6096293" cy="864718"/>
                <a:chOff x="1511385" y="1613359"/>
                <a:chExt cx="6096293" cy="864718"/>
              </a:xfrm>
            </p:grpSpPr>
            <p:sp>
              <p:nvSpPr>
                <p:cNvPr id="1032" name="Line 321">
                  <a:extLst>
                    <a:ext uri="{FF2B5EF4-FFF2-40B4-BE49-F238E27FC236}">
                      <a16:creationId xmlns:a16="http://schemas.microsoft.com/office/drawing/2014/main" xmlns="" id="{BE07FB7D-7736-4E7B-AC29-F5F3315CAB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43979" y="1623947"/>
                  <a:ext cx="0" cy="116472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33" name="Line 322">
                  <a:extLst>
                    <a:ext uri="{FF2B5EF4-FFF2-40B4-BE49-F238E27FC236}">
                      <a16:creationId xmlns:a16="http://schemas.microsoft.com/office/drawing/2014/main" xmlns="" id="{409745C9-8427-4C74-A16E-650405A137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44258" y="2133955"/>
                  <a:ext cx="155838" cy="0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34" name="Line 323">
                  <a:extLst>
                    <a:ext uri="{FF2B5EF4-FFF2-40B4-BE49-F238E27FC236}">
                      <a16:creationId xmlns:a16="http://schemas.microsoft.com/office/drawing/2014/main" xmlns="" id="{B9FE59F1-3D9B-4F42-BC57-99D5852198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21014" y="2075719"/>
                  <a:ext cx="0" cy="116472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35" name="Line 324">
                  <a:extLst>
                    <a:ext uri="{FF2B5EF4-FFF2-40B4-BE49-F238E27FC236}">
                      <a16:creationId xmlns:a16="http://schemas.microsoft.com/office/drawing/2014/main" xmlns="" id="{3F08BC22-8E33-48FC-8349-9E0890FA9B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60555" y="2133955"/>
                  <a:ext cx="155838" cy="0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36" name="Line 325">
                  <a:extLst>
                    <a:ext uri="{FF2B5EF4-FFF2-40B4-BE49-F238E27FC236}">
                      <a16:creationId xmlns:a16="http://schemas.microsoft.com/office/drawing/2014/main" xmlns="" id="{DA1B6E99-54DC-4473-ABC6-8649F83BBC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37311" y="2075719"/>
                  <a:ext cx="0" cy="116472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37" name="Line 326">
                  <a:extLst>
                    <a:ext uri="{FF2B5EF4-FFF2-40B4-BE49-F238E27FC236}">
                      <a16:creationId xmlns:a16="http://schemas.microsoft.com/office/drawing/2014/main" xmlns="" id="{5AA314BF-6066-416A-BE87-956660B7CD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83861" y="2133955"/>
                  <a:ext cx="155838" cy="0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38" name="Line 327">
                  <a:extLst>
                    <a:ext uri="{FF2B5EF4-FFF2-40B4-BE49-F238E27FC236}">
                      <a16:creationId xmlns:a16="http://schemas.microsoft.com/office/drawing/2014/main" xmlns="" id="{1C1ED3E6-AD75-497C-8C21-477DF8D969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60617" y="2075719"/>
                  <a:ext cx="0" cy="116472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39" name="Line 328">
                  <a:extLst>
                    <a:ext uri="{FF2B5EF4-FFF2-40B4-BE49-F238E27FC236}">
                      <a16:creationId xmlns:a16="http://schemas.microsoft.com/office/drawing/2014/main" xmlns="" id="{42456344-A499-4564-B7C5-E68C4C5A35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3402" y="2133955"/>
                  <a:ext cx="153512" cy="0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0" name="Line 329">
                  <a:extLst>
                    <a:ext uri="{FF2B5EF4-FFF2-40B4-BE49-F238E27FC236}">
                      <a16:creationId xmlns:a16="http://schemas.microsoft.com/office/drawing/2014/main" xmlns="" id="{72F90B70-C8AA-4526-AA2B-49EC953C0E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00158" y="2075719"/>
                  <a:ext cx="0" cy="116472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1" name="Line 330">
                  <a:extLst>
                    <a:ext uri="{FF2B5EF4-FFF2-40B4-BE49-F238E27FC236}">
                      <a16:creationId xmlns:a16="http://schemas.microsoft.com/office/drawing/2014/main" xmlns="" id="{CB898CDD-3B7D-43AF-B5B9-2D904264CF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90870" y="2133955"/>
                  <a:ext cx="155838" cy="0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2" name="Line 331">
                  <a:extLst>
                    <a:ext uri="{FF2B5EF4-FFF2-40B4-BE49-F238E27FC236}">
                      <a16:creationId xmlns:a16="http://schemas.microsoft.com/office/drawing/2014/main" xmlns="" id="{B6D13BF6-E05E-40DA-954B-F3EE1602AA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67626" y="2075719"/>
                  <a:ext cx="0" cy="116472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3" name="Line 332">
                  <a:extLst>
                    <a:ext uri="{FF2B5EF4-FFF2-40B4-BE49-F238E27FC236}">
                      <a16:creationId xmlns:a16="http://schemas.microsoft.com/office/drawing/2014/main" xmlns="" id="{FEDF9101-2BB0-4475-93B4-D849A1EA31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67626" y="2133955"/>
                  <a:ext cx="155838" cy="0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4" name="Line 333">
                  <a:extLst>
                    <a:ext uri="{FF2B5EF4-FFF2-40B4-BE49-F238E27FC236}">
                      <a16:creationId xmlns:a16="http://schemas.microsoft.com/office/drawing/2014/main" xmlns="" id="{48C3E802-5C3D-43A6-9555-C4CFFE2F34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46708" y="2075719"/>
                  <a:ext cx="0" cy="116472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5" name="Line 334">
                  <a:extLst>
                    <a:ext uri="{FF2B5EF4-FFF2-40B4-BE49-F238E27FC236}">
                      <a16:creationId xmlns:a16="http://schemas.microsoft.com/office/drawing/2014/main" xmlns="" id="{E6B427B9-C907-486A-980E-5BE4D478A0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74635" y="2133955"/>
                  <a:ext cx="155838" cy="0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6" name="Line 335">
                  <a:extLst>
                    <a:ext uri="{FF2B5EF4-FFF2-40B4-BE49-F238E27FC236}">
                      <a16:creationId xmlns:a16="http://schemas.microsoft.com/office/drawing/2014/main" xmlns="" id="{FBF5B74C-A702-4607-BCEB-20B5CD5DA4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53717" y="2075719"/>
                  <a:ext cx="0" cy="116472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7" name="Line 336">
                  <a:extLst>
                    <a:ext uri="{FF2B5EF4-FFF2-40B4-BE49-F238E27FC236}">
                      <a16:creationId xmlns:a16="http://schemas.microsoft.com/office/drawing/2014/main" xmlns="" id="{A5D9812B-E611-459A-9A02-BF63B35BDF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28131" y="2133955"/>
                  <a:ext cx="155838" cy="0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8" name="Line 337">
                  <a:extLst>
                    <a:ext uri="{FF2B5EF4-FFF2-40B4-BE49-F238E27FC236}">
                      <a16:creationId xmlns:a16="http://schemas.microsoft.com/office/drawing/2014/main" xmlns="" id="{E20BE37E-6F18-49C2-B239-A6FF3910E6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04887" y="2075719"/>
                  <a:ext cx="0" cy="116472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9" name="Line 338">
                  <a:extLst>
                    <a:ext uri="{FF2B5EF4-FFF2-40B4-BE49-F238E27FC236}">
                      <a16:creationId xmlns:a16="http://schemas.microsoft.com/office/drawing/2014/main" xmlns="" id="{453E1DAC-B2BD-498D-BB6E-0D26E2DEEA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93258" y="2133955"/>
                  <a:ext cx="153512" cy="0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50" name="Line 339">
                  <a:extLst>
                    <a:ext uri="{FF2B5EF4-FFF2-40B4-BE49-F238E27FC236}">
                      <a16:creationId xmlns:a16="http://schemas.microsoft.com/office/drawing/2014/main" xmlns="" id="{A7702E5E-4207-49E8-B910-167B8E4E3F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70014" y="2075719"/>
                  <a:ext cx="0" cy="116472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51" name="Line 340">
                  <a:extLst>
                    <a:ext uri="{FF2B5EF4-FFF2-40B4-BE49-F238E27FC236}">
                      <a16:creationId xmlns:a16="http://schemas.microsoft.com/office/drawing/2014/main" xmlns="" id="{D9EFC291-0B70-482E-ADA8-AB2ADCF50F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51437" y="2133955"/>
                  <a:ext cx="155838" cy="0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52" name="Line 341">
                  <a:extLst>
                    <a:ext uri="{FF2B5EF4-FFF2-40B4-BE49-F238E27FC236}">
                      <a16:creationId xmlns:a16="http://schemas.microsoft.com/office/drawing/2014/main" xmlns="" id="{890D50B1-F92B-4BA0-89FF-B8E1937E12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28193" y="2075719"/>
                  <a:ext cx="0" cy="116472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53" name="Line 342">
                  <a:extLst>
                    <a:ext uri="{FF2B5EF4-FFF2-40B4-BE49-F238E27FC236}">
                      <a16:creationId xmlns:a16="http://schemas.microsoft.com/office/drawing/2014/main" xmlns="" id="{251A3C48-25CE-4403-90B9-F5C6F9A1AE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93320" y="2241603"/>
                  <a:ext cx="155838" cy="0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54" name="Line 343">
                  <a:extLst>
                    <a:ext uri="{FF2B5EF4-FFF2-40B4-BE49-F238E27FC236}">
                      <a16:creationId xmlns:a16="http://schemas.microsoft.com/office/drawing/2014/main" xmlns="" id="{0BC93C5E-85E0-4E76-B32F-188B882F42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70076" y="2183367"/>
                  <a:ext cx="0" cy="118237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55" name="Line 344">
                  <a:extLst>
                    <a:ext uri="{FF2B5EF4-FFF2-40B4-BE49-F238E27FC236}">
                      <a16:creationId xmlns:a16="http://schemas.microsoft.com/office/drawing/2014/main" xmlns="" id="{11241503-2BCF-4EB5-ADF3-AE21D054CE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23572" y="2241603"/>
                  <a:ext cx="155838" cy="0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56" name="Line 345">
                  <a:extLst>
                    <a:ext uri="{FF2B5EF4-FFF2-40B4-BE49-F238E27FC236}">
                      <a16:creationId xmlns:a16="http://schemas.microsoft.com/office/drawing/2014/main" xmlns="" id="{C1D53CFC-98BA-4F38-9CDF-B7098D2949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00328" y="2183367"/>
                  <a:ext cx="0" cy="118237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57" name="Line 346">
                  <a:extLst>
                    <a:ext uri="{FF2B5EF4-FFF2-40B4-BE49-F238E27FC236}">
                      <a16:creationId xmlns:a16="http://schemas.microsoft.com/office/drawing/2014/main" xmlns="" id="{DDE7C221-42DA-4318-A90F-525EEDF1FB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35202" y="2241603"/>
                  <a:ext cx="155838" cy="0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58" name="Line 347">
                  <a:extLst>
                    <a:ext uri="{FF2B5EF4-FFF2-40B4-BE49-F238E27FC236}">
                      <a16:creationId xmlns:a16="http://schemas.microsoft.com/office/drawing/2014/main" xmlns="" id="{218672EB-9B82-428D-A2F0-2B86D0338A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14284" y="2183367"/>
                  <a:ext cx="0" cy="118237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59" name="Line 348">
                  <a:extLst>
                    <a:ext uri="{FF2B5EF4-FFF2-40B4-BE49-F238E27FC236}">
                      <a16:creationId xmlns:a16="http://schemas.microsoft.com/office/drawing/2014/main" xmlns="" id="{A84C3F76-4912-4B31-8C44-60E8BF86E4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51499" y="2241603"/>
                  <a:ext cx="155838" cy="0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60" name="Line 349">
                  <a:extLst>
                    <a:ext uri="{FF2B5EF4-FFF2-40B4-BE49-F238E27FC236}">
                      <a16:creationId xmlns:a16="http://schemas.microsoft.com/office/drawing/2014/main" xmlns="" id="{CA9D38A5-95A5-455D-B292-AEA10939B3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30581" y="2183367"/>
                  <a:ext cx="0" cy="118237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61" name="Line 350">
                  <a:extLst>
                    <a:ext uri="{FF2B5EF4-FFF2-40B4-BE49-F238E27FC236}">
                      <a16:creationId xmlns:a16="http://schemas.microsoft.com/office/drawing/2014/main" xmlns="" id="{3E2F9929-73EB-4FE4-B3E0-FBD7E48BEE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07337" y="2241603"/>
                  <a:ext cx="155838" cy="0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62" name="Line 351">
                  <a:extLst>
                    <a:ext uri="{FF2B5EF4-FFF2-40B4-BE49-F238E27FC236}">
                      <a16:creationId xmlns:a16="http://schemas.microsoft.com/office/drawing/2014/main" xmlns="" id="{DC7FAF75-6A21-4C2A-9D01-1CDFE37E35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86419" y="2183367"/>
                  <a:ext cx="0" cy="118237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63" name="Line 352">
                  <a:extLst>
                    <a:ext uri="{FF2B5EF4-FFF2-40B4-BE49-F238E27FC236}">
                      <a16:creationId xmlns:a16="http://schemas.microsoft.com/office/drawing/2014/main" xmlns="" id="{4D322E23-00B7-4BD2-82EC-57EECB6340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72464" y="2241603"/>
                  <a:ext cx="155838" cy="0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64" name="Line 353">
                  <a:extLst>
                    <a:ext uri="{FF2B5EF4-FFF2-40B4-BE49-F238E27FC236}">
                      <a16:creationId xmlns:a16="http://schemas.microsoft.com/office/drawing/2014/main" xmlns="" id="{A6A87872-1688-45A0-9884-750B5E7414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49220" y="2183367"/>
                  <a:ext cx="0" cy="118237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65" name="Line 354">
                  <a:extLst>
                    <a:ext uri="{FF2B5EF4-FFF2-40B4-BE49-F238E27FC236}">
                      <a16:creationId xmlns:a16="http://schemas.microsoft.com/office/drawing/2014/main" xmlns="" id="{F0131FF3-E32A-4F91-A066-D85D128FF3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88761" y="2241603"/>
                  <a:ext cx="155838" cy="0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66" name="Line 355">
                  <a:extLst>
                    <a:ext uri="{FF2B5EF4-FFF2-40B4-BE49-F238E27FC236}">
                      <a16:creationId xmlns:a16="http://schemas.microsoft.com/office/drawing/2014/main" xmlns="" id="{F7445B6F-5A1D-46DB-8E15-87A395E56B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65517" y="2183367"/>
                  <a:ext cx="0" cy="118237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67" name="Line 356">
                  <a:extLst>
                    <a:ext uri="{FF2B5EF4-FFF2-40B4-BE49-F238E27FC236}">
                      <a16:creationId xmlns:a16="http://schemas.microsoft.com/office/drawing/2014/main" xmlns="" id="{271FB5CD-6619-4ED0-A347-F80C898D0F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19013" y="2241603"/>
                  <a:ext cx="155838" cy="0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68" name="Line 357">
                  <a:extLst>
                    <a:ext uri="{FF2B5EF4-FFF2-40B4-BE49-F238E27FC236}">
                      <a16:creationId xmlns:a16="http://schemas.microsoft.com/office/drawing/2014/main" xmlns="" id="{D8772EC8-BB4A-4610-9CFA-B990661706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95769" y="2183367"/>
                  <a:ext cx="0" cy="118237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69" name="Line 358">
                  <a:extLst>
                    <a:ext uri="{FF2B5EF4-FFF2-40B4-BE49-F238E27FC236}">
                      <a16:creationId xmlns:a16="http://schemas.microsoft.com/office/drawing/2014/main" xmlns="" id="{85821271-D845-4CB7-ACDF-55CA7F74E0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30643" y="2241603"/>
                  <a:ext cx="155838" cy="0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70" name="Line 359">
                  <a:extLst>
                    <a:ext uri="{FF2B5EF4-FFF2-40B4-BE49-F238E27FC236}">
                      <a16:creationId xmlns:a16="http://schemas.microsoft.com/office/drawing/2014/main" xmlns="" id="{A7FD4527-81AD-4399-B0F2-3DD882B989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809725" y="2183367"/>
                  <a:ext cx="0" cy="118237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71" name="Line 360">
                  <a:extLst>
                    <a:ext uri="{FF2B5EF4-FFF2-40B4-BE49-F238E27FC236}">
                      <a16:creationId xmlns:a16="http://schemas.microsoft.com/office/drawing/2014/main" xmlns="" id="{F231E092-1494-4B2B-A5F2-E0307BC446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30643" y="2241603"/>
                  <a:ext cx="155838" cy="0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72" name="Line 361">
                  <a:extLst>
                    <a:ext uri="{FF2B5EF4-FFF2-40B4-BE49-F238E27FC236}">
                      <a16:creationId xmlns:a16="http://schemas.microsoft.com/office/drawing/2014/main" xmlns="" id="{4D093690-0FC4-47EF-9E67-79CF622CEE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809725" y="2183367"/>
                  <a:ext cx="0" cy="118237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73" name="Line 362">
                  <a:extLst>
                    <a:ext uri="{FF2B5EF4-FFF2-40B4-BE49-F238E27FC236}">
                      <a16:creationId xmlns:a16="http://schemas.microsoft.com/office/drawing/2014/main" xmlns="" id="{A672F579-2F77-4A32-B520-53C47B618B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95769" y="2241603"/>
                  <a:ext cx="155838" cy="0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74" name="Line 363">
                  <a:extLst>
                    <a:ext uri="{FF2B5EF4-FFF2-40B4-BE49-F238E27FC236}">
                      <a16:creationId xmlns:a16="http://schemas.microsoft.com/office/drawing/2014/main" xmlns="" id="{0C34910E-50EF-414C-9988-176DD24E11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874851" y="2183367"/>
                  <a:ext cx="0" cy="118237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75" name="Line 364">
                  <a:extLst>
                    <a:ext uri="{FF2B5EF4-FFF2-40B4-BE49-F238E27FC236}">
                      <a16:creationId xmlns:a16="http://schemas.microsoft.com/office/drawing/2014/main" xmlns="" id="{4B4B78D6-AB8A-4A5C-B4B8-29F10CFECE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23743" y="2418077"/>
                  <a:ext cx="155838" cy="0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76" name="Line 365">
                  <a:extLst>
                    <a:ext uri="{FF2B5EF4-FFF2-40B4-BE49-F238E27FC236}">
                      <a16:creationId xmlns:a16="http://schemas.microsoft.com/office/drawing/2014/main" xmlns="" id="{8C9CE191-183E-4E1F-ADAE-DE050AA618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00499" y="2359840"/>
                  <a:ext cx="0" cy="118237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77" name="Line 366">
                  <a:extLst>
                    <a:ext uri="{FF2B5EF4-FFF2-40B4-BE49-F238E27FC236}">
                      <a16:creationId xmlns:a16="http://schemas.microsoft.com/office/drawing/2014/main" xmlns="" id="{82F51C3B-7807-49AF-AFBE-01BDEFD745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91210" y="2418077"/>
                  <a:ext cx="155838" cy="0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78" name="Line 367">
                  <a:extLst>
                    <a:ext uri="{FF2B5EF4-FFF2-40B4-BE49-F238E27FC236}">
                      <a16:creationId xmlns:a16="http://schemas.microsoft.com/office/drawing/2014/main" xmlns="" id="{A2232867-C282-4961-96BC-D0EC8A6E12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70292" y="2359840"/>
                  <a:ext cx="0" cy="118237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79" name="Line 368">
                  <a:extLst>
                    <a:ext uri="{FF2B5EF4-FFF2-40B4-BE49-F238E27FC236}">
                      <a16:creationId xmlns:a16="http://schemas.microsoft.com/office/drawing/2014/main" xmlns="" id="{D12C5657-8700-41E1-8ACA-B287B46C1B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81922" y="2418077"/>
                  <a:ext cx="155838" cy="0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0" name="Line 369">
                  <a:extLst>
                    <a:ext uri="{FF2B5EF4-FFF2-40B4-BE49-F238E27FC236}">
                      <a16:creationId xmlns:a16="http://schemas.microsoft.com/office/drawing/2014/main" xmlns="" id="{AE0913C9-A0CB-406F-A02E-075DE12716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58678" y="2359840"/>
                  <a:ext cx="0" cy="118237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3" name="Line 370">
                  <a:extLst>
                    <a:ext uri="{FF2B5EF4-FFF2-40B4-BE49-F238E27FC236}">
                      <a16:creationId xmlns:a16="http://schemas.microsoft.com/office/drawing/2014/main" xmlns="" id="{7A3CE0CE-AE79-4EC5-8FC4-E317AEA78C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07507" y="2418077"/>
                  <a:ext cx="155838" cy="0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26" name="Line 371">
                  <a:extLst>
                    <a:ext uri="{FF2B5EF4-FFF2-40B4-BE49-F238E27FC236}">
                      <a16:creationId xmlns:a16="http://schemas.microsoft.com/office/drawing/2014/main" xmlns="" id="{D438A01F-3259-4698-A320-5BB148C566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86589" y="2359840"/>
                  <a:ext cx="0" cy="118237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27" name="Line 372">
                  <a:extLst>
                    <a:ext uri="{FF2B5EF4-FFF2-40B4-BE49-F238E27FC236}">
                      <a16:creationId xmlns:a16="http://schemas.microsoft.com/office/drawing/2014/main" xmlns="" id="{CFBB8DA6-B36D-46F7-AEE5-618A4921D0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844769" y="2418077"/>
                  <a:ext cx="155838" cy="0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28" name="Line 373">
                  <a:extLst>
                    <a:ext uri="{FF2B5EF4-FFF2-40B4-BE49-F238E27FC236}">
                      <a16:creationId xmlns:a16="http://schemas.microsoft.com/office/drawing/2014/main" xmlns="" id="{85807DE6-F703-4AC3-B7B9-D944BC7C0E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921525" y="2359840"/>
                  <a:ext cx="0" cy="118237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29" name="Line 374">
                  <a:extLst>
                    <a:ext uri="{FF2B5EF4-FFF2-40B4-BE49-F238E27FC236}">
                      <a16:creationId xmlns:a16="http://schemas.microsoft.com/office/drawing/2014/main" xmlns="" id="{24A20541-9B9A-4D0F-91E9-9CC2FCB163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935481" y="2418077"/>
                  <a:ext cx="155838" cy="0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30" name="Line 376">
                  <a:extLst>
                    <a:ext uri="{FF2B5EF4-FFF2-40B4-BE49-F238E27FC236}">
                      <a16:creationId xmlns:a16="http://schemas.microsoft.com/office/drawing/2014/main" xmlns="" id="{826FF303-F47C-4E1B-B8AE-6254839B1A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935481" y="2418077"/>
                  <a:ext cx="155838" cy="0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31" name="Line 377">
                  <a:extLst>
                    <a:ext uri="{FF2B5EF4-FFF2-40B4-BE49-F238E27FC236}">
                      <a16:creationId xmlns:a16="http://schemas.microsoft.com/office/drawing/2014/main" xmlns="" id="{01685437-87BE-4FCC-B505-FE50B9B726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12237" y="2359840"/>
                  <a:ext cx="0" cy="118237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32" name="Line 378">
                  <a:extLst>
                    <a:ext uri="{FF2B5EF4-FFF2-40B4-BE49-F238E27FC236}">
                      <a16:creationId xmlns:a16="http://schemas.microsoft.com/office/drawing/2014/main" xmlns="" id="{6AF11BFB-100D-44BA-9749-6D39F4CA61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986651" y="2418077"/>
                  <a:ext cx="155838" cy="0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33" name="Line 379">
                  <a:extLst>
                    <a:ext uri="{FF2B5EF4-FFF2-40B4-BE49-F238E27FC236}">
                      <a16:creationId xmlns:a16="http://schemas.microsoft.com/office/drawing/2014/main" xmlns="" id="{4A7927C9-EC7D-4BBF-A78B-C8085D321D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65733" y="2359840"/>
                  <a:ext cx="0" cy="118237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34" name="Line 380">
                  <a:extLst>
                    <a:ext uri="{FF2B5EF4-FFF2-40B4-BE49-F238E27FC236}">
                      <a16:creationId xmlns:a16="http://schemas.microsoft.com/office/drawing/2014/main" xmlns="" id="{C18DD78F-364D-49CB-A2B1-AF5210C955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91319" y="2418077"/>
                  <a:ext cx="153512" cy="0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35" name="Line 381">
                  <a:extLst>
                    <a:ext uri="{FF2B5EF4-FFF2-40B4-BE49-F238E27FC236}">
                      <a16:creationId xmlns:a16="http://schemas.microsoft.com/office/drawing/2014/main" xmlns="" id="{9B3AAB93-50FB-41A5-BA2F-7E53B0AB00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168075" y="2359840"/>
                  <a:ext cx="0" cy="118237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36" name="Line 382">
                  <a:extLst>
                    <a:ext uri="{FF2B5EF4-FFF2-40B4-BE49-F238E27FC236}">
                      <a16:creationId xmlns:a16="http://schemas.microsoft.com/office/drawing/2014/main" xmlns="" id="{45E738C4-E6C9-483F-962E-90C4CCFA82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128534" y="2418077"/>
                  <a:ext cx="155838" cy="0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37" name="Line 383">
                  <a:extLst>
                    <a:ext uri="{FF2B5EF4-FFF2-40B4-BE49-F238E27FC236}">
                      <a16:creationId xmlns:a16="http://schemas.microsoft.com/office/drawing/2014/main" xmlns="" id="{38C54BC1-58B5-4EE1-BBDC-DD262F037B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7616" y="2359840"/>
                  <a:ext cx="0" cy="118237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38" name="Line 384">
                  <a:extLst>
                    <a:ext uri="{FF2B5EF4-FFF2-40B4-BE49-F238E27FC236}">
                      <a16:creationId xmlns:a16="http://schemas.microsoft.com/office/drawing/2014/main" xmlns="" id="{8332541C-F11B-482F-B2D5-4D8320E8C1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142489" y="2418077"/>
                  <a:ext cx="155838" cy="0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39" name="Line 385">
                  <a:extLst>
                    <a:ext uri="{FF2B5EF4-FFF2-40B4-BE49-F238E27FC236}">
                      <a16:creationId xmlns:a16="http://schemas.microsoft.com/office/drawing/2014/main" xmlns="" id="{6EA5874E-4BB9-49BC-B210-504F20A2F5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19246" y="2359840"/>
                  <a:ext cx="0" cy="118237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0" name="Line 386">
                  <a:extLst>
                    <a:ext uri="{FF2B5EF4-FFF2-40B4-BE49-F238E27FC236}">
                      <a16:creationId xmlns:a16="http://schemas.microsoft.com/office/drawing/2014/main" xmlns="" id="{38472EEE-505A-43AB-BBF6-D21AD9741B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426254" y="2418077"/>
                  <a:ext cx="155838" cy="0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1" name="Line 387">
                  <a:extLst>
                    <a:ext uri="{FF2B5EF4-FFF2-40B4-BE49-F238E27FC236}">
                      <a16:creationId xmlns:a16="http://schemas.microsoft.com/office/drawing/2014/main" xmlns="" id="{EC51DF0F-5E27-46EE-8898-205C9739D8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05336" y="2359840"/>
                  <a:ext cx="0" cy="118237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2" name="Line 388">
                  <a:extLst>
                    <a:ext uri="{FF2B5EF4-FFF2-40B4-BE49-F238E27FC236}">
                      <a16:creationId xmlns:a16="http://schemas.microsoft.com/office/drawing/2014/main" xmlns="" id="{F71B734D-B572-4CE2-A4E4-809D7E98E9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451840" y="2418077"/>
                  <a:ext cx="155838" cy="0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3" name="Line 389">
                  <a:extLst>
                    <a:ext uri="{FF2B5EF4-FFF2-40B4-BE49-F238E27FC236}">
                      <a16:creationId xmlns:a16="http://schemas.microsoft.com/office/drawing/2014/main" xmlns="" id="{C0933440-A399-49F4-BA73-12A1C8C101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30922" y="2359840"/>
                  <a:ext cx="0" cy="118237"/>
                </a:xfrm>
                <a:prstGeom prst="line">
                  <a:avLst/>
                </a:prstGeom>
                <a:noFill/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4" name="Freeform 391">
                  <a:extLst>
                    <a:ext uri="{FF2B5EF4-FFF2-40B4-BE49-F238E27FC236}">
                      <a16:creationId xmlns:a16="http://schemas.microsoft.com/office/drawing/2014/main" xmlns="" id="{FAB6557A-1C9B-4E96-AD5C-E3F7C023E1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1385" y="1613359"/>
                  <a:ext cx="6019536" cy="804718"/>
                </a:xfrm>
                <a:custGeom>
                  <a:avLst/>
                  <a:gdLst>
                    <a:gd name="T0" fmla="*/ 72 w 465"/>
                    <a:gd name="T1" fmla="*/ 39 h 82"/>
                    <a:gd name="T2" fmla="*/ 100 w 465"/>
                    <a:gd name="T3" fmla="*/ 39 h 82"/>
                    <a:gd name="T4" fmla="*/ 234 w 465"/>
                    <a:gd name="T5" fmla="*/ 83 h 82"/>
                    <a:gd name="T6" fmla="*/ 267 w 465"/>
                    <a:gd name="T7" fmla="*/ 128 h 82"/>
                    <a:gd name="T8" fmla="*/ 284 w 465"/>
                    <a:gd name="T9" fmla="*/ 167 h 82"/>
                    <a:gd name="T10" fmla="*/ 796 w 465"/>
                    <a:gd name="T11" fmla="*/ 211 h 82"/>
                    <a:gd name="T12" fmla="*/ 801 w 465"/>
                    <a:gd name="T13" fmla="*/ 250 h 82"/>
                    <a:gd name="T14" fmla="*/ 852 w 465"/>
                    <a:gd name="T15" fmla="*/ 295 h 82"/>
                    <a:gd name="T16" fmla="*/ 907 w 465"/>
                    <a:gd name="T17" fmla="*/ 295 h 82"/>
                    <a:gd name="T18" fmla="*/ 957 w 465"/>
                    <a:gd name="T19" fmla="*/ 295 h 82"/>
                    <a:gd name="T20" fmla="*/ 1096 w 465"/>
                    <a:gd name="T21" fmla="*/ 295 h 82"/>
                    <a:gd name="T22" fmla="*/ 1113 w 465"/>
                    <a:gd name="T23" fmla="*/ 295 h 82"/>
                    <a:gd name="T24" fmla="*/ 1185 w 465"/>
                    <a:gd name="T25" fmla="*/ 295 h 82"/>
                    <a:gd name="T26" fmla="*/ 1219 w 465"/>
                    <a:gd name="T27" fmla="*/ 295 h 82"/>
                    <a:gd name="T28" fmla="*/ 1308 w 465"/>
                    <a:gd name="T29" fmla="*/ 295 h 82"/>
                    <a:gd name="T30" fmla="*/ 1330 w 465"/>
                    <a:gd name="T31" fmla="*/ 295 h 82"/>
                    <a:gd name="T32" fmla="*/ 1358 w 465"/>
                    <a:gd name="T33" fmla="*/ 295 h 82"/>
                    <a:gd name="T34" fmla="*/ 1469 w 465"/>
                    <a:gd name="T35" fmla="*/ 295 h 82"/>
                    <a:gd name="T36" fmla="*/ 1486 w 465"/>
                    <a:gd name="T37" fmla="*/ 356 h 82"/>
                    <a:gd name="T38" fmla="*/ 1531 w 465"/>
                    <a:gd name="T39" fmla="*/ 356 h 82"/>
                    <a:gd name="T40" fmla="*/ 1586 w 465"/>
                    <a:gd name="T41" fmla="*/ 356 h 82"/>
                    <a:gd name="T42" fmla="*/ 1592 w 465"/>
                    <a:gd name="T43" fmla="*/ 356 h 82"/>
                    <a:gd name="T44" fmla="*/ 1642 w 465"/>
                    <a:gd name="T45" fmla="*/ 356 h 82"/>
                    <a:gd name="T46" fmla="*/ 1709 w 465"/>
                    <a:gd name="T47" fmla="*/ 356 h 82"/>
                    <a:gd name="T48" fmla="*/ 1736 w 465"/>
                    <a:gd name="T49" fmla="*/ 356 h 82"/>
                    <a:gd name="T50" fmla="*/ 1787 w 465"/>
                    <a:gd name="T51" fmla="*/ 356 h 82"/>
                    <a:gd name="T52" fmla="*/ 1842 w 465"/>
                    <a:gd name="T53" fmla="*/ 356 h 82"/>
                    <a:gd name="T54" fmla="*/ 1848 w 465"/>
                    <a:gd name="T55" fmla="*/ 356 h 82"/>
                    <a:gd name="T56" fmla="*/ 1848 w 465"/>
                    <a:gd name="T57" fmla="*/ 356 h 82"/>
                    <a:gd name="T58" fmla="*/ 1876 w 465"/>
                    <a:gd name="T59" fmla="*/ 356 h 82"/>
                    <a:gd name="T60" fmla="*/ 1998 w 465"/>
                    <a:gd name="T61" fmla="*/ 456 h 82"/>
                    <a:gd name="T62" fmla="*/ 2059 w 465"/>
                    <a:gd name="T63" fmla="*/ 456 h 82"/>
                    <a:gd name="T64" fmla="*/ 2132 w 465"/>
                    <a:gd name="T65" fmla="*/ 456 h 82"/>
                    <a:gd name="T66" fmla="*/ 2171 w 465"/>
                    <a:gd name="T67" fmla="*/ 456 h 82"/>
                    <a:gd name="T68" fmla="*/ 2182 w 465"/>
                    <a:gd name="T69" fmla="*/ 456 h 82"/>
                    <a:gd name="T70" fmla="*/ 2326 w 465"/>
                    <a:gd name="T71" fmla="*/ 456 h 82"/>
                    <a:gd name="T72" fmla="*/ 2365 w 465"/>
                    <a:gd name="T73" fmla="*/ 456 h 82"/>
                    <a:gd name="T74" fmla="*/ 2365 w 465"/>
                    <a:gd name="T75" fmla="*/ 456 h 82"/>
                    <a:gd name="T76" fmla="*/ 2388 w 465"/>
                    <a:gd name="T77" fmla="*/ 456 h 82"/>
                    <a:gd name="T78" fmla="*/ 2432 w 465"/>
                    <a:gd name="T79" fmla="*/ 456 h 82"/>
                    <a:gd name="T80" fmla="*/ 2449 w 465"/>
                    <a:gd name="T81" fmla="*/ 456 h 82"/>
                    <a:gd name="T82" fmla="*/ 2454 w 465"/>
                    <a:gd name="T83" fmla="*/ 456 h 82"/>
                    <a:gd name="T84" fmla="*/ 2577 w 465"/>
                    <a:gd name="T85" fmla="*/ 456 h 82"/>
                    <a:gd name="T86" fmla="*/ 2588 w 465"/>
                    <a:gd name="T87" fmla="*/ 456 h 8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465" h="82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13" y="7"/>
                      </a:lnTo>
                      <a:lnTo>
                        <a:pt x="18" y="7"/>
                      </a:lnTo>
                      <a:lnTo>
                        <a:pt x="42" y="7"/>
                      </a:lnTo>
                      <a:lnTo>
                        <a:pt x="42" y="15"/>
                      </a:lnTo>
                      <a:lnTo>
                        <a:pt x="48" y="15"/>
                      </a:lnTo>
                      <a:lnTo>
                        <a:pt x="48" y="23"/>
                      </a:lnTo>
                      <a:lnTo>
                        <a:pt x="51" y="23"/>
                      </a:lnTo>
                      <a:lnTo>
                        <a:pt x="51" y="30"/>
                      </a:lnTo>
                      <a:lnTo>
                        <a:pt x="143" y="30"/>
                      </a:lnTo>
                      <a:lnTo>
                        <a:pt x="143" y="38"/>
                      </a:lnTo>
                      <a:lnTo>
                        <a:pt x="144" y="38"/>
                      </a:lnTo>
                      <a:lnTo>
                        <a:pt x="144" y="45"/>
                      </a:lnTo>
                      <a:lnTo>
                        <a:pt x="153" y="45"/>
                      </a:lnTo>
                      <a:lnTo>
                        <a:pt x="153" y="53"/>
                      </a:lnTo>
                      <a:lnTo>
                        <a:pt x="163" y="53"/>
                      </a:lnTo>
                      <a:lnTo>
                        <a:pt x="172" y="53"/>
                      </a:lnTo>
                      <a:lnTo>
                        <a:pt x="197" y="53"/>
                      </a:lnTo>
                      <a:lnTo>
                        <a:pt x="200" y="53"/>
                      </a:lnTo>
                      <a:lnTo>
                        <a:pt x="213" y="53"/>
                      </a:lnTo>
                      <a:lnTo>
                        <a:pt x="219" y="53"/>
                      </a:lnTo>
                      <a:lnTo>
                        <a:pt x="235" y="53"/>
                      </a:lnTo>
                      <a:lnTo>
                        <a:pt x="239" y="53"/>
                      </a:lnTo>
                      <a:lnTo>
                        <a:pt x="244" y="53"/>
                      </a:lnTo>
                      <a:lnTo>
                        <a:pt x="264" y="53"/>
                      </a:lnTo>
                      <a:lnTo>
                        <a:pt x="267" y="53"/>
                      </a:lnTo>
                      <a:lnTo>
                        <a:pt x="267" y="64"/>
                      </a:lnTo>
                      <a:lnTo>
                        <a:pt x="275" y="64"/>
                      </a:lnTo>
                      <a:lnTo>
                        <a:pt x="285" y="64"/>
                      </a:lnTo>
                      <a:lnTo>
                        <a:pt x="286" y="64"/>
                      </a:lnTo>
                      <a:lnTo>
                        <a:pt x="295" y="64"/>
                      </a:lnTo>
                      <a:lnTo>
                        <a:pt x="307" y="64"/>
                      </a:lnTo>
                      <a:lnTo>
                        <a:pt x="312" y="64"/>
                      </a:lnTo>
                      <a:lnTo>
                        <a:pt x="321" y="64"/>
                      </a:lnTo>
                      <a:lnTo>
                        <a:pt x="331" y="64"/>
                      </a:lnTo>
                      <a:lnTo>
                        <a:pt x="332" y="64"/>
                      </a:lnTo>
                      <a:lnTo>
                        <a:pt x="337" y="64"/>
                      </a:lnTo>
                      <a:lnTo>
                        <a:pt x="359" y="64"/>
                      </a:lnTo>
                      <a:lnTo>
                        <a:pt x="359" y="82"/>
                      </a:lnTo>
                      <a:lnTo>
                        <a:pt x="370" y="82"/>
                      </a:lnTo>
                      <a:lnTo>
                        <a:pt x="383" y="82"/>
                      </a:lnTo>
                      <a:lnTo>
                        <a:pt x="390" y="82"/>
                      </a:lnTo>
                      <a:lnTo>
                        <a:pt x="392" y="82"/>
                      </a:lnTo>
                      <a:lnTo>
                        <a:pt x="418" y="82"/>
                      </a:lnTo>
                      <a:lnTo>
                        <a:pt x="425" y="82"/>
                      </a:lnTo>
                      <a:lnTo>
                        <a:pt x="429" y="82"/>
                      </a:lnTo>
                      <a:lnTo>
                        <a:pt x="437" y="82"/>
                      </a:lnTo>
                      <a:lnTo>
                        <a:pt x="440" y="82"/>
                      </a:lnTo>
                      <a:lnTo>
                        <a:pt x="441" y="82"/>
                      </a:lnTo>
                      <a:lnTo>
                        <a:pt x="463" y="82"/>
                      </a:lnTo>
                      <a:lnTo>
                        <a:pt x="465" y="82"/>
                      </a:lnTo>
                    </a:path>
                  </a:pathLst>
                </a:custGeom>
                <a:noFill/>
                <a:ln w="22225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994" name="Line 395">
              <a:extLst>
                <a:ext uri="{FF2B5EF4-FFF2-40B4-BE49-F238E27FC236}">
                  <a16:creationId xmlns:a16="http://schemas.microsoft.com/office/drawing/2014/main" xmlns="" id="{DAFDD335-0103-47E3-BDB7-5B8EDCE142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2035" y="1475710"/>
              <a:ext cx="0" cy="3487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95" name="TextBox 16">
              <a:extLst>
                <a:ext uri="{FF2B5EF4-FFF2-40B4-BE49-F238E27FC236}">
                  <a16:creationId xmlns:a16="http://schemas.microsoft.com/office/drawing/2014/main" xmlns="" id="{727F1516-40B5-42D8-8B42-EC5F069585EB}"/>
                </a:ext>
              </a:extLst>
            </p:cNvPr>
            <p:cNvSpPr txBox="1"/>
            <p:nvPr/>
          </p:nvSpPr>
          <p:spPr>
            <a:xfrm>
              <a:off x="2604204" y="5260326"/>
              <a:ext cx="5534834" cy="316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en-US" sz="1100" b="1" kern="0" dirty="0">
                  <a:solidFill>
                    <a:prstClr val="black"/>
                  </a:solidFill>
                  <a:latin typeface="Arial" panose="020B0604020202020204" pitchFamily="34" charset="0"/>
                  <a:cs typeface="Verdana" panose="020B0604030504040204" pitchFamily="34" charset="0"/>
                </a:rPr>
                <a:t>Time Since Completion of Maintenance, months</a:t>
              </a:r>
            </a:p>
          </p:txBody>
        </p:sp>
        <p:sp>
          <p:nvSpPr>
            <p:cNvPr id="996" name="Rectangle 17">
              <a:extLst>
                <a:ext uri="{FF2B5EF4-FFF2-40B4-BE49-F238E27FC236}">
                  <a16:creationId xmlns:a16="http://schemas.microsoft.com/office/drawing/2014/main" xmlns="" id="{53BFAE4F-F474-42D0-A0C3-8BB132F51E84}"/>
                </a:ext>
              </a:extLst>
            </p:cNvPr>
            <p:cNvSpPr/>
            <p:nvPr/>
          </p:nvSpPr>
          <p:spPr>
            <a:xfrm rot="16200000">
              <a:off x="-1395037" y="2833502"/>
              <a:ext cx="3522727" cy="451738"/>
            </a:xfrm>
            <a:prstGeom prst="rect">
              <a:avLst/>
            </a:prstGeom>
          </p:spPr>
          <p:txBody>
            <a:bodyPr wrap="none" tIns="0" bIns="0" anchor="ctr" anchorCtr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Disease-Free Survival, %</a:t>
              </a:r>
            </a:p>
          </p:txBody>
        </p:sp>
        <p:grpSp>
          <p:nvGrpSpPr>
            <p:cNvPr id="997" name="Group 18">
              <a:extLst>
                <a:ext uri="{FF2B5EF4-FFF2-40B4-BE49-F238E27FC236}">
                  <a16:creationId xmlns:a16="http://schemas.microsoft.com/office/drawing/2014/main" xmlns="" id="{B8ECBE96-EC62-4055-86AB-A6BBA556FB6E}"/>
                </a:ext>
              </a:extLst>
            </p:cNvPr>
            <p:cNvGrpSpPr/>
            <p:nvPr/>
          </p:nvGrpSpPr>
          <p:grpSpPr>
            <a:xfrm>
              <a:off x="599414" y="1504234"/>
              <a:ext cx="7992137" cy="3758701"/>
              <a:chOff x="599414" y="1504234"/>
              <a:chExt cx="7992137" cy="3758701"/>
            </a:xfrm>
          </p:grpSpPr>
          <p:sp>
            <p:nvSpPr>
              <p:cNvPr id="998" name="Line 210">
                <a:extLst>
                  <a:ext uri="{FF2B5EF4-FFF2-40B4-BE49-F238E27FC236}">
                    <a16:creationId xmlns:a16="http://schemas.microsoft.com/office/drawing/2014/main" xmlns="" id="{705F874C-29AE-472C-A0D9-2B9C69F80E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58229" y="4825170"/>
                <a:ext cx="4572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99" name="Line 212">
                <a:extLst>
                  <a:ext uri="{FF2B5EF4-FFF2-40B4-BE49-F238E27FC236}">
                    <a16:creationId xmlns:a16="http://schemas.microsoft.com/office/drawing/2014/main" xmlns="" id="{75C2A780-BFD1-4720-AEB4-A05D588BC9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58229" y="4500460"/>
                <a:ext cx="4572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00" name="Line 214">
                <a:extLst>
                  <a:ext uri="{FF2B5EF4-FFF2-40B4-BE49-F238E27FC236}">
                    <a16:creationId xmlns:a16="http://schemas.microsoft.com/office/drawing/2014/main" xmlns="" id="{5A3839C3-F1D2-4B55-A566-C44D89E418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58229" y="4186338"/>
                <a:ext cx="4572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01" name="Line 216">
                <a:extLst>
                  <a:ext uri="{FF2B5EF4-FFF2-40B4-BE49-F238E27FC236}">
                    <a16:creationId xmlns:a16="http://schemas.microsoft.com/office/drawing/2014/main" xmlns="" id="{ADB552E6-F408-4A1C-A583-8F4BCD36E9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58229" y="3861627"/>
                <a:ext cx="4572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02" name="Line 218">
                <a:extLst>
                  <a:ext uri="{FF2B5EF4-FFF2-40B4-BE49-F238E27FC236}">
                    <a16:creationId xmlns:a16="http://schemas.microsoft.com/office/drawing/2014/main" xmlns="" id="{5549B858-A39A-4E3F-8557-CFFB2CB261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58229" y="3538681"/>
                <a:ext cx="4572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03" name="Line 220">
                <a:extLst>
                  <a:ext uri="{FF2B5EF4-FFF2-40B4-BE49-F238E27FC236}">
                    <a16:creationId xmlns:a16="http://schemas.microsoft.com/office/drawing/2014/main" xmlns="" id="{F0E0B996-DAA4-438F-979B-CECA92F647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58229" y="3224559"/>
                <a:ext cx="4572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04" name="Line 222">
                <a:extLst>
                  <a:ext uri="{FF2B5EF4-FFF2-40B4-BE49-F238E27FC236}">
                    <a16:creationId xmlns:a16="http://schemas.microsoft.com/office/drawing/2014/main" xmlns="" id="{007D4113-2A10-47D1-9939-4D52F3CC20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58229" y="2899848"/>
                <a:ext cx="4572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05" name="Line 224">
                <a:extLst>
                  <a:ext uri="{FF2B5EF4-FFF2-40B4-BE49-F238E27FC236}">
                    <a16:creationId xmlns:a16="http://schemas.microsoft.com/office/drawing/2014/main" xmlns="" id="{16CA022C-9B00-4A4C-99E7-5CB9B152A3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58229" y="2575138"/>
                <a:ext cx="4572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06" name="Line 226">
                <a:extLst>
                  <a:ext uri="{FF2B5EF4-FFF2-40B4-BE49-F238E27FC236}">
                    <a16:creationId xmlns:a16="http://schemas.microsoft.com/office/drawing/2014/main" xmlns="" id="{74EEEAEC-3852-4D1B-B6A0-89DFD0C015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58229" y="2252192"/>
                <a:ext cx="4572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07" name="Line 228">
                <a:extLst>
                  <a:ext uri="{FF2B5EF4-FFF2-40B4-BE49-F238E27FC236}">
                    <a16:creationId xmlns:a16="http://schemas.microsoft.com/office/drawing/2014/main" xmlns="" id="{491F4B54-AAD0-4573-B4F5-E0DCBE0AAF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58229" y="1938070"/>
                <a:ext cx="4572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08" name="Line 230">
                <a:extLst>
                  <a:ext uri="{FF2B5EF4-FFF2-40B4-BE49-F238E27FC236}">
                    <a16:creationId xmlns:a16="http://schemas.microsoft.com/office/drawing/2014/main" xmlns="" id="{14DAEEA4-B2FD-4223-86BF-66C01E7E2B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58229" y="1613359"/>
                <a:ext cx="4572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09" name="Line 392">
                <a:extLst>
                  <a:ext uri="{FF2B5EF4-FFF2-40B4-BE49-F238E27FC236}">
                    <a16:creationId xmlns:a16="http://schemas.microsoft.com/office/drawing/2014/main" xmlns="" id="{43476210-5EB7-407F-B1D9-20EBBFDC6F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2035" y="4962819"/>
                <a:ext cx="738951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10" name="Line 396">
                <a:extLst>
                  <a:ext uri="{FF2B5EF4-FFF2-40B4-BE49-F238E27FC236}">
                    <a16:creationId xmlns:a16="http://schemas.microsoft.com/office/drawing/2014/main" xmlns="" id="{6A3C74C0-23C5-47FB-9133-8CA57C6977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2035" y="4962819"/>
                <a:ext cx="738951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11" name="Line 397">
                <a:extLst>
                  <a:ext uri="{FF2B5EF4-FFF2-40B4-BE49-F238E27FC236}">
                    <a16:creationId xmlns:a16="http://schemas.microsoft.com/office/drawing/2014/main" xmlns="" id="{458E9D3F-08E8-443B-9E40-53C875B1CA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1385" y="4962819"/>
                <a:ext cx="0" cy="4572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12" name="Line 399">
                <a:extLst>
                  <a:ext uri="{FF2B5EF4-FFF2-40B4-BE49-F238E27FC236}">
                    <a16:creationId xmlns:a16="http://schemas.microsoft.com/office/drawing/2014/main" xmlns="" id="{C4321F60-2395-48F7-BC6E-FD2AAF5DB4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1808" y="4962819"/>
                <a:ext cx="0" cy="4572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13" name="Line 401">
                <a:extLst>
                  <a:ext uri="{FF2B5EF4-FFF2-40B4-BE49-F238E27FC236}">
                    <a16:creationId xmlns:a16="http://schemas.microsoft.com/office/drawing/2014/main" xmlns="" id="{C2B3ED14-3057-42F1-B766-6F5A5F014C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9905" y="4962819"/>
                <a:ext cx="0" cy="4572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14" name="Line 403">
                <a:extLst>
                  <a:ext uri="{FF2B5EF4-FFF2-40B4-BE49-F238E27FC236}">
                    <a16:creationId xmlns:a16="http://schemas.microsoft.com/office/drawing/2014/main" xmlns="" id="{FCFF8713-0624-4D85-8272-407EB8C7A8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00328" y="4962819"/>
                <a:ext cx="0" cy="4572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15" name="Line 405">
                <a:extLst>
                  <a:ext uri="{FF2B5EF4-FFF2-40B4-BE49-F238E27FC236}">
                    <a16:creationId xmlns:a16="http://schemas.microsoft.com/office/drawing/2014/main" xmlns="" id="{BDD7BA14-25E9-4642-BCA9-54351C25E2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30751" y="4962819"/>
                <a:ext cx="0" cy="4572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16" name="Line 407">
                <a:extLst>
                  <a:ext uri="{FF2B5EF4-FFF2-40B4-BE49-F238E27FC236}">
                    <a16:creationId xmlns:a16="http://schemas.microsoft.com/office/drawing/2014/main" xmlns="" id="{5F50DA63-19EF-430B-9C9F-6105DA3C34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1174" y="4962819"/>
                <a:ext cx="0" cy="4572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17" name="TextBox 38">
                <a:extLst>
                  <a:ext uri="{FF2B5EF4-FFF2-40B4-BE49-F238E27FC236}">
                    <a16:creationId xmlns:a16="http://schemas.microsoft.com/office/drawing/2014/main" xmlns="" id="{A85DA2F4-5DEA-4F63-8A1F-CFF7AED3A325}"/>
                  </a:ext>
                </a:extLst>
              </p:cNvPr>
              <p:cNvSpPr txBox="1"/>
              <p:nvPr/>
            </p:nvSpPr>
            <p:spPr>
              <a:xfrm>
                <a:off x="1447644" y="5002680"/>
                <a:ext cx="162082" cy="26025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018" name="TextBox 39">
                <a:extLst>
                  <a:ext uri="{FF2B5EF4-FFF2-40B4-BE49-F238E27FC236}">
                    <a16:creationId xmlns:a16="http://schemas.microsoft.com/office/drawing/2014/main" xmlns="" id="{554AA2CA-44A9-4ED5-87B2-04EFBC570E37}"/>
                  </a:ext>
                </a:extLst>
              </p:cNvPr>
              <p:cNvSpPr txBox="1"/>
              <p:nvPr/>
            </p:nvSpPr>
            <p:spPr>
              <a:xfrm>
                <a:off x="2551252" y="5002680"/>
                <a:ext cx="324163" cy="26025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latin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1019" name="TextBox 40">
                <a:extLst>
                  <a:ext uri="{FF2B5EF4-FFF2-40B4-BE49-F238E27FC236}">
                    <a16:creationId xmlns:a16="http://schemas.microsoft.com/office/drawing/2014/main" xmlns="" id="{D27D66A4-D34D-45A4-9B9E-EBFEF0057EE1}"/>
                  </a:ext>
                </a:extLst>
              </p:cNvPr>
              <p:cNvSpPr txBox="1"/>
              <p:nvPr/>
            </p:nvSpPr>
            <p:spPr>
              <a:xfrm>
                <a:off x="3811010" y="5002680"/>
                <a:ext cx="324163" cy="26025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latin typeface="Arial" panose="020B0604020202020204" pitchFamily="34" charset="0"/>
                  </a:rPr>
                  <a:t>24</a:t>
                </a:r>
              </a:p>
            </p:txBody>
          </p:sp>
          <p:sp>
            <p:nvSpPr>
              <p:cNvPr id="1020" name="TextBox 41">
                <a:extLst>
                  <a:ext uri="{FF2B5EF4-FFF2-40B4-BE49-F238E27FC236}">
                    <a16:creationId xmlns:a16="http://schemas.microsoft.com/office/drawing/2014/main" xmlns="" id="{08B29733-D192-479C-89A6-7E188EEB9716}"/>
                  </a:ext>
                </a:extLst>
              </p:cNvPr>
              <p:cNvSpPr txBox="1"/>
              <p:nvPr/>
            </p:nvSpPr>
            <p:spPr>
              <a:xfrm>
                <a:off x="5047458" y="5002680"/>
                <a:ext cx="324163" cy="26025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latin typeface="Arial" panose="020B0604020202020204" pitchFamily="34" charset="0"/>
                  </a:rPr>
                  <a:t>36</a:t>
                </a:r>
              </a:p>
            </p:txBody>
          </p:sp>
          <p:sp>
            <p:nvSpPr>
              <p:cNvPr id="1021" name="TextBox 42">
                <a:extLst>
                  <a:ext uri="{FF2B5EF4-FFF2-40B4-BE49-F238E27FC236}">
                    <a16:creationId xmlns:a16="http://schemas.microsoft.com/office/drawing/2014/main" xmlns="" id="{4773B085-0287-47A6-B3AC-AD8384963697}"/>
                  </a:ext>
                </a:extLst>
              </p:cNvPr>
              <p:cNvSpPr txBox="1"/>
              <p:nvPr/>
            </p:nvSpPr>
            <p:spPr>
              <a:xfrm>
                <a:off x="6277086" y="5002680"/>
                <a:ext cx="324163" cy="26025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latin typeface="Arial" panose="020B0604020202020204" pitchFamily="34" charset="0"/>
                  </a:rPr>
                  <a:t>48</a:t>
                </a:r>
              </a:p>
            </p:txBody>
          </p:sp>
          <p:sp>
            <p:nvSpPr>
              <p:cNvPr id="1022" name="TextBox 43">
                <a:extLst>
                  <a:ext uri="{FF2B5EF4-FFF2-40B4-BE49-F238E27FC236}">
                    <a16:creationId xmlns:a16="http://schemas.microsoft.com/office/drawing/2014/main" xmlns="" id="{4E0C47D2-C85D-43CC-B9B2-A3BAEFA47C0B}"/>
                  </a:ext>
                </a:extLst>
              </p:cNvPr>
              <p:cNvSpPr txBox="1"/>
              <p:nvPr/>
            </p:nvSpPr>
            <p:spPr>
              <a:xfrm>
                <a:off x="7510275" y="5002680"/>
                <a:ext cx="324163" cy="26025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latin typeface="Arial" panose="020B0604020202020204" pitchFamily="34" charset="0"/>
                  </a:rPr>
                  <a:t>60</a:t>
                </a:r>
              </a:p>
            </p:txBody>
          </p:sp>
          <p:sp>
            <p:nvSpPr>
              <p:cNvPr id="1023" name="TextBox 44">
                <a:extLst>
                  <a:ext uri="{FF2B5EF4-FFF2-40B4-BE49-F238E27FC236}">
                    <a16:creationId xmlns:a16="http://schemas.microsoft.com/office/drawing/2014/main" xmlns="" id="{66455F3D-1494-4DCF-8368-D0F9C1C24B3D}"/>
                  </a:ext>
                </a:extLst>
              </p:cNvPr>
              <p:cNvSpPr txBox="1"/>
              <p:nvPr/>
            </p:nvSpPr>
            <p:spPr>
              <a:xfrm>
                <a:off x="8139652" y="5002680"/>
                <a:ext cx="324163" cy="26025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latin typeface="Arial" panose="020B0604020202020204" pitchFamily="34" charset="0"/>
                  </a:rPr>
                  <a:t>66</a:t>
                </a:r>
              </a:p>
            </p:txBody>
          </p:sp>
          <p:sp>
            <p:nvSpPr>
              <p:cNvPr id="1024" name="TextBox 45">
                <a:extLst>
                  <a:ext uri="{FF2B5EF4-FFF2-40B4-BE49-F238E27FC236}">
                    <a16:creationId xmlns:a16="http://schemas.microsoft.com/office/drawing/2014/main" xmlns="" id="{48993BE0-7663-4D8D-8341-F777CB6C43A2}"/>
                  </a:ext>
                </a:extLst>
              </p:cNvPr>
              <p:cNvSpPr txBox="1"/>
              <p:nvPr/>
            </p:nvSpPr>
            <p:spPr>
              <a:xfrm>
                <a:off x="599414" y="1504234"/>
                <a:ext cx="486248" cy="26025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400" dirty="0">
                    <a:latin typeface="Arial" panose="020B0604020202020204" pitchFamily="34" charset="0"/>
                  </a:rPr>
                  <a:t>100</a:t>
                </a:r>
              </a:p>
            </p:txBody>
          </p:sp>
          <p:sp>
            <p:nvSpPr>
              <p:cNvPr id="1025" name="TextBox 46">
                <a:extLst>
                  <a:ext uri="{FF2B5EF4-FFF2-40B4-BE49-F238E27FC236}">
                    <a16:creationId xmlns:a16="http://schemas.microsoft.com/office/drawing/2014/main" xmlns="" id="{E8CF9920-75CD-44C6-8C97-AA440542EC77}"/>
                  </a:ext>
                </a:extLst>
              </p:cNvPr>
              <p:cNvSpPr txBox="1"/>
              <p:nvPr/>
            </p:nvSpPr>
            <p:spPr>
              <a:xfrm>
                <a:off x="761499" y="2143512"/>
                <a:ext cx="324163" cy="26025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400" dirty="0">
                    <a:latin typeface="Arial" panose="020B0604020202020204" pitchFamily="34" charset="0"/>
                  </a:rPr>
                  <a:t>80</a:t>
                </a:r>
              </a:p>
            </p:txBody>
          </p:sp>
          <p:sp>
            <p:nvSpPr>
              <p:cNvPr id="1026" name="TextBox 47">
                <a:extLst>
                  <a:ext uri="{FF2B5EF4-FFF2-40B4-BE49-F238E27FC236}">
                    <a16:creationId xmlns:a16="http://schemas.microsoft.com/office/drawing/2014/main" xmlns="" id="{3D43FD0D-83E2-4A57-8AC1-4623A323036A}"/>
                  </a:ext>
                </a:extLst>
              </p:cNvPr>
              <p:cNvSpPr txBox="1"/>
              <p:nvPr/>
            </p:nvSpPr>
            <p:spPr>
              <a:xfrm>
                <a:off x="761499" y="2782791"/>
                <a:ext cx="324163" cy="26025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400" dirty="0">
                    <a:latin typeface="Arial" panose="020B0604020202020204" pitchFamily="34" charset="0"/>
                  </a:rPr>
                  <a:t>60</a:t>
                </a:r>
              </a:p>
            </p:txBody>
          </p:sp>
          <p:sp>
            <p:nvSpPr>
              <p:cNvPr id="1027" name="TextBox 48">
                <a:extLst>
                  <a:ext uri="{FF2B5EF4-FFF2-40B4-BE49-F238E27FC236}">
                    <a16:creationId xmlns:a16="http://schemas.microsoft.com/office/drawing/2014/main" xmlns="" id="{1FD05554-AC7F-4EB7-8F46-ECC0E8BF7CFF}"/>
                  </a:ext>
                </a:extLst>
              </p:cNvPr>
              <p:cNvSpPr txBox="1"/>
              <p:nvPr/>
            </p:nvSpPr>
            <p:spPr>
              <a:xfrm>
                <a:off x="761499" y="3422071"/>
                <a:ext cx="324163" cy="26025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400" dirty="0">
                    <a:latin typeface="Arial" panose="020B0604020202020204" pitchFamily="34" charset="0"/>
                  </a:rPr>
                  <a:t>40</a:t>
                </a:r>
              </a:p>
            </p:txBody>
          </p:sp>
          <p:sp>
            <p:nvSpPr>
              <p:cNvPr id="1028" name="TextBox 49">
                <a:extLst>
                  <a:ext uri="{FF2B5EF4-FFF2-40B4-BE49-F238E27FC236}">
                    <a16:creationId xmlns:a16="http://schemas.microsoft.com/office/drawing/2014/main" xmlns="" id="{425E7C47-BC81-4E9C-898A-76EBA0E4A8FA}"/>
                  </a:ext>
                </a:extLst>
              </p:cNvPr>
              <p:cNvSpPr txBox="1"/>
              <p:nvPr/>
            </p:nvSpPr>
            <p:spPr>
              <a:xfrm>
                <a:off x="761499" y="4061349"/>
                <a:ext cx="324163" cy="26025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400" dirty="0">
                    <a:latin typeface="Arial" panose="020B0604020202020204" pitchFamily="34" charset="0"/>
                  </a:rPr>
                  <a:t>20</a:t>
                </a:r>
              </a:p>
            </p:txBody>
          </p:sp>
          <p:sp>
            <p:nvSpPr>
              <p:cNvPr id="1029" name="TextBox 50">
                <a:extLst>
                  <a:ext uri="{FF2B5EF4-FFF2-40B4-BE49-F238E27FC236}">
                    <a16:creationId xmlns:a16="http://schemas.microsoft.com/office/drawing/2014/main" xmlns="" id="{EBD0E974-8ACF-42EE-921E-4A39396B7BD3}"/>
                  </a:ext>
                </a:extLst>
              </p:cNvPr>
              <p:cNvSpPr txBox="1"/>
              <p:nvPr/>
            </p:nvSpPr>
            <p:spPr>
              <a:xfrm>
                <a:off x="923580" y="4700629"/>
                <a:ext cx="162082" cy="26025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1400" dirty="0">
                    <a:latin typeface="Arial" panose="020B0604020202020204" pitchFamily="34" charset="0"/>
                  </a:rPr>
                  <a:t>0</a:t>
                </a:r>
              </a:p>
            </p:txBody>
          </p:sp>
        </p:grpSp>
      </p:grpSp>
      <p:grpSp>
        <p:nvGrpSpPr>
          <p:cNvPr id="1736" name="Group 212">
            <a:extLst>
              <a:ext uri="{FF2B5EF4-FFF2-40B4-BE49-F238E27FC236}">
                <a16:creationId xmlns:a16="http://schemas.microsoft.com/office/drawing/2014/main" xmlns="" id="{D0C92502-60FE-423E-833C-E38144AEE5E2}"/>
              </a:ext>
            </a:extLst>
          </p:cNvPr>
          <p:cNvGrpSpPr/>
          <p:nvPr/>
        </p:nvGrpSpPr>
        <p:grpSpPr>
          <a:xfrm>
            <a:off x="765290" y="2674357"/>
            <a:ext cx="4910488" cy="3541470"/>
            <a:chOff x="120626" y="1293140"/>
            <a:chExt cx="8569983" cy="4289891"/>
          </a:xfrm>
        </p:grpSpPr>
        <p:sp>
          <p:nvSpPr>
            <p:cNvPr id="1737" name="TextBox 213">
              <a:extLst>
                <a:ext uri="{FF2B5EF4-FFF2-40B4-BE49-F238E27FC236}">
                  <a16:creationId xmlns:a16="http://schemas.microsoft.com/office/drawing/2014/main" xmlns="" id="{E66D4F4C-4E60-46D8-8DBF-AE46167E85B2}"/>
                </a:ext>
              </a:extLst>
            </p:cNvPr>
            <p:cNvSpPr txBox="1"/>
            <p:nvPr/>
          </p:nvSpPr>
          <p:spPr>
            <a:xfrm>
              <a:off x="2323832" y="5266135"/>
              <a:ext cx="5128608" cy="316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en-US" sz="1100" b="1" kern="0" dirty="0">
                  <a:solidFill>
                    <a:prstClr val="black"/>
                  </a:solidFill>
                  <a:latin typeface="Arial" panose="020B0604020202020204" pitchFamily="34" charset="0"/>
                  <a:cs typeface="Verdana" panose="020B0604030504040204" pitchFamily="34" charset="0"/>
                </a:rPr>
                <a:t>Time Since Start of Maintenance, months</a:t>
              </a:r>
            </a:p>
          </p:txBody>
        </p:sp>
        <p:sp>
          <p:nvSpPr>
            <p:cNvPr id="1738" name="Rectangle 214">
              <a:extLst>
                <a:ext uri="{FF2B5EF4-FFF2-40B4-BE49-F238E27FC236}">
                  <a16:creationId xmlns:a16="http://schemas.microsoft.com/office/drawing/2014/main" xmlns="" id="{0ED8893C-C875-4A3F-B2AF-84CCABAED330}"/>
                </a:ext>
              </a:extLst>
            </p:cNvPr>
            <p:cNvSpPr/>
            <p:nvPr/>
          </p:nvSpPr>
          <p:spPr>
            <a:xfrm rot="16200000">
              <a:off x="-1403890" y="2817656"/>
              <a:ext cx="3532462" cy="483430"/>
            </a:xfrm>
            <a:prstGeom prst="rect">
              <a:avLst/>
            </a:prstGeom>
          </p:spPr>
          <p:txBody>
            <a:bodyPr wrap="none" tIns="0" bIns="0" anchor="ctr" anchorCtr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Disease-Free Survival, %</a:t>
              </a:r>
            </a:p>
          </p:txBody>
        </p:sp>
        <p:sp>
          <p:nvSpPr>
            <p:cNvPr id="1739" name="Line 410">
              <a:extLst>
                <a:ext uri="{FF2B5EF4-FFF2-40B4-BE49-F238E27FC236}">
                  <a16:creationId xmlns:a16="http://schemas.microsoft.com/office/drawing/2014/main" xmlns="" id="{E5A7A749-8F24-4390-ADC2-6107BD29AE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573614"/>
              <a:ext cx="0" cy="11823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40" name="Line 411">
              <a:extLst>
                <a:ext uri="{FF2B5EF4-FFF2-40B4-BE49-F238E27FC236}">
                  <a16:creationId xmlns:a16="http://schemas.microsoft.com/office/drawing/2014/main" xmlns="" id="{DB843BD2-FB65-4D7D-B2F2-48B42F5B86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33638"/>
              <a:ext cx="157781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41" name="Line 412">
              <a:extLst>
                <a:ext uri="{FF2B5EF4-FFF2-40B4-BE49-F238E27FC236}">
                  <a16:creationId xmlns:a16="http://schemas.microsoft.com/office/drawing/2014/main" xmlns="" id="{BC5275DF-6090-4E6A-BDBE-5FBDAABE34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573614"/>
              <a:ext cx="0" cy="11823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42" name="Line 413">
              <a:extLst>
                <a:ext uri="{FF2B5EF4-FFF2-40B4-BE49-F238E27FC236}">
                  <a16:creationId xmlns:a16="http://schemas.microsoft.com/office/drawing/2014/main" xmlns="" id="{BAC551E7-7772-44CF-A63D-E1633CBE2E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33638"/>
              <a:ext cx="157781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43" name="Line 414">
              <a:extLst>
                <a:ext uri="{FF2B5EF4-FFF2-40B4-BE49-F238E27FC236}">
                  <a16:creationId xmlns:a16="http://schemas.microsoft.com/office/drawing/2014/main" xmlns="" id="{CE013F7D-7821-47AA-96EE-C5B0788423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573614"/>
              <a:ext cx="0" cy="11823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44" name="Line 415">
              <a:extLst>
                <a:ext uri="{FF2B5EF4-FFF2-40B4-BE49-F238E27FC236}">
                  <a16:creationId xmlns:a16="http://schemas.microsoft.com/office/drawing/2014/main" xmlns="" id="{5A68B934-BA61-4701-8741-1CD08D6751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33638"/>
              <a:ext cx="157781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45" name="Line 416">
              <a:extLst>
                <a:ext uri="{FF2B5EF4-FFF2-40B4-BE49-F238E27FC236}">
                  <a16:creationId xmlns:a16="http://schemas.microsoft.com/office/drawing/2014/main" xmlns="" id="{C6CC1E8B-5313-4A86-81B4-DE797AC081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573614"/>
              <a:ext cx="0" cy="11823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46" name="Line 417">
              <a:extLst>
                <a:ext uri="{FF2B5EF4-FFF2-40B4-BE49-F238E27FC236}">
                  <a16:creationId xmlns:a16="http://schemas.microsoft.com/office/drawing/2014/main" xmlns="" id="{E201418A-1FCB-4926-895B-7F2016559B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33638"/>
              <a:ext cx="157781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47" name="Line 418">
              <a:extLst>
                <a:ext uri="{FF2B5EF4-FFF2-40B4-BE49-F238E27FC236}">
                  <a16:creationId xmlns:a16="http://schemas.microsoft.com/office/drawing/2014/main" xmlns="" id="{F92D7E6B-4519-44D5-80FC-B4D41F8CA4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573614"/>
              <a:ext cx="0" cy="11823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48" name="Line 419">
              <a:extLst>
                <a:ext uri="{FF2B5EF4-FFF2-40B4-BE49-F238E27FC236}">
                  <a16:creationId xmlns:a16="http://schemas.microsoft.com/office/drawing/2014/main" xmlns="" id="{67A83247-9043-4155-8A99-958E28E6AB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33638"/>
              <a:ext cx="157781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49" name="Line 420">
              <a:extLst>
                <a:ext uri="{FF2B5EF4-FFF2-40B4-BE49-F238E27FC236}">
                  <a16:creationId xmlns:a16="http://schemas.microsoft.com/office/drawing/2014/main" xmlns="" id="{E6EA609C-D28E-4913-919F-FAC38D297E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573614"/>
              <a:ext cx="0" cy="11823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50" name="Line 421">
              <a:extLst>
                <a:ext uri="{FF2B5EF4-FFF2-40B4-BE49-F238E27FC236}">
                  <a16:creationId xmlns:a16="http://schemas.microsoft.com/office/drawing/2014/main" xmlns="" id="{4CB150C8-DF8B-409F-900C-685CB49B10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33638"/>
              <a:ext cx="157781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51" name="Line 422">
              <a:extLst>
                <a:ext uri="{FF2B5EF4-FFF2-40B4-BE49-F238E27FC236}">
                  <a16:creationId xmlns:a16="http://schemas.microsoft.com/office/drawing/2014/main" xmlns="" id="{59A17430-1122-43E5-ABB2-24B929E768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573614"/>
              <a:ext cx="0" cy="11823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52" name="Line 423">
              <a:extLst>
                <a:ext uri="{FF2B5EF4-FFF2-40B4-BE49-F238E27FC236}">
                  <a16:creationId xmlns:a16="http://schemas.microsoft.com/office/drawing/2014/main" xmlns="" id="{12FF3CE4-1673-40E7-8F62-72E3B2ED14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33638"/>
              <a:ext cx="157781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53" name="Line 424">
              <a:extLst>
                <a:ext uri="{FF2B5EF4-FFF2-40B4-BE49-F238E27FC236}">
                  <a16:creationId xmlns:a16="http://schemas.microsoft.com/office/drawing/2014/main" xmlns="" id="{6B68C134-F367-4764-B1F5-CC677935EB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573614"/>
              <a:ext cx="0" cy="11823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54" name="Line 425">
              <a:extLst>
                <a:ext uri="{FF2B5EF4-FFF2-40B4-BE49-F238E27FC236}">
                  <a16:creationId xmlns:a16="http://schemas.microsoft.com/office/drawing/2014/main" xmlns="" id="{08798980-A1C7-401A-ACF0-236EE5E1B9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33638"/>
              <a:ext cx="157781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55" name="Line 426">
              <a:extLst>
                <a:ext uri="{FF2B5EF4-FFF2-40B4-BE49-F238E27FC236}">
                  <a16:creationId xmlns:a16="http://schemas.microsoft.com/office/drawing/2014/main" xmlns="" id="{29720B14-FDE0-4BCE-A5C9-2394183FBD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573614"/>
              <a:ext cx="0" cy="11823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56" name="Line 427">
              <a:extLst>
                <a:ext uri="{FF2B5EF4-FFF2-40B4-BE49-F238E27FC236}">
                  <a16:creationId xmlns:a16="http://schemas.microsoft.com/office/drawing/2014/main" xmlns="" id="{5195DCEC-47CE-4EA1-BA84-249868A020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33638"/>
              <a:ext cx="157781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57" name="Line 428">
              <a:extLst>
                <a:ext uri="{FF2B5EF4-FFF2-40B4-BE49-F238E27FC236}">
                  <a16:creationId xmlns:a16="http://schemas.microsoft.com/office/drawing/2014/main" xmlns="" id="{7BC9EE89-3CDF-4CCB-9941-AB9FFEA674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573614"/>
              <a:ext cx="0" cy="11823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58" name="Line 429">
              <a:extLst>
                <a:ext uri="{FF2B5EF4-FFF2-40B4-BE49-F238E27FC236}">
                  <a16:creationId xmlns:a16="http://schemas.microsoft.com/office/drawing/2014/main" xmlns="" id="{17AC79F7-6C84-4A54-AD60-0A02F785E6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33638"/>
              <a:ext cx="157781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59" name="Line 430">
              <a:extLst>
                <a:ext uri="{FF2B5EF4-FFF2-40B4-BE49-F238E27FC236}">
                  <a16:creationId xmlns:a16="http://schemas.microsoft.com/office/drawing/2014/main" xmlns="" id="{6A22A875-CCA6-4485-8774-49B1BFF010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573614"/>
              <a:ext cx="0" cy="11823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60" name="Line 431">
              <a:extLst>
                <a:ext uri="{FF2B5EF4-FFF2-40B4-BE49-F238E27FC236}">
                  <a16:creationId xmlns:a16="http://schemas.microsoft.com/office/drawing/2014/main" xmlns="" id="{79AE1F3A-7CB5-4A22-85A1-DE8440C9C9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33638"/>
              <a:ext cx="157781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61" name="Line 432">
              <a:extLst>
                <a:ext uri="{FF2B5EF4-FFF2-40B4-BE49-F238E27FC236}">
                  <a16:creationId xmlns:a16="http://schemas.microsoft.com/office/drawing/2014/main" xmlns="" id="{758E94E0-0FF1-4587-B990-B68E296073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573614"/>
              <a:ext cx="0" cy="11823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62" name="Line 433">
              <a:extLst>
                <a:ext uri="{FF2B5EF4-FFF2-40B4-BE49-F238E27FC236}">
                  <a16:creationId xmlns:a16="http://schemas.microsoft.com/office/drawing/2014/main" xmlns="" id="{8B4D9748-F67C-4A31-BDD3-BF2BF5A38F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33638"/>
              <a:ext cx="157781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63" name="Line 434">
              <a:extLst>
                <a:ext uri="{FF2B5EF4-FFF2-40B4-BE49-F238E27FC236}">
                  <a16:creationId xmlns:a16="http://schemas.microsoft.com/office/drawing/2014/main" xmlns="" id="{ACF8AC48-12A8-4F95-A4D3-DD5E2A4E6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573614"/>
              <a:ext cx="0" cy="11823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64" name="Line 435">
              <a:extLst>
                <a:ext uri="{FF2B5EF4-FFF2-40B4-BE49-F238E27FC236}">
                  <a16:creationId xmlns:a16="http://schemas.microsoft.com/office/drawing/2014/main" xmlns="" id="{329BDD9C-5A84-4E2E-B090-2F1E483E51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33638"/>
              <a:ext cx="157781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65" name="Line 436">
              <a:extLst>
                <a:ext uri="{FF2B5EF4-FFF2-40B4-BE49-F238E27FC236}">
                  <a16:creationId xmlns:a16="http://schemas.microsoft.com/office/drawing/2014/main" xmlns="" id="{2C3BAA5C-2188-4EE0-A6A2-B27168DDB5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573614"/>
              <a:ext cx="0" cy="11823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66" name="Line 437">
              <a:extLst>
                <a:ext uri="{FF2B5EF4-FFF2-40B4-BE49-F238E27FC236}">
                  <a16:creationId xmlns:a16="http://schemas.microsoft.com/office/drawing/2014/main" xmlns="" id="{BEE55CBB-CFCE-48FD-ACB0-B600509E50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33638"/>
              <a:ext cx="157781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67" name="Line 438">
              <a:extLst>
                <a:ext uri="{FF2B5EF4-FFF2-40B4-BE49-F238E27FC236}">
                  <a16:creationId xmlns:a16="http://schemas.microsoft.com/office/drawing/2014/main" xmlns="" id="{8131938F-1D7E-44C9-A56D-03F47BE977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573614"/>
              <a:ext cx="0" cy="11823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68" name="Line 439">
              <a:extLst>
                <a:ext uri="{FF2B5EF4-FFF2-40B4-BE49-F238E27FC236}">
                  <a16:creationId xmlns:a16="http://schemas.microsoft.com/office/drawing/2014/main" xmlns="" id="{E467B354-945D-4751-9174-02BFF75358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33638"/>
              <a:ext cx="157781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69" name="Line 440">
              <a:extLst>
                <a:ext uri="{FF2B5EF4-FFF2-40B4-BE49-F238E27FC236}">
                  <a16:creationId xmlns:a16="http://schemas.microsoft.com/office/drawing/2014/main" xmlns="" id="{58F4EDBB-65DF-4C1C-B1FD-596D98A762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573614"/>
              <a:ext cx="0" cy="11823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70" name="Line 441">
              <a:extLst>
                <a:ext uri="{FF2B5EF4-FFF2-40B4-BE49-F238E27FC236}">
                  <a16:creationId xmlns:a16="http://schemas.microsoft.com/office/drawing/2014/main" xmlns="" id="{2E5FDC63-F407-495D-9476-D9EB5A3696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33638"/>
              <a:ext cx="157781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71" name="Line 442">
              <a:extLst>
                <a:ext uri="{FF2B5EF4-FFF2-40B4-BE49-F238E27FC236}">
                  <a16:creationId xmlns:a16="http://schemas.microsoft.com/office/drawing/2014/main" xmlns="" id="{A7EFBB51-7914-4505-B235-9CC1F53B77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573614"/>
              <a:ext cx="0" cy="11823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72" name="Line 443">
              <a:extLst>
                <a:ext uri="{FF2B5EF4-FFF2-40B4-BE49-F238E27FC236}">
                  <a16:creationId xmlns:a16="http://schemas.microsoft.com/office/drawing/2014/main" xmlns="" id="{9A21FDC1-0C3E-4F18-AA8F-FD8A9BA7CF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33638"/>
              <a:ext cx="157781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73" name="Line 444">
              <a:extLst>
                <a:ext uri="{FF2B5EF4-FFF2-40B4-BE49-F238E27FC236}">
                  <a16:creationId xmlns:a16="http://schemas.microsoft.com/office/drawing/2014/main" xmlns="" id="{BF348DAB-10D6-4160-B46F-20ACF4A003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573614"/>
              <a:ext cx="0" cy="11823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74" name="Line 445">
              <a:extLst>
                <a:ext uri="{FF2B5EF4-FFF2-40B4-BE49-F238E27FC236}">
                  <a16:creationId xmlns:a16="http://schemas.microsoft.com/office/drawing/2014/main" xmlns="" id="{E6BD55DB-F9ED-497A-9AC5-05D2C966E4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33638"/>
              <a:ext cx="157781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75" name="Line 446">
              <a:extLst>
                <a:ext uri="{FF2B5EF4-FFF2-40B4-BE49-F238E27FC236}">
                  <a16:creationId xmlns:a16="http://schemas.microsoft.com/office/drawing/2014/main" xmlns="" id="{3FB60FA9-FC79-495F-8260-6F2E001ED5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573614"/>
              <a:ext cx="0" cy="11823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76" name="Line 447">
              <a:extLst>
                <a:ext uri="{FF2B5EF4-FFF2-40B4-BE49-F238E27FC236}">
                  <a16:creationId xmlns:a16="http://schemas.microsoft.com/office/drawing/2014/main" xmlns="" id="{D6956DD3-4C00-4427-8678-B559769388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33638"/>
              <a:ext cx="157781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77" name="Line 448">
              <a:extLst>
                <a:ext uri="{FF2B5EF4-FFF2-40B4-BE49-F238E27FC236}">
                  <a16:creationId xmlns:a16="http://schemas.microsoft.com/office/drawing/2014/main" xmlns="" id="{A2F13C05-744F-4328-8038-17C720B66B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573614"/>
              <a:ext cx="0" cy="11823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78" name="Line 449">
              <a:extLst>
                <a:ext uri="{FF2B5EF4-FFF2-40B4-BE49-F238E27FC236}">
                  <a16:creationId xmlns:a16="http://schemas.microsoft.com/office/drawing/2014/main" xmlns="" id="{DD04F212-59C3-4578-AF4A-664AFFBF1C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33638"/>
              <a:ext cx="157781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79" name="Line 450">
              <a:extLst>
                <a:ext uri="{FF2B5EF4-FFF2-40B4-BE49-F238E27FC236}">
                  <a16:creationId xmlns:a16="http://schemas.microsoft.com/office/drawing/2014/main" xmlns="" id="{43AC5A16-9205-4C62-A222-E8AB65CC95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573614"/>
              <a:ext cx="0" cy="11823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80" name="Line 451">
              <a:extLst>
                <a:ext uri="{FF2B5EF4-FFF2-40B4-BE49-F238E27FC236}">
                  <a16:creationId xmlns:a16="http://schemas.microsoft.com/office/drawing/2014/main" xmlns="" id="{55AB5B8F-6D34-4FC7-B468-E8D7C7C153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33638"/>
              <a:ext cx="157781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81" name="Line 452">
              <a:extLst>
                <a:ext uri="{FF2B5EF4-FFF2-40B4-BE49-F238E27FC236}">
                  <a16:creationId xmlns:a16="http://schemas.microsoft.com/office/drawing/2014/main" xmlns="" id="{CF31D54F-3178-43D6-AB61-358B571F48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573614"/>
              <a:ext cx="0" cy="11823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82" name="Line 453">
              <a:extLst>
                <a:ext uri="{FF2B5EF4-FFF2-40B4-BE49-F238E27FC236}">
                  <a16:creationId xmlns:a16="http://schemas.microsoft.com/office/drawing/2014/main" xmlns="" id="{E5D7AE85-31CE-40EC-B9BC-F2B988CB5F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33638"/>
              <a:ext cx="157781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83" name="Line 454">
              <a:extLst>
                <a:ext uri="{FF2B5EF4-FFF2-40B4-BE49-F238E27FC236}">
                  <a16:creationId xmlns:a16="http://schemas.microsoft.com/office/drawing/2014/main" xmlns="" id="{BDE4512E-F388-44BD-83D0-23D9061873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573614"/>
              <a:ext cx="0" cy="11823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84" name="Line 455">
              <a:extLst>
                <a:ext uri="{FF2B5EF4-FFF2-40B4-BE49-F238E27FC236}">
                  <a16:creationId xmlns:a16="http://schemas.microsoft.com/office/drawing/2014/main" xmlns="" id="{61F45594-341E-42D2-A350-EC30780F3C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33638"/>
              <a:ext cx="157781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85" name="Line 456">
              <a:extLst>
                <a:ext uri="{FF2B5EF4-FFF2-40B4-BE49-F238E27FC236}">
                  <a16:creationId xmlns:a16="http://schemas.microsoft.com/office/drawing/2014/main" xmlns="" id="{0C7F9C11-F369-465B-B0E8-0138C233DF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573614"/>
              <a:ext cx="0" cy="11823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86" name="Line 457">
              <a:extLst>
                <a:ext uri="{FF2B5EF4-FFF2-40B4-BE49-F238E27FC236}">
                  <a16:creationId xmlns:a16="http://schemas.microsoft.com/office/drawing/2014/main" xmlns="" id="{7392F05B-B304-4D4D-92AB-D4B51EF24D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33638"/>
              <a:ext cx="157781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87" name="Line 458">
              <a:extLst>
                <a:ext uri="{FF2B5EF4-FFF2-40B4-BE49-F238E27FC236}">
                  <a16:creationId xmlns:a16="http://schemas.microsoft.com/office/drawing/2014/main" xmlns="" id="{F66C1053-FF44-4DF6-B9BB-2E72CB3C8A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573614"/>
              <a:ext cx="0" cy="11823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88" name="Line 459">
              <a:extLst>
                <a:ext uri="{FF2B5EF4-FFF2-40B4-BE49-F238E27FC236}">
                  <a16:creationId xmlns:a16="http://schemas.microsoft.com/office/drawing/2014/main" xmlns="" id="{F9F7D798-8C08-4F8C-BFBB-3897103F2A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33638"/>
              <a:ext cx="157781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89" name="Line 460">
              <a:extLst>
                <a:ext uri="{FF2B5EF4-FFF2-40B4-BE49-F238E27FC236}">
                  <a16:creationId xmlns:a16="http://schemas.microsoft.com/office/drawing/2014/main" xmlns="" id="{64AFEA43-325D-4DAD-B381-58EE76FB42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573614"/>
              <a:ext cx="0" cy="11823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90" name="Line 461">
              <a:extLst>
                <a:ext uri="{FF2B5EF4-FFF2-40B4-BE49-F238E27FC236}">
                  <a16:creationId xmlns:a16="http://schemas.microsoft.com/office/drawing/2014/main" xmlns="" id="{5B090685-E502-4C5E-BBA0-98589E3202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33638"/>
              <a:ext cx="157781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91" name="Line 462">
              <a:extLst>
                <a:ext uri="{FF2B5EF4-FFF2-40B4-BE49-F238E27FC236}">
                  <a16:creationId xmlns:a16="http://schemas.microsoft.com/office/drawing/2014/main" xmlns="" id="{85DC35EE-D14D-4B33-8126-751BED2292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573614"/>
              <a:ext cx="0" cy="11823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92" name="Line 463">
              <a:extLst>
                <a:ext uri="{FF2B5EF4-FFF2-40B4-BE49-F238E27FC236}">
                  <a16:creationId xmlns:a16="http://schemas.microsoft.com/office/drawing/2014/main" xmlns="" id="{4FCE6F0E-6B15-4626-9D5F-8BA174C451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33638"/>
              <a:ext cx="157781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93" name="Line 464">
              <a:extLst>
                <a:ext uri="{FF2B5EF4-FFF2-40B4-BE49-F238E27FC236}">
                  <a16:creationId xmlns:a16="http://schemas.microsoft.com/office/drawing/2014/main" xmlns="" id="{0BC897E1-644A-4380-A836-1FE032716D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573614"/>
              <a:ext cx="0" cy="11823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94" name="Line 465">
              <a:extLst>
                <a:ext uri="{FF2B5EF4-FFF2-40B4-BE49-F238E27FC236}">
                  <a16:creationId xmlns:a16="http://schemas.microsoft.com/office/drawing/2014/main" xmlns="" id="{18B33215-ACF8-4F9C-A397-692F2039A3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33638"/>
              <a:ext cx="157781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95" name="Line 466">
              <a:extLst>
                <a:ext uri="{FF2B5EF4-FFF2-40B4-BE49-F238E27FC236}">
                  <a16:creationId xmlns:a16="http://schemas.microsoft.com/office/drawing/2014/main" xmlns="" id="{6CF71438-6433-435B-8DCF-A8D5AA23E5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573614"/>
              <a:ext cx="0" cy="11823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96" name="Line 467">
              <a:extLst>
                <a:ext uri="{FF2B5EF4-FFF2-40B4-BE49-F238E27FC236}">
                  <a16:creationId xmlns:a16="http://schemas.microsoft.com/office/drawing/2014/main" xmlns="" id="{5CAFB521-62E7-4700-A39A-6A25EE1F33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33638"/>
              <a:ext cx="157781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97" name="Line 468">
              <a:extLst>
                <a:ext uri="{FF2B5EF4-FFF2-40B4-BE49-F238E27FC236}">
                  <a16:creationId xmlns:a16="http://schemas.microsoft.com/office/drawing/2014/main" xmlns="" id="{008EC751-14A5-4929-9B2B-8077FC13BC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573614"/>
              <a:ext cx="0" cy="11823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98" name="Line 469">
              <a:extLst>
                <a:ext uri="{FF2B5EF4-FFF2-40B4-BE49-F238E27FC236}">
                  <a16:creationId xmlns:a16="http://schemas.microsoft.com/office/drawing/2014/main" xmlns="" id="{4C455D71-068F-47CB-9AB3-FDC93C9701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33638"/>
              <a:ext cx="157781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99" name="Line 470">
              <a:extLst>
                <a:ext uri="{FF2B5EF4-FFF2-40B4-BE49-F238E27FC236}">
                  <a16:creationId xmlns:a16="http://schemas.microsoft.com/office/drawing/2014/main" xmlns="" id="{2DACEDA2-2E5C-47D9-B5AD-A5E40248AD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573614"/>
              <a:ext cx="0" cy="11823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00" name="Line 471">
              <a:extLst>
                <a:ext uri="{FF2B5EF4-FFF2-40B4-BE49-F238E27FC236}">
                  <a16:creationId xmlns:a16="http://schemas.microsoft.com/office/drawing/2014/main" xmlns="" id="{1175E6AE-EBAD-499B-9ABC-7DA2BD790A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33638"/>
              <a:ext cx="157781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01" name="Line 472">
              <a:extLst>
                <a:ext uri="{FF2B5EF4-FFF2-40B4-BE49-F238E27FC236}">
                  <a16:creationId xmlns:a16="http://schemas.microsoft.com/office/drawing/2014/main" xmlns="" id="{378BFDAE-9D27-4DC7-B8ED-5C37409447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573614"/>
              <a:ext cx="0" cy="11823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02" name="Line 473">
              <a:extLst>
                <a:ext uri="{FF2B5EF4-FFF2-40B4-BE49-F238E27FC236}">
                  <a16:creationId xmlns:a16="http://schemas.microsoft.com/office/drawing/2014/main" xmlns="" id="{C15862CA-9A07-4E6B-9C9C-E81770A085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33638"/>
              <a:ext cx="157781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03" name="Line 474">
              <a:extLst>
                <a:ext uri="{FF2B5EF4-FFF2-40B4-BE49-F238E27FC236}">
                  <a16:creationId xmlns:a16="http://schemas.microsoft.com/office/drawing/2014/main" xmlns="" id="{158EA450-A3D0-4636-A02F-9543DF1793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573614"/>
              <a:ext cx="0" cy="11823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04" name="Line 475">
              <a:extLst>
                <a:ext uri="{FF2B5EF4-FFF2-40B4-BE49-F238E27FC236}">
                  <a16:creationId xmlns:a16="http://schemas.microsoft.com/office/drawing/2014/main" xmlns="" id="{94DC1C4D-60A7-49A5-854E-32FF527ECE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33638"/>
              <a:ext cx="157781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05" name="Line 476">
              <a:extLst>
                <a:ext uri="{FF2B5EF4-FFF2-40B4-BE49-F238E27FC236}">
                  <a16:creationId xmlns:a16="http://schemas.microsoft.com/office/drawing/2014/main" xmlns="" id="{E44E1403-4A40-4988-A964-E352324C5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573614"/>
              <a:ext cx="0" cy="11823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06" name="Line 491">
              <a:extLst>
                <a:ext uri="{FF2B5EF4-FFF2-40B4-BE49-F238E27FC236}">
                  <a16:creationId xmlns:a16="http://schemas.microsoft.com/office/drawing/2014/main" xmlns="" id="{DFCFAB9F-1116-4B73-8DB7-10802DB68D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82749"/>
              <a:ext cx="157781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07" name="Line 492">
              <a:extLst>
                <a:ext uri="{FF2B5EF4-FFF2-40B4-BE49-F238E27FC236}">
                  <a16:creationId xmlns:a16="http://schemas.microsoft.com/office/drawing/2014/main" xmlns="" id="{AADC9FAC-EF5D-4BE7-AA21-B4654A52D5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622725"/>
              <a:ext cx="0" cy="11823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08" name="Line 493">
              <a:extLst>
                <a:ext uri="{FF2B5EF4-FFF2-40B4-BE49-F238E27FC236}">
                  <a16:creationId xmlns:a16="http://schemas.microsoft.com/office/drawing/2014/main" xmlns="" id="{7C686EE9-7F7F-4EE4-9328-197E594091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82749"/>
              <a:ext cx="157781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09" name="Line 494">
              <a:extLst>
                <a:ext uri="{FF2B5EF4-FFF2-40B4-BE49-F238E27FC236}">
                  <a16:creationId xmlns:a16="http://schemas.microsoft.com/office/drawing/2014/main" xmlns="" id="{83416D52-EE7F-4C08-B38D-B15000CA64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622725"/>
              <a:ext cx="0" cy="11823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10" name="Line 495">
              <a:extLst>
                <a:ext uri="{FF2B5EF4-FFF2-40B4-BE49-F238E27FC236}">
                  <a16:creationId xmlns:a16="http://schemas.microsoft.com/office/drawing/2014/main" xmlns="" id="{44D4A7FD-3238-415F-A847-C9863DCEFE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82749"/>
              <a:ext cx="157781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11" name="Line 496">
              <a:extLst>
                <a:ext uri="{FF2B5EF4-FFF2-40B4-BE49-F238E27FC236}">
                  <a16:creationId xmlns:a16="http://schemas.microsoft.com/office/drawing/2014/main" xmlns="" id="{7791E43B-A266-49B7-A9DB-1A43A3F067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622725"/>
              <a:ext cx="0" cy="11823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12" name="Line 497">
              <a:extLst>
                <a:ext uri="{FF2B5EF4-FFF2-40B4-BE49-F238E27FC236}">
                  <a16:creationId xmlns:a16="http://schemas.microsoft.com/office/drawing/2014/main" xmlns="" id="{83D15267-0108-4C19-8E13-22B1CE593A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82749"/>
              <a:ext cx="157781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13" name="Line 498">
              <a:extLst>
                <a:ext uri="{FF2B5EF4-FFF2-40B4-BE49-F238E27FC236}">
                  <a16:creationId xmlns:a16="http://schemas.microsoft.com/office/drawing/2014/main" xmlns="" id="{84DD9CBE-067B-444E-A886-2194016434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622725"/>
              <a:ext cx="0" cy="11823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14" name="Line 499">
              <a:extLst>
                <a:ext uri="{FF2B5EF4-FFF2-40B4-BE49-F238E27FC236}">
                  <a16:creationId xmlns:a16="http://schemas.microsoft.com/office/drawing/2014/main" xmlns="" id="{12B81B3E-ACF0-4CF7-8E03-14CFDD0916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82749"/>
              <a:ext cx="157781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15" name="Line 500">
              <a:extLst>
                <a:ext uri="{FF2B5EF4-FFF2-40B4-BE49-F238E27FC236}">
                  <a16:creationId xmlns:a16="http://schemas.microsoft.com/office/drawing/2014/main" xmlns="" id="{0E1E6176-3803-46B5-97E0-3CFAF47275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622725"/>
              <a:ext cx="0" cy="11823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16" name="Line 501">
              <a:extLst>
                <a:ext uri="{FF2B5EF4-FFF2-40B4-BE49-F238E27FC236}">
                  <a16:creationId xmlns:a16="http://schemas.microsoft.com/office/drawing/2014/main" xmlns="" id="{88867F69-9240-4E4E-A44E-590688583E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82749"/>
              <a:ext cx="157781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17" name="Line 502">
              <a:extLst>
                <a:ext uri="{FF2B5EF4-FFF2-40B4-BE49-F238E27FC236}">
                  <a16:creationId xmlns:a16="http://schemas.microsoft.com/office/drawing/2014/main" xmlns="" id="{8E8FD1C9-971A-48C1-8AE3-00E9F8BC63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622725"/>
              <a:ext cx="0" cy="11823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18" name="Line 503">
              <a:extLst>
                <a:ext uri="{FF2B5EF4-FFF2-40B4-BE49-F238E27FC236}">
                  <a16:creationId xmlns:a16="http://schemas.microsoft.com/office/drawing/2014/main" xmlns="" id="{314D7201-1277-41DF-A0EE-F8FB70B3A1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82749"/>
              <a:ext cx="157781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19" name="Line 504">
              <a:extLst>
                <a:ext uri="{FF2B5EF4-FFF2-40B4-BE49-F238E27FC236}">
                  <a16:creationId xmlns:a16="http://schemas.microsoft.com/office/drawing/2014/main" xmlns="" id="{5E7FB8EA-2C24-41AF-8DFA-666F1A4D07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622725"/>
              <a:ext cx="0" cy="11823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20" name="Line 505">
              <a:extLst>
                <a:ext uri="{FF2B5EF4-FFF2-40B4-BE49-F238E27FC236}">
                  <a16:creationId xmlns:a16="http://schemas.microsoft.com/office/drawing/2014/main" xmlns="" id="{210AE375-D7FB-4E1E-8DFC-E8563063B4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82749"/>
              <a:ext cx="157781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21" name="Line 506">
              <a:extLst>
                <a:ext uri="{FF2B5EF4-FFF2-40B4-BE49-F238E27FC236}">
                  <a16:creationId xmlns:a16="http://schemas.microsoft.com/office/drawing/2014/main" xmlns="" id="{64A30067-F91D-41B1-8909-8343CF376C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622725"/>
              <a:ext cx="0" cy="11823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22" name="Line 507">
              <a:extLst>
                <a:ext uri="{FF2B5EF4-FFF2-40B4-BE49-F238E27FC236}">
                  <a16:creationId xmlns:a16="http://schemas.microsoft.com/office/drawing/2014/main" xmlns="" id="{87C02785-E6FB-4DB7-962C-47DA5A4C4F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82749"/>
              <a:ext cx="157781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23" name="Line 508">
              <a:extLst>
                <a:ext uri="{FF2B5EF4-FFF2-40B4-BE49-F238E27FC236}">
                  <a16:creationId xmlns:a16="http://schemas.microsoft.com/office/drawing/2014/main" xmlns="" id="{062E2606-96F2-4E67-9292-5E8EE910E2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622725"/>
              <a:ext cx="0" cy="11823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24" name="Line 509">
              <a:extLst>
                <a:ext uri="{FF2B5EF4-FFF2-40B4-BE49-F238E27FC236}">
                  <a16:creationId xmlns:a16="http://schemas.microsoft.com/office/drawing/2014/main" xmlns="" id="{DA571C22-F760-442F-AE5A-4B1F47EC1D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82749"/>
              <a:ext cx="157781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25" name="Line 510">
              <a:extLst>
                <a:ext uri="{FF2B5EF4-FFF2-40B4-BE49-F238E27FC236}">
                  <a16:creationId xmlns:a16="http://schemas.microsoft.com/office/drawing/2014/main" xmlns="" id="{76DBE474-1D2F-4504-AC17-D514FEDB0C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622725"/>
              <a:ext cx="0" cy="11823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26" name="Line 511">
              <a:extLst>
                <a:ext uri="{FF2B5EF4-FFF2-40B4-BE49-F238E27FC236}">
                  <a16:creationId xmlns:a16="http://schemas.microsoft.com/office/drawing/2014/main" xmlns="" id="{856D36B2-6351-4F74-A838-389D8267B0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82749"/>
              <a:ext cx="157781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27" name="Line 512">
              <a:extLst>
                <a:ext uri="{FF2B5EF4-FFF2-40B4-BE49-F238E27FC236}">
                  <a16:creationId xmlns:a16="http://schemas.microsoft.com/office/drawing/2014/main" xmlns="" id="{5157BAE8-78EA-4EF5-83F7-844C435CA9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622725"/>
              <a:ext cx="0" cy="11823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28" name="Line 513">
              <a:extLst>
                <a:ext uri="{FF2B5EF4-FFF2-40B4-BE49-F238E27FC236}">
                  <a16:creationId xmlns:a16="http://schemas.microsoft.com/office/drawing/2014/main" xmlns="" id="{E19B0872-4EA2-433D-8C21-7FD3942091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82749"/>
              <a:ext cx="157781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29" name="Line 514">
              <a:extLst>
                <a:ext uri="{FF2B5EF4-FFF2-40B4-BE49-F238E27FC236}">
                  <a16:creationId xmlns:a16="http://schemas.microsoft.com/office/drawing/2014/main" xmlns="" id="{DE5825AC-DFB8-4C22-9D7D-EDEC441837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622725"/>
              <a:ext cx="0" cy="11823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30" name="Line 515">
              <a:extLst>
                <a:ext uri="{FF2B5EF4-FFF2-40B4-BE49-F238E27FC236}">
                  <a16:creationId xmlns:a16="http://schemas.microsoft.com/office/drawing/2014/main" xmlns="" id="{865780E1-4F46-463A-BE75-1052F93A1C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82749"/>
              <a:ext cx="157781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31" name="Line 516">
              <a:extLst>
                <a:ext uri="{FF2B5EF4-FFF2-40B4-BE49-F238E27FC236}">
                  <a16:creationId xmlns:a16="http://schemas.microsoft.com/office/drawing/2014/main" xmlns="" id="{13BD34DB-6F8F-4C83-9B03-E528F0D52D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622725"/>
              <a:ext cx="0" cy="11823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32" name="Line 517">
              <a:extLst>
                <a:ext uri="{FF2B5EF4-FFF2-40B4-BE49-F238E27FC236}">
                  <a16:creationId xmlns:a16="http://schemas.microsoft.com/office/drawing/2014/main" xmlns="" id="{E5EB6BBA-C8B7-40CE-8ACA-78A8EA5A9F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82749"/>
              <a:ext cx="157781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33" name="Line 518">
              <a:extLst>
                <a:ext uri="{FF2B5EF4-FFF2-40B4-BE49-F238E27FC236}">
                  <a16:creationId xmlns:a16="http://schemas.microsoft.com/office/drawing/2014/main" xmlns="" id="{756E467A-DCF8-453F-920D-9E36423F0F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622725"/>
              <a:ext cx="0" cy="11823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34" name="Line 519">
              <a:extLst>
                <a:ext uri="{FF2B5EF4-FFF2-40B4-BE49-F238E27FC236}">
                  <a16:creationId xmlns:a16="http://schemas.microsoft.com/office/drawing/2014/main" xmlns="" id="{A62A7F73-27CC-4A92-B9F1-C11358D111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82749"/>
              <a:ext cx="157781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35" name="Line 520">
              <a:extLst>
                <a:ext uri="{FF2B5EF4-FFF2-40B4-BE49-F238E27FC236}">
                  <a16:creationId xmlns:a16="http://schemas.microsoft.com/office/drawing/2014/main" xmlns="" id="{4352FBCA-5BC1-4F1A-B3CD-3BAA14283E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622725"/>
              <a:ext cx="0" cy="11823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36" name="Line 521">
              <a:extLst>
                <a:ext uri="{FF2B5EF4-FFF2-40B4-BE49-F238E27FC236}">
                  <a16:creationId xmlns:a16="http://schemas.microsoft.com/office/drawing/2014/main" xmlns="" id="{BC1FBB88-70D4-4E55-8985-1EFCA1A61A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82749"/>
              <a:ext cx="157781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37" name="Line 522">
              <a:extLst>
                <a:ext uri="{FF2B5EF4-FFF2-40B4-BE49-F238E27FC236}">
                  <a16:creationId xmlns:a16="http://schemas.microsoft.com/office/drawing/2014/main" xmlns="" id="{20602BF4-6A11-4547-A55D-E94709CFD9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622725"/>
              <a:ext cx="0" cy="11823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38" name="Line 523">
              <a:extLst>
                <a:ext uri="{FF2B5EF4-FFF2-40B4-BE49-F238E27FC236}">
                  <a16:creationId xmlns:a16="http://schemas.microsoft.com/office/drawing/2014/main" xmlns="" id="{066514CB-D4D1-40A1-9B1D-691BBAE471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82749"/>
              <a:ext cx="157781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39" name="Line 524">
              <a:extLst>
                <a:ext uri="{FF2B5EF4-FFF2-40B4-BE49-F238E27FC236}">
                  <a16:creationId xmlns:a16="http://schemas.microsoft.com/office/drawing/2014/main" xmlns="" id="{24475F1D-D99B-43E9-A267-2ED7F5A7B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622725"/>
              <a:ext cx="0" cy="11823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40" name="Line 525">
              <a:extLst>
                <a:ext uri="{FF2B5EF4-FFF2-40B4-BE49-F238E27FC236}">
                  <a16:creationId xmlns:a16="http://schemas.microsoft.com/office/drawing/2014/main" xmlns="" id="{4D5446C1-1C44-4500-BEE6-8EE7DAF59F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82749"/>
              <a:ext cx="157781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41" name="Line 526">
              <a:extLst>
                <a:ext uri="{FF2B5EF4-FFF2-40B4-BE49-F238E27FC236}">
                  <a16:creationId xmlns:a16="http://schemas.microsoft.com/office/drawing/2014/main" xmlns="" id="{837DC735-D377-4B63-A449-3712C12BB5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622725"/>
              <a:ext cx="0" cy="11823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42" name="Line 527">
              <a:extLst>
                <a:ext uri="{FF2B5EF4-FFF2-40B4-BE49-F238E27FC236}">
                  <a16:creationId xmlns:a16="http://schemas.microsoft.com/office/drawing/2014/main" xmlns="" id="{94D51F3D-9DFB-4A1F-8A61-5A2EA2BA56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82749"/>
              <a:ext cx="157781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43" name="Line 528">
              <a:extLst>
                <a:ext uri="{FF2B5EF4-FFF2-40B4-BE49-F238E27FC236}">
                  <a16:creationId xmlns:a16="http://schemas.microsoft.com/office/drawing/2014/main" xmlns="" id="{A5AF7018-3D53-4E3B-AB69-D9CA9B0EBC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622725"/>
              <a:ext cx="0" cy="11823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44" name="Line 529">
              <a:extLst>
                <a:ext uri="{FF2B5EF4-FFF2-40B4-BE49-F238E27FC236}">
                  <a16:creationId xmlns:a16="http://schemas.microsoft.com/office/drawing/2014/main" xmlns="" id="{DF499079-61E4-44A1-8345-237EFDFC6E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82749"/>
              <a:ext cx="157781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45" name="Line 530">
              <a:extLst>
                <a:ext uri="{FF2B5EF4-FFF2-40B4-BE49-F238E27FC236}">
                  <a16:creationId xmlns:a16="http://schemas.microsoft.com/office/drawing/2014/main" xmlns="" id="{78CC60F1-0FA8-4848-8A04-180F33723F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622725"/>
              <a:ext cx="0" cy="11823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46" name="Line 531">
              <a:extLst>
                <a:ext uri="{FF2B5EF4-FFF2-40B4-BE49-F238E27FC236}">
                  <a16:creationId xmlns:a16="http://schemas.microsoft.com/office/drawing/2014/main" xmlns="" id="{08A8EA93-0B7D-481A-8B0F-EAA6C14634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82749"/>
              <a:ext cx="157781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47" name="Line 532">
              <a:extLst>
                <a:ext uri="{FF2B5EF4-FFF2-40B4-BE49-F238E27FC236}">
                  <a16:creationId xmlns:a16="http://schemas.microsoft.com/office/drawing/2014/main" xmlns="" id="{096BE956-DD89-498F-A81C-4EF21F7964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622725"/>
              <a:ext cx="0" cy="11823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48" name="Line 533">
              <a:extLst>
                <a:ext uri="{FF2B5EF4-FFF2-40B4-BE49-F238E27FC236}">
                  <a16:creationId xmlns:a16="http://schemas.microsoft.com/office/drawing/2014/main" xmlns="" id="{5CAB2512-FCCE-4EB2-A533-30378A6240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82749"/>
              <a:ext cx="157781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49" name="Line 534">
              <a:extLst>
                <a:ext uri="{FF2B5EF4-FFF2-40B4-BE49-F238E27FC236}">
                  <a16:creationId xmlns:a16="http://schemas.microsoft.com/office/drawing/2014/main" xmlns="" id="{746C5DF2-1247-4D2D-A6E7-5280421B1B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622725"/>
              <a:ext cx="0" cy="11823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50" name="Line 535">
              <a:extLst>
                <a:ext uri="{FF2B5EF4-FFF2-40B4-BE49-F238E27FC236}">
                  <a16:creationId xmlns:a16="http://schemas.microsoft.com/office/drawing/2014/main" xmlns="" id="{5C2D65DD-62E3-4680-B736-9C7A35302A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82749"/>
              <a:ext cx="157781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51" name="Line 536">
              <a:extLst>
                <a:ext uri="{FF2B5EF4-FFF2-40B4-BE49-F238E27FC236}">
                  <a16:creationId xmlns:a16="http://schemas.microsoft.com/office/drawing/2014/main" xmlns="" id="{58DA48C0-800F-4522-A6B2-D0EEB97873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622725"/>
              <a:ext cx="0" cy="11823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52" name="Line 537">
              <a:extLst>
                <a:ext uri="{FF2B5EF4-FFF2-40B4-BE49-F238E27FC236}">
                  <a16:creationId xmlns:a16="http://schemas.microsoft.com/office/drawing/2014/main" xmlns="" id="{8E6B3A8E-8C5C-4D86-8C40-8A685B6292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82749"/>
              <a:ext cx="157781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53" name="Line 538">
              <a:extLst>
                <a:ext uri="{FF2B5EF4-FFF2-40B4-BE49-F238E27FC236}">
                  <a16:creationId xmlns:a16="http://schemas.microsoft.com/office/drawing/2014/main" xmlns="" id="{03275839-2A9C-47E7-922A-30C459AC23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622725"/>
              <a:ext cx="0" cy="11823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54" name="Line 539">
              <a:extLst>
                <a:ext uri="{FF2B5EF4-FFF2-40B4-BE49-F238E27FC236}">
                  <a16:creationId xmlns:a16="http://schemas.microsoft.com/office/drawing/2014/main" xmlns="" id="{1294E868-8F9D-46E5-A6C2-F0AFD26690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82749"/>
              <a:ext cx="157781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55" name="Line 540">
              <a:extLst>
                <a:ext uri="{FF2B5EF4-FFF2-40B4-BE49-F238E27FC236}">
                  <a16:creationId xmlns:a16="http://schemas.microsoft.com/office/drawing/2014/main" xmlns="" id="{C296A70D-A964-4925-99AF-D74071E835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622725"/>
              <a:ext cx="0" cy="11823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56" name="Line 541">
              <a:extLst>
                <a:ext uri="{FF2B5EF4-FFF2-40B4-BE49-F238E27FC236}">
                  <a16:creationId xmlns:a16="http://schemas.microsoft.com/office/drawing/2014/main" xmlns="" id="{42518221-DA8E-4FAB-B58E-75124B3067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82749"/>
              <a:ext cx="157781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57" name="Line 542">
              <a:extLst>
                <a:ext uri="{FF2B5EF4-FFF2-40B4-BE49-F238E27FC236}">
                  <a16:creationId xmlns:a16="http://schemas.microsoft.com/office/drawing/2014/main" xmlns="" id="{D2794CE8-DCBC-470D-9E07-85B4245E6C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622725"/>
              <a:ext cx="0" cy="11823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58" name="Line 543">
              <a:extLst>
                <a:ext uri="{FF2B5EF4-FFF2-40B4-BE49-F238E27FC236}">
                  <a16:creationId xmlns:a16="http://schemas.microsoft.com/office/drawing/2014/main" xmlns="" id="{0A355928-84CD-4E4A-B653-3014631AE3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82749"/>
              <a:ext cx="157781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59" name="Line 544">
              <a:extLst>
                <a:ext uri="{FF2B5EF4-FFF2-40B4-BE49-F238E27FC236}">
                  <a16:creationId xmlns:a16="http://schemas.microsoft.com/office/drawing/2014/main" xmlns="" id="{253A69AA-0EFF-4195-9DA0-0C95D79B0A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622725"/>
              <a:ext cx="0" cy="11823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60" name="Line 545">
              <a:extLst>
                <a:ext uri="{FF2B5EF4-FFF2-40B4-BE49-F238E27FC236}">
                  <a16:creationId xmlns:a16="http://schemas.microsoft.com/office/drawing/2014/main" xmlns="" id="{89B4FBCC-6187-4AD8-8853-DEE03FBE50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82749"/>
              <a:ext cx="157781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61" name="Line 546">
              <a:extLst>
                <a:ext uri="{FF2B5EF4-FFF2-40B4-BE49-F238E27FC236}">
                  <a16:creationId xmlns:a16="http://schemas.microsoft.com/office/drawing/2014/main" xmlns="" id="{3C3D5228-B13C-4B29-913D-E17F56F049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622725"/>
              <a:ext cx="0" cy="11823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62" name="Line 547">
              <a:extLst>
                <a:ext uri="{FF2B5EF4-FFF2-40B4-BE49-F238E27FC236}">
                  <a16:creationId xmlns:a16="http://schemas.microsoft.com/office/drawing/2014/main" xmlns="" id="{67714E69-04A1-4F4A-9411-8D019A9BFD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82749"/>
              <a:ext cx="157781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63" name="Line 548">
              <a:extLst>
                <a:ext uri="{FF2B5EF4-FFF2-40B4-BE49-F238E27FC236}">
                  <a16:creationId xmlns:a16="http://schemas.microsoft.com/office/drawing/2014/main" xmlns="" id="{8CADF9C6-5C23-4F25-AD40-5CC89F90FB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622725"/>
              <a:ext cx="0" cy="11823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64" name="Line 549">
              <a:extLst>
                <a:ext uri="{FF2B5EF4-FFF2-40B4-BE49-F238E27FC236}">
                  <a16:creationId xmlns:a16="http://schemas.microsoft.com/office/drawing/2014/main" xmlns="" id="{F21CD1B2-CDB0-496A-9EF2-A1DD5E243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82749"/>
              <a:ext cx="157781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65" name="Line 550">
              <a:extLst>
                <a:ext uri="{FF2B5EF4-FFF2-40B4-BE49-F238E27FC236}">
                  <a16:creationId xmlns:a16="http://schemas.microsoft.com/office/drawing/2014/main" xmlns="" id="{E7EF4E41-1401-4C0D-B685-B5FCD69CC6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622725"/>
              <a:ext cx="0" cy="11823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66" name="Line 551">
              <a:extLst>
                <a:ext uri="{FF2B5EF4-FFF2-40B4-BE49-F238E27FC236}">
                  <a16:creationId xmlns:a16="http://schemas.microsoft.com/office/drawing/2014/main" xmlns="" id="{402F7671-4B14-4B53-9A7D-4865531454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82749"/>
              <a:ext cx="157781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67" name="Line 552">
              <a:extLst>
                <a:ext uri="{FF2B5EF4-FFF2-40B4-BE49-F238E27FC236}">
                  <a16:creationId xmlns:a16="http://schemas.microsoft.com/office/drawing/2014/main" xmlns="" id="{B2F8975C-3E51-4809-A917-3DD7481212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622725"/>
              <a:ext cx="0" cy="11823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68" name="Line 553">
              <a:extLst>
                <a:ext uri="{FF2B5EF4-FFF2-40B4-BE49-F238E27FC236}">
                  <a16:creationId xmlns:a16="http://schemas.microsoft.com/office/drawing/2014/main" xmlns="" id="{8F1FB1A9-3B23-4078-9B10-16AC85842F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82749"/>
              <a:ext cx="157781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69" name="Line 554">
              <a:extLst>
                <a:ext uri="{FF2B5EF4-FFF2-40B4-BE49-F238E27FC236}">
                  <a16:creationId xmlns:a16="http://schemas.microsoft.com/office/drawing/2014/main" xmlns="" id="{CEB87CA6-8A04-4153-A0CF-99FFC5988E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622725"/>
              <a:ext cx="0" cy="11823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70" name="Line 555">
              <a:extLst>
                <a:ext uri="{FF2B5EF4-FFF2-40B4-BE49-F238E27FC236}">
                  <a16:creationId xmlns:a16="http://schemas.microsoft.com/office/drawing/2014/main" xmlns="" id="{DA47EDEC-AA06-44DD-8779-9E11E5A627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82749"/>
              <a:ext cx="157781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71" name="Line 556">
              <a:extLst>
                <a:ext uri="{FF2B5EF4-FFF2-40B4-BE49-F238E27FC236}">
                  <a16:creationId xmlns:a16="http://schemas.microsoft.com/office/drawing/2014/main" xmlns="" id="{D83E2F47-3CAF-4ECE-9839-AE2EE8BCC5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622725"/>
              <a:ext cx="0" cy="11823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72" name="Line 557">
              <a:extLst>
                <a:ext uri="{FF2B5EF4-FFF2-40B4-BE49-F238E27FC236}">
                  <a16:creationId xmlns:a16="http://schemas.microsoft.com/office/drawing/2014/main" xmlns="" id="{131CE317-8085-48DE-8E84-12B6DA1CB5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82749"/>
              <a:ext cx="157781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73" name="Line 558">
              <a:extLst>
                <a:ext uri="{FF2B5EF4-FFF2-40B4-BE49-F238E27FC236}">
                  <a16:creationId xmlns:a16="http://schemas.microsoft.com/office/drawing/2014/main" xmlns="" id="{16140267-EE57-4FBC-BB1F-7FCF21626E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622725"/>
              <a:ext cx="0" cy="11823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74" name="Line 559">
              <a:extLst>
                <a:ext uri="{FF2B5EF4-FFF2-40B4-BE49-F238E27FC236}">
                  <a16:creationId xmlns:a16="http://schemas.microsoft.com/office/drawing/2014/main" xmlns="" id="{0877919C-C119-4EDB-90AA-32C76BC591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82749"/>
              <a:ext cx="157781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75" name="Line 560">
              <a:extLst>
                <a:ext uri="{FF2B5EF4-FFF2-40B4-BE49-F238E27FC236}">
                  <a16:creationId xmlns:a16="http://schemas.microsoft.com/office/drawing/2014/main" xmlns="" id="{3E017137-7AD2-499D-9269-442A364313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622725"/>
              <a:ext cx="0" cy="11823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76" name="Line 561">
              <a:extLst>
                <a:ext uri="{FF2B5EF4-FFF2-40B4-BE49-F238E27FC236}">
                  <a16:creationId xmlns:a16="http://schemas.microsoft.com/office/drawing/2014/main" xmlns="" id="{06039848-90F9-429A-9064-CF65301245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82749"/>
              <a:ext cx="157781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77" name="Line 562">
              <a:extLst>
                <a:ext uri="{FF2B5EF4-FFF2-40B4-BE49-F238E27FC236}">
                  <a16:creationId xmlns:a16="http://schemas.microsoft.com/office/drawing/2014/main" xmlns="" id="{46373E4B-E372-48D1-9762-E4E612839B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622725"/>
              <a:ext cx="0" cy="11823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78" name="Line 563">
              <a:extLst>
                <a:ext uri="{FF2B5EF4-FFF2-40B4-BE49-F238E27FC236}">
                  <a16:creationId xmlns:a16="http://schemas.microsoft.com/office/drawing/2014/main" xmlns="" id="{1C7B7610-8FB8-4088-8A15-407213801C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82749"/>
              <a:ext cx="157781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79" name="Line 564">
              <a:extLst>
                <a:ext uri="{FF2B5EF4-FFF2-40B4-BE49-F238E27FC236}">
                  <a16:creationId xmlns:a16="http://schemas.microsoft.com/office/drawing/2014/main" xmlns="" id="{95890850-0900-4244-80C6-2FBF85D9DF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622725"/>
              <a:ext cx="0" cy="11823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80" name="Line 565">
              <a:extLst>
                <a:ext uri="{FF2B5EF4-FFF2-40B4-BE49-F238E27FC236}">
                  <a16:creationId xmlns:a16="http://schemas.microsoft.com/office/drawing/2014/main" xmlns="" id="{B6CFC2CA-9EF9-46A0-B034-D87B67805F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82749"/>
              <a:ext cx="157781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81" name="Line 566">
              <a:extLst>
                <a:ext uri="{FF2B5EF4-FFF2-40B4-BE49-F238E27FC236}">
                  <a16:creationId xmlns:a16="http://schemas.microsoft.com/office/drawing/2014/main" xmlns="" id="{D0D47675-8F98-4AA0-AF3B-32C0F3AA71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622725"/>
              <a:ext cx="0" cy="11823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82" name="Line 567">
              <a:extLst>
                <a:ext uri="{FF2B5EF4-FFF2-40B4-BE49-F238E27FC236}">
                  <a16:creationId xmlns:a16="http://schemas.microsoft.com/office/drawing/2014/main" xmlns="" id="{7C33278A-E927-480F-97DA-4FEBFFCDCA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82749"/>
              <a:ext cx="157781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83" name="Line 568">
              <a:extLst>
                <a:ext uri="{FF2B5EF4-FFF2-40B4-BE49-F238E27FC236}">
                  <a16:creationId xmlns:a16="http://schemas.microsoft.com/office/drawing/2014/main" xmlns="" id="{4B71190E-88D9-41DD-8EA1-FB3CC3C31D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622725"/>
              <a:ext cx="0" cy="11823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84" name="Line 569">
              <a:extLst>
                <a:ext uri="{FF2B5EF4-FFF2-40B4-BE49-F238E27FC236}">
                  <a16:creationId xmlns:a16="http://schemas.microsoft.com/office/drawing/2014/main" xmlns="" id="{009BEE2B-F708-4A4C-855D-FF7670C13B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7991" y="2682749"/>
              <a:ext cx="157781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85" name="Line 570">
              <a:extLst>
                <a:ext uri="{FF2B5EF4-FFF2-40B4-BE49-F238E27FC236}">
                  <a16:creationId xmlns:a16="http://schemas.microsoft.com/office/drawing/2014/main" xmlns="" id="{5926F161-DFE0-4B65-B41E-B44E99F242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2622725"/>
              <a:ext cx="0" cy="11823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886" name="Group 362">
              <a:extLst>
                <a:ext uri="{FF2B5EF4-FFF2-40B4-BE49-F238E27FC236}">
                  <a16:creationId xmlns:a16="http://schemas.microsoft.com/office/drawing/2014/main" xmlns="" id="{C81246CF-6873-4A21-BA01-FF6708D8C532}"/>
                </a:ext>
              </a:extLst>
            </p:cNvPr>
            <p:cNvGrpSpPr/>
            <p:nvPr/>
          </p:nvGrpSpPr>
          <p:grpSpPr>
            <a:xfrm>
              <a:off x="1641458" y="1624137"/>
              <a:ext cx="6124314" cy="1116818"/>
              <a:chOff x="1641458" y="1624137"/>
              <a:chExt cx="6124314" cy="1116818"/>
            </a:xfrm>
          </p:grpSpPr>
          <p:sp>
            <p:nvSpPr>
              <p:cNvPr id="1938" name="Freeform 574">
                <a:extLst>
                  <a:ext uri="{FF2B5EF4-FFF2-40B4-BE49-F238E27FC236}">
                    <a16:creationId xmlns:a16="http://schemas.microsoft.com/office/drawing/2014/main" xmlns="" id="{77119384-2607-4F16-8360-C229B7671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1458" y="1624137"/>
                <a:ext cx="6046637" cy="1058612"/>
              </a:xfrm>
              <a:custGeom>
                <a:avLst/>
                <a:gdLst>
                  <a:gd name="T0" fmla="*/ 136 w 458"/>
                  <a:gd name="T1" fmla="*/ 27 h 107"/>
                  <a:gd name="T2" fmla="*/ 218 w 458"/>
                  <a:gd name="T3" fmla="*/ 49 h 107"/>
                  <a:gd name="T4" fmla="*/ 267 w 458"/>
                  <a:gd name="T5" fmla="*/ 103 h 107"/>
                  <a:gd name="T6" fmla="*/ 310 w 458"/>
                  <a:gd name="T7" fmla="*/ 103 h 107"/>
                  <a:gd name="T8" fmla="*/ 364 w 458"/>
                  <a:gd name="T9" fmla="*/ 125 h 107"/>
                  <a:gd name="T10" fmla="*/ 419 w 458"/>
                  <a:gd name="T11" fmla="*/ 152 h 107"/>
                  <a:gd name="T12" fmla="*/ 424 w 458"/>
                  <a:gd name="T13" fmla="*/ 207 h 107"/>
                  <a:gd name="T14" fmla="*/ 484 w 458"/>
                  <a:gd name="T15" fmla="*/ 234 h 107"/>
                  <a:gd name="T16" fmla="*/ 522 w 458"/>
                  <a:gd name="T17" fmla="*/ 283 h 107"/>
                  <a:gd name="T18" fmla="*/ 544 w 458"/>
                  <a:gd name="T19" fmla="*/ 310 h 107"/>
                  <a:gd name="T20" fmla="*/ 625 w 458"/>
                  <a:gd name="T21" fmla="*/ 337 h 107"/>
                  <a:gd name="T22" fmla="*/ 653 w 458"/>
                  <a:gd name="T23" fmla="*/ 392 h 107"/>
                  <a:gd name="T24" fmla="*/ 1006 w 458"/>
                  <a:gd name="T25" fmla="*/ 419 h 107"/>
                  <a:gd name="T26" fmla="*/ 1882 w 458"/>
                  <a:gd name="T27" fmla="*/ 419 h 107"/>
                  <a:gd name="T28" fmla="*/ 1980 w 458"/>
                  <a:gd name="T29" fmla="*/ 446 h 107"/>
                  <a:gd name="T30" fmla="*/ 2094 w 458"/>
                  <a:gd name="T31" fmla="*/ 473 h 107"/>
                  <a:gd name="T32" fmla="*/ 2203 w 458"/>
                  <a:gd name="T33" fmla="*/ 500 h 107"/>
                  <a:gd name="T34" fmla="*/ 2377 w 458"/>
                  <a:gd name="T35" fmla="*/ 555 h 107"/>
                  <a:gd name="T36" fmla="*/ 2399 w 458"/>
                  <a:gd name="T37" fmla="*/ 555 h 107"/>
                  <a:gd name="T38" fmla="*/ 2447 w 458"/>
                  <a:gd name="T39" fmla="*/ 582 h 107"/>
                  <a:gd name="T40" fmla="*/ 2491 w 458"/>
                  <a:gd name="T41" fmla="*/ 582 h 107"/>
                  <a:gd name="T42" fmla="*/ 2491 w 458"/>
                  <a:gd name="T43" fmla="*/ 582 h 107"/>
                  <a:gd name="T44" fmla="*/ 2491 w 458"/>
                  <a:gd name="T45" fmla="*/ 582 h 107"/>
                  <a:gd name="T46" fmla="*/ 2491 w 458"/>
                  <a:gd name="T47" fmla="*/ 582 h 107"/>
                  <a:gd name="T48" fmla="*/ 2491 w 458"/>
                  <a:gd name="T49" fmla="*/ 582 h 107"/>
                  <a:gd name="T50" fmla="*/ 2491 w 458"/>
                  <a:gd name="T51" fmla="*/ 582 h 107"/>
                  <a:gd name="T52" fmla="*/ 2491 w 458"/>
                  <a:gd name="T53" fmla="*/ 582 h 107"/>
                  <a:gd name="T54" fmla="*/ 2491 w 458"/>
                  <a:gd name="T55" fmla="*/ 582 h 107"/>
                  <a:gd name="T56" fmla="*/ 2491 w 458"/>
                  <a:gd name="T57" fmla="*/ 582 h 107"/>
                  <a:gd name="T58" fmla="*/ 2491 w 458"/>
                  <a:gd name="T59" fmla="*/ 582 h 107"/>
                  <a:gd name="T60" fmla="*/ 2491 w 458"/>
                  <a:gd name="T61" fmla="*/ 582 h 107"/>
                  <a:gd name="T62" fmla="*/ 2491 w 458"/>
                  <a:gd name="T63" fmla="*/ 582 h 107"/>
                  <a:gd name="T64" fmla="*/ 2491 w 458"/>
                  <a:gd name="T65" fmla="*/ 582 h 107"/>
                  <a:gd name="T66" fmla="*/ 2491 w 458"/>
                  <a:gd name="T67" fmla="*/ 582 h 107"/>
                  <a:gd name="T68" fmla="*/ 2491 w 458"/>
                  <a:gd name="T69" fmla="*/ 582 h 107"/>
                  <a:gd name="T70" fmla="*/ 2491 w 458"/>
                  <a:gd name="T71" fmla="*/ 582 h 107"/>
                  <a:gd name="T72" fmla="*/ 2491 w 458"/>
                  <a:gd name="T73" fmla="*/ 582 h 107"/>
                  <a:gd name="T74" fmla="*/ 2491 w 458"/>
                  <a:gd name="T75" fmla="*/ 582 h 107"/>
                  <a:gd name="T76" fmla="*/ 2491 w 458"/>
                  <a:gd name="T77" fmla="*/ 582 h 107"/>
                  <a:gd name="T78" fmla="*/ 2491 w 458"/>
                  <a:gd name="T79" fmla="*/ 582 h 107"/>
                  <a:gd name="T80" fmla="*/ 2491 w 458"/>
                  <a:gd name="T81" fmla="*/ 582 h 107"/>
                  <a:gd name="T82" fmla="*/ 2491 w 458"/>
                  <a:gd name="T83" fmla="*/ 582 h 107"/>
                  <a:gd name="T84" fmla="*/ 2491 w 458"/>
                  <a:gd name="T85" fmla="*/ 582 h 107"/>
                  <a:gd name="T86" fmla="*/ 2491 w 458"/>
                  <a:gd name="T87" fmla="*/ 582 h 107"/>
                  <a:gd name="T88" fmla="*/ 2491 w 458"/>
                  <a:gd name="T89" fmla="*/ 582 h 107"/>
                  <a:gd name="T90" fmla="*/ 2491 w 458"/>
                  <a:gd name="T91" fmla="*/ 582 h 107"/>
                  <a:gd name="T92" fmla="*/ 2491 w 458"/>
                  <a:gd name="T93" fmla="*/ 582 h 107"/>
                  <a:gd name="T94" fmla="*/ 2491 w 458"/>
                  <a:gd name="T95" fmla="*/ 582 h 107"/>
                  <a:gd name="T96" fmla="*/ 2491 w 458"/>
                  <a:gd name="T97" fmla="*/ 582 h 107"/>
                  <a:gd name="T98" fmla="*/ 2491 w 458"/>
                  <a:gd name="T99" fmla="*/ 582 h 107"/>
                  <a:gd name="T100" fmla="*/ 2491 w 458"/>
                  <a:gd name="T101" fmla="*/ 582 h 10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458" h="107">
                    <a:moveTo>
                      <a:pt x="0" y="0"/>
                    </a:moveTo>
                    <a:lnTo>
                      <a:pt x="25" y="0"/>
                    </a:lnTo>
                    <a:lnTo>
                      <a:pt x="25" y="5"/>
                    </a:lnTo>
                    <a:lnTo>
                      <a:pt x="30" y="5"/>
                    </a:lnTo>
                    <a:lnTo>
                      <a:pt x="30" y="9"/>
                    </a:lnTo>
                    <a:lnTo>
                      <a:pt x="40" y="9"/>
                    </a:lnTo>
                    <a:lnTo>
                      <a:pt x="40" y="14"/>
                    </a:lnTo>
                    <a:lnTo>
                      <a:pt x="49" y="14"/>
                    </a:lnTo>
                    <a:lnTo>
                      <a:pt x="49" y="19"/>
                    </a:lnTo>
                    <a:lnTo>
                      <a:pt x="57" y="19"/>
                    </a:lnTo>
                    <a:lnTo>
                      <a:pt x="59" y="19"/>
                    </a:lnTo>
                    <a:lnTo>
                      <a:pt x="59" y="23"/>
                    </a:lnTo>
                    <a:lnTo>
                      <a:pt x="67" y="23"/>
                    </a:lnTo>
                    <a:lnTo>
                      <a:pt x="67" y="28"/>
                    </a:lnTo>
                    <a:lnTo>
                      <a:pt x="77" y="28"/>
                    </a:lnTo>
                    <a:lnTo>
                      <a:pt x="78" y="28"/>
                    </a:lnTo>
                    <a:lnTo>
                      <a:pt x="78" y="38"/>
                    </a:lnTo>
                    <a:lnTo>
                      <a:pt x="79" y="38"/>
                    </a:lnTo>
                    <a:lnTo>
                      <a:pt x="79" y="43"/>
                    </a:lnTo>
                    <a:lnTo>
                      <a:pt x="89" y="43"/>
                    </a:lnTo>
                    <a:lnTo>
                      <a:pt x="89" y="48"/>
                    </a:lnTo>
                    <a:lnTo>
                      <a:pt x="96" y="48"/>
                    </a:lnTo>
                    <a:lnTo>
                      <a:pt x="96" y="52"/>
                    </a:lnTo>
                    <a:lnTo>
                      <a:pt x="100" y="52"/>
                    </a:lnTo>
                    <a:lnTo>
                      <a:pt x="100" y="57"/>
                    </a:lnTo>
                    <a:lnTo>
                      <a:pt x="101" y="57"/>
                    </a:lnTo>
                    <a:lnTo>
                      <a:pt x="101" y="62"/>
                    </a:lnTo>
                    <a:lnTo>
                      <a:pt x="115" y="62"/>
                    </a:lnTo>
                    <a:lnTo>
                      <a:pt x="115" y="67"/>
                    </a:lnTo>
                    <a:lnTo>
                      <a:pt x="120" y="67"/>
                    </a:lnTo>
                    <a:lnTo>
                      <a:pt x="120" y="72"/>
                    </a:lnTo>
                    <a:lnTo>
                      <a:pt x="185" y="72"/>
                    </a:lnTo>
                    <a:lnTo>
                      <a:pt x="185" y="77"/>
                    </a:lnTo>
                    <a:lnTo>
                      <a:pt x="270" y="77"/>
                    </a:lnTo>
                    <a:lnTo>
                      <a:pt x="346" y="77"/>
                    </a:lnTo>
                    <a:lnTo>
                      <a:pt x="364" y="77"/>
                    </a:lnTo>
                    <a:lnTo>
                      <a:pt x="364" y="82"/>
                    </a:lnTo>
                    <a:lnTo>
                      <a:pt x="385" y="82"/>
                    </a:lnTo>
                    <a:lnTo>
                      <a:pt x="385" y="87"/>
                    </a:lnTo>
                    <a:lnTo>
                      <a:pt x="392" y="87"/>
                    </a:lnTo>
                    <a:lnTo>
                      <a:pt x="392" y="92"/>
                    </a:lnTo>
                    <a:lnTo>
                      <a:pt x="405" y="92"/>
                    </a:lnTo>
                    <a:lnTo>
                      <a:pt x="405" y="97"/>
                    </a:lnTo>
                    <a:lnTo>
                      <a:pt x="437" y="97"/>
                    </a:lnTo>
                    <a:lnTo>
                      <a:pt x="437" y="102"/>
                    </a:lnTo>
                    <a:lnTo>
                      <a:pt x="441" y="102"/>
                    </a:lnTo>
                    <a:lnTo>
                      <a:pt x="449" y="102"/>
                    </a:lnTo>
                    <a:lnTo>
                      <a:pt x="449" y="107"/>
                    </a:lnTo>
                    <a:lnTo>
                      <a:pt x="450" y="107"/>
                    </a:lnTo>
                    <a:lnTo>
                      <a:pt x="458" y="107"/>
                    </a:lnTo>
                  </a:path>
                </a:pathLst>
              </a:custGeom>
              <a:noFill/>
              <a:ln w="22225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39" name="Line 479">
                <a:extLst>
                  <a:ext uri="{FF2B5EF4-FFF2-40B4-BE49-F238E27FC236}">
                    <a16:creationId xmlns:a16="http://schemas.microsoft.com/office/drawing/2014/main" xmlns="" id="{1F19AB1A-C6F1-439B-ABBD-26C53BCB99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3846" y="1811486"/>
                <a:ext cx="160208" cy="0"/>
              </a:xfrm>
              <a:prstGeom prst="line">
                <a:avLst/>
              </a:prstGeom>
              <a:noFill/>
              <a:ln w="22225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40" name="Line 480">
                <a:extLst>
                  <a:ext uri="{FF2B5EF4-FFF2-40B4-BE49-F238E27FC236}">
                    <a16:creationId xmlns:a16="http://schemas.microsoft.com/office/drawing/2014/main" xmlns="" id="{98B95FD1-C101-43F1-9276-DC65374496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3950" y="1753280"/>
                <a:ext cx="0" cy="118230"/>
              </a:xfrm>
              <a:prstGeom prst="line">
                <a:avLst/>
              </a:prstGeom>
              <a:noFill/>
              <a:ln w="22225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41" name="Line 481">
                <a:extLst>
                  <a:ext uri="{FF2B5EF4-FFF2-40B4-BE49-F238E27FC236}">
                    <a16:creationId xmlns:a16="http://schemas.microsoft.com/office/drawing/2014/main" xmlns="" id="{F32CD71C-92D8-4746-BB4B-31A5167CB2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8432" y="1900613"/>
                <a:ext cx="157781" cy="0"/>
              </a:xfrm>
              <a:prstGeom prst="line">
                <a:avLst/>
              </a:prstGeom>
              <a:noFill/>
              <a:ln w="22225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42" name="Line 482">
                <a:extLst>
                  <a:ext uri="{FF2B5EF4-FFF2-40B4-BE49-F238E27FC236}">
                    <a16:creationId xmlns:a16="http://schemas.microsoft.com/office/drawing/2014/main" xmlns="" id="{57DDCC61-5809-4956-9552-111A2395E4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8536" y="1842408"/>
                <a:ext cx="0" cy="118230"/>
              </a:xfrm>
              <a:prstGeom prst="line">
                <a:avLst/>
              </a:prstGeom>
              <a:noFill/>
              <a:ln w="22225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43" name="Line 483">
                <a:extLst>
                  <a:ext uri="{FF2B5EF4-FFF2-40B4-BE49-F238E27FC236}">
                    <a16:creationId xmlns:a16="http://schemas.microsoft.com/office/drawing/2014/main" xmlns="" id="{C11ACF4B-DEEB-4CF8-BAA1-37BC2EA544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27195" y="2386265"/>
                <a:ext cx="157781" cy="0"/>
              </a:xfrm>
              <a:prstGeom prst="line">
                <a:avLst/>
              </a:prstGeom>
              <a:noFill/>
              <a:ln w="22225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44" name="Line 484">
                <a:extLst>
                  <a:ext uri="{FF2B5EF4-FFF2-40B4-BE49-F238E27FC236}">
                    <a16:creationId xmlns:a16="http://schemas.microsoft.com/office/drawing/2014/main" xmlns="" id="{BA9847CF-680A-4106-A295-5AFDC0FAF2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04872" y="2326241"/>
                <a:ext cx="0" cy="118230"/>
              </a:xfrm>
              <a:prstGeom prst="line">
                <a:avLst/>
              </a:prstGeom>
              <a:noFill/>
              <a:ln w="22225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45" name="Line 485">
                <a:extLst>
                  <a:ext uri="{FF2B5EF4-FFF2-40B4-BE49-F238E27FC236}">
                    <a16:creationId xmlns:a16="http://schemas.microsoft.com/office/drawing/2014/main" xmlns="" id="{F41C7235-5237-4EB2-A42E-7AEF60CE74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9709" y="2386265"/>
                <a:ext cx="157781" cy="0"/>
              </a:xfrm>
              <a:prstGeom prst="line">
                <a:avLst/>
              </a:prstGeom>
              <a:noFill/>
              <a:ln w="22225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46" name="Line 486">
                <a:extLst>
                  <a:ext uri="{FF2B5EF4-FFF2-40B4-BE49-F238E27FC236}">
                    <a16:creationId xmlns:a16="http://schemas.microsoft.com/office/drawing/2014/main" xmlns="" id="{1AE11B8D-BCAE-49E9-9FD2-6C0C5D1246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09813" y="2326241"/>
                <a:ext cx="0" cy="118230"/>
              </a:xfrm>
              <a:prstGeom prst="line">
                <a:avLst/>
              </a:prstGeom>
              <a:noFill/>
              <a:ln w="22225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47" name="Line 487">
                <a:extLst>
                  <a:ext uri="{FF2B5EF4-FFF2-40B4-BE49-F238E27FC236}">
                    <a16:creationId xmlns:a16="http://schemas.microsoft.com/office/drawing/2014/main" xmlns="" id="{15EA22F5-1A10-4753-B912-12510B9C0F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82244" y="2633638"/>
                <a:ext cx="160208" cy="0"/>
              </a:xfrm>
              <a:prstGeom prst="line">
                <a:avLst/>
              </a:prstGeom>
              <a:noFill/>
              <a:ln w="22225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48" name="Line 488">
                <a:extLst>
                  <a:ext uri="{FF2B5EF4-FFF2-40B4-BE49-F238E27FC236}">
                    <a16:creationId xmlns:a16="http://schemas.microsoft.com/office/drawing/2014/main" xmlns="" id="{E973827E-EFF3-40FD-974A-6B8C67F643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62348" y="2573614"/>
                <a:ext cx="0" cy="118230"/>
              </a:xfrm>
              <a:prstGeom prst="line">
                <a:avLst/>
              </a:prstGeom>
              <a:noFill/>
              <a:ln w="22225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49" name="Line 489">
                <a:extLst>
                  <a:ext uri="{FF2B5EF4-FFF2-40B4-BE49-F238E27FC236}">
                    <a16:creationId xmlns:a16="http://schemas.microsoft.com/office/drawing/2014/main" xmlns="" id="{9D54A196-5B35-499C-977B-86FC9216CF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01186" y="2682749"/>
                <a:ext cx="160208" cy="0"/>
              </a:xfrm>
              <a:prstGeom prst="line">
                <a:avLst/>
              </a:prstGeom>
              <a:noFill/>
              <a:ln w="22225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50" name="Line 490">
                <a:extLst>
                  <a:ext uri="{FF2B5EF4-FFF2-40B4-BE49-F238E27FC236}">
                    <a16:creationId xmlns:a16="http://schemas.microsoft.com/office/drawing/2014/main" xmlns="" id="{FA470848-BBE9-4395-A561-EAEC132FEA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81290" y="2622725"/>
                <a:ext cx="0" cy="118230"/>
              </a:xfrm>
              <a:prstGeom prst="line">
                <a:avLst/>
              </a:prstGeom>
              <a:noFill/>
              <a:ln w="22225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51" name="Line 571">
                <a:extLst>
                  <a:ext uri="{FF2B5EF4-FFF2-40B4-BE49-F238E27FC236}">
                    <a16:creationId xmlns:a16="http://schemas.microsoft.com/office/drawing/2014/main" xmlns="" id="{029D38AD-8EDB-4165-8B8B-BA06A0033E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7991" y="2682749"/>
                <a:ext cx="157781" cy="0"/>
              </a:xfrm>
              <a:prstGeom prst="line">
                <a:avLst/>
              </a:prstGeom>
              <a:noFill/>
              <a:ln w="22225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52" name="Line 572">
                <a:extLst>
                  <a:ext uri="{FF2B5EF4-FFF2-40B4-BE49-F238E27FC236}">
                    <a16:creationId xmlns:a16="http://schemas.microsoft.com/office/drawing/2014/main" xmlns="" id="{B79F54C9-E4EC-491F-8EA6-33F10148AA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095" y="2622725"/>
                <a:ext cx="0" cy="118230"/>
              </a:xfrm>
              <a:prstGeom prst="line">
                <a:avLst/>
              </a:prstGeom>
              <a:noFill/>
              <a:ln w="22225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87" name="Group 363">
              <a:extLst>
                <a:ext uri="{FF2B5EF4-FFF2-40B4-BE49-F238E27FC236}">
                  <a16:creationId xmlns:a16="http://schemas.microsoft.com/office/drawing/2014/main" xmlns="" id="{CC755A84-9E36-416A-AA2E-F2F9BFB68968}"/>
                </a:ext>
              </a:extLst>
            </p:cNvPr>
            <p:cNvGrpSpPr/>
            <p:nvPr/>
          </p:nvGrpSpPr>
          <p:grpSpPr>
            <a:xfrm>
              <a:off x="1641458" y="1624137"/>
              <a:ext cx="6124314" cy="1067707"/>
              <a:chOff x="1641458" y="1624137"/>
              <a:chExt cx="6124314" cy="1067707"/>
            </a:xfrm>
          </p:grpSpPr>
          <p:sp>
            <p:nvSpPr>
              <p:cNvPr id="1935" name="Line 477">
                <a:extLst>
                  <a:ext uri="{FF2B5EF4-FFF2-40B4-BE49-F238E27FC236}">
                    <a16:creationId xmlns:a16="http://schemas.microsoft.com/office/drawing/2014/main" xmlns="" id="{56F48A34-9F44-4CC8-82BF-40FD105C17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7991" y="2633638"/>
                <a:ext cx="157781" cy="0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36" name="Line 478">
                <a:extLst>
                  <a:ext uri="{FF2B5EF4-FFF2-40B4-BE49-F238E27FC236}">
                    <a16:creationId xmlns:a16="http://schemas.microsoft.com/office/drawing/2014/main" xmlns="" id="{E77E0A9B-B8FC-40C7-8C88-2A7CC78084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095" y="2573614"/>
                <a:ext cx="0" cy="118230"/>
              </a:xfrm>
              <a:prstGeom prst="line">
                <a:avLst/>
              </a:prstGeom>
              <a:noFill/>
              <a:ln w="22225">
                <a:solidFill>
                  <a:srgbClr val="0587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37" name="Freeform 573">
                <a:extLst>
                  <a:ext uri="{FF2B5EF4-FFF2-40B4-BE49-F238E27FC236}">
                    <a16:creationId xmlns:a16="http://schemas.microsoft.com/office/drawing/2014/main" xmlns="" id="{053C889F-55E0-4B21-9B38-E546E6BED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1458" y="1624137"/>
                <a:ext cx="6046637" cy="1009501"/>
              </a:xfrm>
              <a:custGeom>
                <a:avLst/>
                <a:gdLst>
                  <a:gd name="T0" fmla="*/ 147 w 458"/>
                  <a:gd name="T1" fmla="*/ 0 h 102"/>
                  <a:gd name="T2" fmla="*/ 163 w 458"/>
                  <a:gd name="T3" fmla="*/ 16 h 102"/>
                  <a:gd name="T4" fmla="*/ 321 w 458"/>
                  <a:gd name="T5" fmla="*/ 33 h 102"/>
                  <a:gd name="T6" fmla="*/ 441 w 458"/>
                  <a:gd name="T7" fmla="*/ 33 h 102"/>
                  <a:gd name="T8" fmla="*/ 549 w 458"/>
                  <a:gd name="T9" fmla="*/ 87 h 102"/>
                  <a:gd name="T10" fmla="*/ 620 w 458"/>
                  <a:gd name="T11" fmla="*/ 120 h 102"/>
                  <a:gd name="T12" fmla="*/ 647 w 458"/>
                  <a:gd name="T13" fmla="*/ 136 h 102"/>
                  <a:gd name="T14" fmla="*/ 647 w 458"/>
                  <a:gd name="T15" fmla="*/ 174 h 102"/>
                  <a:gd name="T16" fmla="*/ 794 w 458"/>
                  <a:gd name="T17" fmla="*/ 207 h 102"/>
                  <a:gd name="T18" fmla="*/ 848 w 458"/>
                  <a:gd name="T19" fmla="*/ 245 h 102"/>
                  <a:gd name="T20" fmla="*/ 876 w 458"/>
                  <a:gd name="T21" fmla="*/ 278 h 102"/>
                  <a:gd name="T22" fmla="*/ 1033 w 458"/>
                  <a:gd name="T23" fmla="*/ 316 h 102"/>
                  <a:gd name="T24" fmla="*/ 1213 w 458"/>
                  <a:gd name="T25" fmla="*/ 332 h 102"/>
                  <a:gd name="T26" fmla="*/ 1267 w 458"/>
                  <a:gd name="T27" fmla="*/ 365 h 102"/>
                  <a:gd name="T28" fmla="*/ 1468 w 458"/>
                  <a:gd name="T29" fmla="*/ 403 h 102"/>
                  <a:gd name="T30" fmla="*/ 1479 w 458"/>
                  <a:gd name="T31" fmla="*/ 403 h 102"/>
                  <a:gd name="T32" fmla="*/ 1670 w 458"/>
                  <a:gd name="T33" fmla="*/ 419 h 102"/>
                  <a:gd name="T34" fmla="*/ 1822 w 458"/>
                  <a:gd name="T35" fmla="*/ 457 h 102"/>
                  <a:gd name="T36" fmla="*/ 1958 w 458"/>
                  <a:gd name="T37" fmla="*/ 457 h 102"/>
                  <a:gd name="T38" fmla="*/ 1991 w 458"/>
                  <a:gd name="T39" fmla="*/ 473 h 102"/>
                  <a:gd name="T40" fmla="*/ 2083 w 458"/>
                  <a:gd name="T41" fmla="*/ 495 h 102"/>
                  <a:gd name="T42" fmla="*/ 2094 w 458"/>
                  <a:gd name="T43" fmla="*/ 495 h 102"/>
                  <a:gd name="T44" fmla="*/ 2094 w 458"/>
                  <a:gd name="T45" fmla="*/ 495 h 102"/>
                  <a:gd name="T46" fmla="*/ 2203 w 458"/>
                  <a:gd name="T47" fmla="*/ 533 h 102"/>
                  <a:gd name="T48" fmla="*/ 2399 w 458"/>
                  <a:gd name="T49" fmla="*/ 533 h 102"/>
                  <a:gd name="T50" fmla="*/ 2458 w 458"/>
                  <a:gd name="T51" fmla="*/ 555 h 102"/>
                  <a:gd name="T52" fmla="*/ 2491 w 458"/>
                  <a:gd name="T53" fmla="*/ 555 h 102"/>
                  <a:gd name="T54" fmla="*/ 2491 w 458"/>
                  <a:gd name="T55" fmla="*/ 555 h 102"/>
                  <a:gd name="T56" fmla="*/ 2491 w 458"/>
                  <a:gd name="T57" fmla="*/ 555 h 102"/>
                  <a:gd name="T58" fmla="*/ 2491 w 458"/>
                  <a:gd name="T59" fmla="*/ 555 h 102"/>
                  <a:gd name="T60" fmla="*/ 2491 w 458"/>
                  <a:gd name="T61" fmla="*/ 555 h 102"/>
                  <a:gd name="T62" fmla="*/ 2491 w 458"/>
                  <a:gd name="T63" fmla="*/ 555 h 102"/>
                  <a:gd name="T64" fmla="*/ 2491 w 458"/>
                  <a:gd name="T65" fmla="*/ 555 h 102"/>
                  <a:gd name="T66" fmla="*/ 2491 w 458"/>
                  <a:gd name="T67" fmla="*/ 555 h 102"/>
                  <a:gd name="T68" fmla="*/ 2491 w 458"/>
                  <a:gd name="T69" fmla="*/ 555 h 102"/>
                  <a:gd name="T70" fmla="*/ 2491 w 458"/>
                  <a:gd name="T71" fmla="*/ 555 h 102"/>
                  <a:gd name="T72" fmla="*/ 2491 w 458"/>
                  <a:gd name="T73" fmla="*/ 555 h 102"/>
                  <a:gd name="T74" fmla="*/ 2491 w 458"/>
                  <a:gd name="T75" fmla="*/ 555 h 102"/>
                  <a:gd name="T76" fmla="*/ 2491 w 458"/>
                  <a:gd name="T77" fmla="*/ 555 h 102"/>
                  <a:gd name="T78" fmla="*/ 2491 w 458"/>
                  <a:gd name="T79" fmla="*/ 555 h 102"/>
                  <a:gd name="T80" fmla="*/ 2491 w 458"/>
                  <a:gd name="T81" fmla="*/ 555 h 102"/>
                  <a:gd name="T82" fmla="*/ 2491 w 458"/>
                  <a:gd name="T83" fmla="*/ 555 h 102"/>
                  <a:gd name="T84" fmla="*/ 2491 w 458"/>
                  <a:gd name="T85" fmla="*/ 555 h 102"/>
                  <a:gd name="T86" fmla="*/ 2491 w 458"/>
                  <a:gd name="T87" fmla="*/ 555 h 102"/>
                  <a:gd name="T88" fmla="*/ 2491 w 458"/>
                  <a:gd name="T89" fmla="*/ 555 h 102"/>
                  <a:gd name="T90" fmla="*/ 2491 w 458"/>
                  <a:gd name="T91" fmla="*/ 555 h 102"/>
                  <a:gd name="T92" fmla="*/ 2491 w 458"/>
                  <a:gd name="T93" fmla="*/ 555 h 102"/>
                  <a:gd name="T94" fmla="*/ 2491 w 458"/>
                  <a:gd name="T95" fmla="*/ 555 h 102"/>
                  <a:gd name="T96" fmla="*/ 2491 w 458"/>
                  <a:gd name="T97" fmla="*/ 555 h 102"/>
                  <a:gd name="T98" fmla="*/ 2491 w 458"/>
                  <a:gd name="T99" fmla="*/ 555 h 102"/>
                  <a:gd name="T100" fmla="*/ 2491 w 458"/>
                  <a:gd name="T101" fmla="*/ 555 h 102"/>
                  <a:gd name="T102" fmla="*/ 2491 w 458"/>
                  <a:gd name="T103" fmla="*/ 555 h 102"/>
                  <a:gd name="T104" fmla="*/ 2491 w 458"/>
                  <a:gd name="T105" fmla="*/ 555 h 102"/>
                  <a:gd name="T106" fmla="*/ 2491 w 458"/>
                  <a:gd name="T107" fmla="*/ 555 h 102"/>
                  <a:gd name="T108" fmla="*/ 2491 w 458"/>
                  <a:gd name="T109" fmla="*/ 555 h 102"/>
                  <a:gd name="T110" fmla="*/ 2491 w 458"/>
                  <a:gd name="T111" fmla="*/ 555 h 102"/>
                  <a:gd name="T112" fmla="*/ 2491 w 458"/>
                  <a:gd name="T113" fmla="*/ 555 h 102"/>
                  <a:gd name="T114" fmla="*/ 2491 w 458"/>
                  <a:gd name="T115" fmla="*/ 555 h 102"/>
                  <a:gd name="T116" fmla="*/ 2491 w 458"/>
                  <a:gd name="T117" fmla="*/ 555 h 102"/>
                  <a:gd name="T118" fmla="*/ 2491 w 458"/>
                  <a:gd name="T119" fmla="*/ 555 h 102"/>
                  <a:gd name="T120" fmla="*/ 2491 w 458"/>
                  <a:gd name="T121" fmla="*/ 555 h 10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58" h="102">
                    <a:moveTo>
                      <a:pt x="0" y="0"/>
                    </a:moveTo>
                    <a:lnTo>
                      <a:pt x="22" y="0"/>
                    </a:lnTo>
                    <a:lnTo>
                      <a:pt x="27" y="0"/>
                    </a:lnTo>
                    <a:lnTo>
                      <a:pt x="27" y="3"/>
                    </a:lnTo>
                    <a:lnTo>
                      <a:pt x="30" y="3"/>
                    </a:lnTo>
                    <a:lnTo>
                      <a:pt x="57" y="3"/>
                    </a:lnTo>
                    <a:lnTo>
                      <a:pt x="59" y="3"/>
                    </a:lnTo>
                    <a:lnTo>
                      <a:pt x="59" y="6"/>
                    </a:lnTo>
                    <a:lnTo>
                      <a:pt x="77" y="6"/>
                    </a:lnTo>
                    <a:lnTo>
                      <a:pt x="81" y="6"/>
                    </a:lnTo>
                    <a:lnTo>
                      <a:pt x="81" y="9"/>
                    </a:lnTo>
                    <a:lnTo>
                      <a:pt x="101" y="9"/>
                    </a:lnTo>
                    <a:lnTo>
                      <a:pt x="101" y="16"/>
                    </a:lnTo>
                    <a:lnTo>
                      <a:pt x="112" y="16"/>
                    </a:lnTo>
                    <a:lnTo>
                      <a:pt x="112" y="19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6" y="22"/>
                    </a:lnTo>
                    <a:lnTo>
                      <a:pt x="116" y="25"/>
                    </a:lnTo>
                    <a:lnTo>
                      <a:pt x="119" y="25"/>
                    </a:lnTo>
                    <a:lnTo>
                      <a:pt x="119" y="32"/>
                    </a:lnTo>
                    <a:lnTo>
                      <a:pt x="137" y="32"/>
                    </a:lnTo>
                    <a:lnTo>
                      <a:pt x="137" y="35"/>
                    </a:lnTo>
                    <a:lnTo>
                      <a:pt x="146" y="35"/>
                    </a:lnTo>
                    <a:lnTo>
                      <a:pt x="146" y="38"/>
                    </a:lnTo>
                    <a:lnTo>
                      <a:pt x="153" y="38"/>
                    </a:lnTo>
                    <a:lnTo>
                      <a:pt x="153" y="45"/>
                    </a:lnTo>
                    <a:lnTo>
                      <a:pt x="156" y="45"/>
                    </a:lnTo>
                    <a:lnTo>
                      <a:pt x="156" y="48"/>
                    </a:lnTo>
                    <a:lnTo>
                      <a:pt x="161" y="48"/>
                    </a:lnTo>
                    <a:lnTo>
                      <a:pt x="161" y="51"/>
                    </a:lnTo>
                    <a:lnTo>
                      <a:pt x="183" y="51"/>
                    </a:lnTo>
                    <a:lnTo>
                      <a:pt x="183" y="55"/>
                    </a:lnTo>
                    <a:lnTo>
                      <a:pt x="190" y="55"/>
                    </a:lnTo>
                    <a:lnTo>
                      <a:pt x="190" y="58"/>
                    </a:lnTo>
                    <a:lnTo>
                      <a:pt x="196" y="58"/>
                    </a:lnTo>
                    <a:lnTo>
                      <a:pt x="196" y="61"/>
                    </a:lnTo>
                    <a:lnTo>
                      <a:pt x="223" y="61"/>
                    </a:lnTo>
                    <a:lnTo>
                      <a:pt x="223" y="64"/>
                    </a:lnTo>
                    <a:lnTo>
                      <a:pt x="233" y="64"/>
                    </a:lnTo>
                    <a:lnTo>
                      <a:pt x="233" y="67"/>
                    </a:lnTo>
                    <a:lnTo>
                      <a:pt x="268" y="67"/>
                    </a:lnTo>
                    <a:lnTo>
                      <a:pt x="268" y="71"/>
                    </a:lnTo>
                    <a:lnTo>
                      <a:pt x="270" y="71"/>
                    </a:lnTo>
                    <a:lnTo>
                      <a:pt x="270" y="74"/>
                    </a:lnTo>
                    <a:lnTo>
                      <a:pt x="272" y="74"/>
                    </a:lnTo>
                    <a:lnTo>
                      <a:pt x="307" y="74"/>
                    </a:lnTo>
                    <a:lnTo>
                      <a:pt x="307" y="77"/>
                    </a:lnTo>
                    <a:lnTo>
                      <a:pt x="323" y="77"/>
                    </a:lnTo>
                    <a:lnTo>
                      <a:pt x="323" y="81"/>
                    </a:lnTo>
                    <a:lnTo>
                      <a:pt x="335" y="81"/>
                    </a:lnTo>
                    <a:lnTo>
                      <a:pt x="335" y="84"/>
                    </a:lnTo>
                    <a:lnTo>
                      <a:pt x="346" y="84"/>
                    </a:lnTo>
                    <a:lnTo>
                      <a:pt x="360" y="84"/>
                    </a:lnTo>
                    <a:lnTo>
                      <a:pt x="366" y="84"/>
                    </a:lnTo>
                    <a:lnTo>
                      <a:pt x="366" y="87"/>
                    </a:lnTo>
                    <a:lnTo>
                      <a:pt x="383" y="87"/>
                    </a:lnTo>
                    <a:lnTo>
                      <a:pt x="383" y="91"/>
                    </a:lnTo>
                    <a:lnTo>
                      <a:pt x="385" y="91"/>
                    </a:lnTo>
                    <a:lnTo>
                      <a:pt x="401" y="91"/>
                    </a:lnTo>
                    <a:lnTo>
                      <a:pt x="401" y="94"/>
                    </a:lnTo>
                    <a:lnTo>
                      <a:pt x="405" y="94"/>
                    </a:lnTo>
                    <a:lnTo>
                      <a:pt x="405" y="98"/>
                    </a:lnTo>
                    <a:lnTo>
                      <a:pt x="430" y="98"/>
                    </a:lnTo>
                    <a:lnTo>
                      <a:pt x="441" y="98"/>
                    </a:lnTo>
                    <a:lnTo>
                      <a:pt x="452" y="98"/>
                    </a:lnTo>
                    <a:lnTo>
                      <a:pt x="452" y="102"/>
                    </a:lnTo>
                    <a:lnTo>
                      <a:pt x="458" y="102"/>
                    </a:lnTo>
                  </a:path>
                </a:pathLst>
              </a:custGeom>
              <a:noFill/>
              <a:ln w="22225" cap="flat">
                <a:solidFill>
                  <a:srgbClr val="0587A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88" name="Line 575">
              <a:extLst>
                <a:ext uri="{FF2B5EF4-FFF2-40B4-BE49-F238E27FC236}">
                  <a16:creationId xmlns:a16="http://schemas.microsoft.com/office/drawing/2014/main" xmlns="" id="{90307428-8B9D-4E37-A0E2-1CC46F18BA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2390" y="4956401"/>
              <a:ext cx="749821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89" name="Line 578">
              <a:extLst>
                <a:ext uri="{FF2B5EF4-FFF2-40B4-BE49-F238E27FC236}">
                  <a16:creationId xmlns:a16="http://schemas.microsoft.com/office/drawing/2014/main" xmlns="" id="{706A78E1-3ECA-4966-B6A7-E053AC97F7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92390" y="1485899"/>
              <a:ext cx="0" cy="34705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90" name="Line 579">
              <a:extLst>
                <a:ext uri="{FF2B5EF4-FFF2-40B4-BE49-F238E27FC236}">
                  <a16:creationId xmlns:a16="http://schemas.microsoft.com/office/drawing/2014/main" xmlns="" id="{22ADF0B9-A571-471C-A88A-0AF956615A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2390" y="4956401"/>
              <a:ext cx="74982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91" name="Line 580">
              <a:extLst>
                <a:ext uri="{FF2B5EF4-FFF2-40B4-BE49-F238E27FC236}">
                  <a16:creationId xmlns:a16="http://schemas.microsoft.com/office/drawing/2014/main" xmlns="" id="{D4DC003F-35C2-41E7-AAE7-B33A88E12B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1458" y="4956401"/>
              <a:ext cx="0" cy="457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92" name="Line 582">
              <a:extLst>
                <a:ext uri="{FF2B5EF4-FFF2-40B4-BE49-F238E27FC236}">
                  <a16:creationId xmlns:a16="http://schemas.microsoft.com/office/drawing/2014/main" xmlns="" id="{E11AA43D-F24C-49FC-A44F-CDD1BBF7D1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7331" y="4956401"/>
              <a:ext cx="0" cy="457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93" name="Line 584">
              <a:extLst>
                <a:ext uri="{FF2B5EF4-FFF2-40B4-BE49-F238E27FC236}">
                  <a16:creationId xmlns:a16="http://schemas.microsoft.com/office/drawing/2014/main" xmlns="" id="{403187DA-08FB-4EA0-A26C-0137408398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213" y="4956401"/>
              <a:ext cx="0" cy="457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94" name="Line 586">
              <a:extLst>
                <a:ext uri="{FF2B5EF4-FFF2-40B4-BE49-F238E27FC236}">
                  <a16:creationId xmlns:a16="http://schemas.microsoft.com/office/drawing/2014/main" xmlns="" id="{305E80EA-9491-42C1-A62E-63EC45BAB0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2086" y="4956401"/>
              <a:ext cx="0" cy="457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95" name="Line 588">
              <a:extLst>
                <a:ext uri="{FF2B5EF4-FFF2-40B4-BE49-F238E27FC236}">
                  <a16:creationId xmlns:a16="http://schemas.microsoft.com/office/drawing/2014/main" xmlns="" id="{B9128CED-A230-4893-9FE9-69AFDC9A85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5531" y="4956401"/>
              <a:ext cx="0" cy="457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96" name="Line 590">
              <a:extLst>
                <a:ext uri="{FF2B5EF4-FFF2-40B4-BE49-F238E27FC236}">
                  <a16:creationId xmlns:a16="http://schemas.microsoft.com/office/drawing/2014/main" xmlns="" id="{C2B7D647-58FF-4C32-9E4B-5455068028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6840" y="4956401"/>
              <a:ext cx="0" cy="457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97" name="Line 592">
              <a:extLst>
                <a:ext uri="{FF2B5EF4-FFF2-40B4-BE49-F238E27FC236}">
                  <a16:creationId xmlns:a16="http://schemas.microsoft.com/office/drawing/2014/main" xmlns="" id="{AD1D3625-B1A3-4F8E-8273-22D06F328E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2713" y="4956401"/>
              <a:ext cx="0" cy="457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98" name="Line 594">
              <a:extLst>
                <a:ext uri="{FF2B5EF4-FFF2-40B4-BE49-F238E27FC236}">
                  <a16:creationId xmlns:a16="http://schemas.microsoft.com/office/drawing/2014/main" xmlns="" id="{5ED7E057-0324-4928-AB5D-3DB3A5D40E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6159" y="4956401"/>
              <a:ext cx="0" cy="457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99" name="Line 596">
              <a:extLst>
                <a:ext uri="{FF2B5EF4-FFF2-40B4-BE49-F238E27FC236}">
                  <a16:creationId xmlns:a16="http://schemas.microsoft.com/office/drawing/2014/main" xmlns="" id="{FC77C275-F01C-473C-A6F2-F4E41E0417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37468" y="4956401"/>
              <a:ext cx="0" cy="457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900" name="Line 598">
              <a:extLst>
                <a:ext uri="{FF2B5EF4-FFF2-40B4-BE49-F238E27FC236}">
                  <a16:creationId xmlns:a16="http://schemas.microsoft.com/office/drawing/2014/main" xmlns="" id="{1FE10120-18ED-4735-9FEA-E8D60EF447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90914" y="4956401"/>
              <a:ext cx="0" cy="457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901" name="Line 600">
              <a:extLst>
                <a:ext uri="{FF2B5EF4-FFF2-40B4-BE49-F238E27FC236}">
                  <a16:creationId xmlns:a16="http://schemas.microsoft.com/office/drawing/2014/main" xmlns="" id="{D26574BF-3721-4EBA-9AED-E643F7C8B2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46787" y="4956401"/>
              <a:ext cx="0" cy="457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902" name="Line 602">
              <a:extLst>
                <a:ext uri="{FF2B5EF4-FFF2-40B4-BE49-F238E27FC236}">
                  <a16:creationId xmlns:a16="http://schemas.microsoft.com/office/drawing/2014/main" xmlns="" id="{57E29377-C5FA-41CA-9673-E1A79E4851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8095" y="4956401"/>
              <a:ext cx="0" cy="457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903" name="Line 604">
              <a:extLst>
                <a:ext uri="{FF2B5EF4-FFF2-40B4-BE49-F238E27FC236}">
                  <a16:creationId xmlns:a16="http://schemas.microsoft.com/office/drawing/2014/main" xmlns="" id="{AD0CF329-5D9D-4E6E-AD74-A1072DD0A6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41541" y="4956401"/>
              <a:ext cx="0" cy="457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904" name="Line 607">
              <a:extLst>
                <a:ext uri="{FF2B5EF4-FFF2-40B4-BE49-F238E27FC236}">
                  <a16:creationId xmlns:a16="http://schemas.microsoft.com/office/drawing/2014/main" xmlns="" id="{F1CF7382-4CF7-4F2B-8FFD-9709CDBF74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92390" y="1485899"/>
              <a:ext cx="0" cy="34705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905" name="Line 608">
              <a:extLst>
                <a:ext uri="{FF2B5EF4-FFF2-40B4-BE49-F238E27FC236}">
                  <a16:creationId xmlns:a16="http://schemas.microsoft.com/office/drawing/2014/main" xmlns="" id="{282053C1-114D-4AA7-BC6C-5900AD1C60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6127" y="4818163"/>
              <a:ext cx="457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906" name="Line 611">
              <a:extLst>
                <a:ext uri="{FF2B5EF4-FFF2-40B4-BE49-F238E27FC236}">
                  <a16:creationId xmlns:a16="http://schemas.microsoft.com/office/drawing/2014/main" xmlns="" id="{A210517A-294E-40B0-88DE-8012764732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6382" y="4501388"/>
              <a:ext cx="457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907" name="Line 613">
              <a:extLst>
                <a:ext uri="{FF2B5EF4-FFF2-40B4-BE49-F238E27FC236}">
                  <a16:creationId xmlns:a16="http://schemas.microsoft.com/office/drawing/2014/main" xmlns="" id="{FE7EB93C-EE36-4901-9645-1495FC78FA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6382" y="4184343"/>
              <a:ext cx="457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908" name="Line 615">
              <a:extLst>
                <a:ext uri="{FF2B5EF4-FFF2-40B4-BE49-F238E27FC236}">
                  <a16:creationId xmlns:a16="http://schemas.microsoft.com/office/drawing/2014/main" xmlns="" id="{4E5A6017-9983-4235-BDDB-14F8B43126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6382" y="3858392"/>
              <a:ext cx="457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909" name="Line 617">
              <a:extLst>
                <a:ext uri="{FF2B5EF4-FFF2-40B4-BE49-F238E27FC236}">
                  <a16:creationId xmlns:a16="http://schemas.microsoft.com/office/drawing/2014/main" xmlns="" id="{41350922-42F5-4A5C-83C3-46DF12CD3C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6382" y="3543129"/>
              <a:ext cx="457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910" name="Line 619">
              <a:extLst>
                <a:ext uri="{FF2B5EF4-FFF2-40B4-BE49-F238E27FC236}">
                  <a16:creationId xmlns:a16="http://schemas.microsoft.com/office/drawing/2014/main" xmlns="" id="{A774D578-F5A3-4E7F-80E2-9DB6EBDD09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6382" y="3226084"/>
              <a:ext cx="457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911" name="Line 621">
              <a:extLst>
                <a:ext uri="{FF2B5EF4-FFF2-40B4-BE49-F238E27FC236}">
                  <a16:creationId xmlns:a16="http://schemas.microsoft.com/office/drawing/2014/main" xmlns="" id="{A45F1C40-2A08-4B0D-87CF-244EAA48A5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6382" y="2898352"/>
              <a:ext cx="457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912" name="Line 623">
              <a:extLst>
                <a:ext uri="{FF2B5EF4-FFF2-40B4-BE49-F238E27FC236}">
                  <a16:creationId xmlns:a16="http://schemas.microsoft.com/office/drawing/2014/main" xmlns="" id="{70CBB114-8500-4B23-9087-DD9294C9AB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6382" y="2581307"/>
              <a:ext cx="457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913" name="Line 625">
              <a:extLst>
                <a:ext uri="{FF2B5EF4-FFF2-40B4-BE49-F238E27FC236}">
                  <a16:creationId xmlns:a16="http://schemas.microsoft.com/office/drawing/2014/main" xmlns="" id="{F35A1CBD-DAEC-4D24-901E-C18C4CDFCE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6382" y="2266043"/>
              <a:ext cx="457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914" name="Line 627">
              <a:extLst>
                <a:ext uri="{FF2B5EF4-FFF2-40B4-BE49-F238E27FC236}">
                  <a16:creationId xmlns:a16="http://schemas.microsoft.com/office/drawing/2014/main" xmlns="" id="{B306839A-C1E9-4331-B335-4464A964B1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6382" y="1940093"/>
              <a:ext cx="457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915" name="Line 629">
              <a:extLst>
                <a:ext uri="{FF2B5EF4-FFF2-40B4-BE49-F238E27FC236}">
                  <a16:creationId xmlns:a16="http://schemas.microsoft.com/office/drawing/2014/main" xmlns="" id="{6D26399D-8F1E-4FF0-AE1C-3AFCF14047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6382" y="1623048"/>
              <a:ext cx="457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916" name="TextBox 392">
              <a:extLst>
                <a:ext uri="{FF2B5EF4-FFF2-40B4-BE49-F238E27FC236}">
                  <a16:creationId xmlns:a16="http://schemas.microsoft.com/office/drawing/2014/main" xmlns="" id="{F9544189-2906-4E1E-A8A8-B0AA11FE0FF9}"/>
                </a:ext>
              </a:extLst>
            </p:cNvPr>
            <p:cNvSpPr txBox="1"/>
            <p:nvPr/>
          </p:nvSpPr>
          <p:spPr>
            <a:xfrm>
              <a:off x="565299" y="1504234"/>
              <a:ext cx="520361" cy="2609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1400" dirty="0">
                  <a:latin typeface="Arial" panose="020B0604020202020204" pitchFamily="34" charset="0"/>
                </a:rPr>
                <a:t>100</a:t>
              </a:r>
            </a:p>
          </p:txBody>
        </p:sp>
        <p:sp>
          <p:nvSpPr>
            <p:cNvPr id="1917" name="TextBox 393">
              <a:extLst>
                <a:ext uri="{FF2B5EF4-FFF2-40B4-BE49-F238E27FC236}">
                  <a16:creationId xmlns:a16="http://schemas.microsoft.com/office/drawing/2014/main" xmlns="" id="{063E2D49-5755-457C-8C6B-B5421BF75980}"/>
                </a:ext>
              </a:extLst>
            </p:cNvPr>
            <p:cNvSpPr txBox="1"/>
            <p:nvPr/>
          </p:nvSpPr>
          <p:spPr>
            <a:xfrm>
              <a:off x="738753" y="2143512"/>
              <a:ext cx="346907" cy="2609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1400" dirty="0">
                  <a:latin typeface="Arial" panose="020B0604020202020204" pitchFamily="34" charset="0"/>
                </a:rPr>
                <a:t>80</a:t>
              </a:r>
            </a:p>
          </p:txBody>
        </p:sp>
        <p:sp>
          <p:nvSpPr>
            <p:cNvPr id="1918" name="TextBox 394">
              <a:extLst>
                <a:ext uri="{FF2B5EF4-FFF2-40B4-BE49-F238E27FC236}">
                  <a16:creationId xmlns:a16="http://schemas.microsoft.com/office/drawing/2014/main" xmlns="" id="{28797E7D-D8A1-4960-BDC9-49F57DCB8691}"/>
                </a:ext>
              </a:extLst>
            </p:cNvPr>
            <p:cNvSpPr txBox="1"/>
            <p:nvPr/>
          </p:nvSpPr>
          <p:spPr>
            <a:xfrm>
              <a:off x="738753" y="2782791"/>
              <a:ext cx="346907" cy="2609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1400" dirty="0">
                  <a:latin typeface="Arial" panose="020B0604020202020204" pitchFamily="34" charset="0"/>
                </a:rPr>
                <a:t>60</a:t>
              </a:r>
            </a:p>
          </p:txBody>
        </p:sp>
        <p:sp>
          <p:nvSpPr>
            <p:cNvPr id="1919" name="TextBox 395">
              <a:extLst>
                <a:ext uri="{FF2B5EF4-FFF2-40B4-BE49-F238E27FC236}">
                  <a16:creationId xmlns:a16="http://schemas.microsoft.com/office/drawing/2014/main" xmlns="" id="{2B374008-F618-4473-BD39-10F39173EF10}"/>
                </a:ext>
              </a:extLst>
            </p:cNvPr>
            <p:cNvSpPr txBox="1"/>
            <p:nvPr/>
          </p:nvSpPr>
          <p:spPr>
            <a:xfrm>
              <a:off x="738753" y="3422069"/>
              <a:ext cx="346907" cy="2609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1400" dirty="0">
                  <a:latin typeface="Arial" panose="020B0604020202020204" pitchFamily="34" charset="0"/>
                </a:rPr>
                <a:t>40</a:t>
              </a:r>
            </a:p>
          </p:txBody>
        </p:sp>
        <p:sp>
          <p:nvSpPr>
            <p:cNvPr id="1920" name="TextBox 396">
              <a:extLst>
                <a:ext uri="{FF2B5EF4-FFF2-40B4-BE49-F238E27FC236}">
                  <a16:creationId xmlns:a16="http://schemas.microsoft.com/office/drawing/2014/main" xmlns="" id="{25E3253B-D95B-4741-A5F5-BDF988832C04}"/>
                </a:ext>
              </a:extLst>
            </p:cNvPr>
            <p:cNvSpPr txBox="1"/>
            <p:nvPr/>
          </p:nvSpPr>
          <p:spPr>
            <a:xfrm>
              <a:off x="738753" y="4061348"/>
              <a:ext cx="346907" cy="2609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1400" dirty="0">
                  <a:latin typeface="Arial" panose="020B0604020202020204" pitchFamily="34" charset="0"/>
                </a:rPr>
                <a:t>20</a:t>
              </a:r>
            </a:p>
          </p:txBody>
        </p:sp>
        <p:sp>
          <p:nvSpPr>
            <p:cNvPr id="1921" name="TextBox 397">
              <a:extLst>
                <a:ext uri="{FF2B5EF4-FFF2-40B4-BE49-F238E27FC236}">
                  <a16:creationId xmlns:a16="http://schemas.microsoft.com/office/drawing/2014/main" xmlns="" id="{280AC250-34EA-4B9C-9426-53236F7C48A1}"/>
                </a:ext>
              </a:extLst>
            </p:cNvPr>
            <p:cNvSpPr txBox="1"/>
            <p:nvPr/>
          </p:nvSpPr>
          <p:spPr>
            <a:xfrm>
              <a:off x="912206" y="4700629"/>
              <a:ext cx="173454" cy="2609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1400" dirty="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922" name="TextBox 398">
              <a:extLst>
                <a:ext uri="{FF2B5EF4-FFF2-40B4-BE49-F238E27FC236}">
                  <a16:creationId xmlns:a16="http://schemas.microsoft.com/office/drawing/2014/main" xmlns="" id="{176EA944-C787-4132-831E-941034BC888A}"/>
                </a:ext>
              </a:extLst>
            </p:cNvPr>
            <p:cNvSpPr txBox="1"/>
            <p:nvPr/>
          </p:nvSpPr>
          <p:spPr>
            <a:xfrm>
              <a:off x="1541712" y="5002680"/>
              <a:ext cx="173454" cy="2609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923" name="TextBox 399">
              <a:extLst>
                <a:ext uri="{FF2B5EF4-FFF2-40B4-BE49-F238E27FC236}">
                  <a16:creationId xmlns:a16="http://schemas.microsoft.com/office/drawing/2014/main" xmlns="" id="{FB1AF8CA-7D57-4A47-835A-015340F3222D}"/>
                </a:ext>
              </a:extLst>
            </p:cNvPr>
            <p:cNvSpPr txBox="1"/>
            <p:nvPr/>
          </p:nvSpPr>
          <p:spPr>
            <a:xfrm>
              <a:off x="2111216" y="5002680"/>
              <a:ext cx="173454" cy="2609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924" name="TextBox 400">
              <a:extLst>
                <a:ext uri="{FF2B5EF4-FFF2-40B4-BE49-F238E27FC236}">
                  <a16:creationId xmlns:a16="http://schemas.microsoft.com/office/drawing/2014/main" xmlns="" id="{9BB51E70-5781-41EA-AC7C-32F252284486}"/>
                </a:ext>
              </a:extLst>
            </p:cNvPr>
            <p:cNvSpPr txBox="1"/>
            <p:nvPr/>
          </p:nvSpPr>
          <p:spPr>
            <a:xfrm>
              <a:off x="2647765" y="5002680"/>
              <a:ext cx="173454" cy="2609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925" name="TextBox 401">
              <a:extLst>
                <a:ext uri="{FF2B5EF4-FFF2-40B4-BE49-F238E27FC236}">
                  <a16:creationId xmlns:a16="http://schemas.microsoft.com/office/drawing/2014/main" xmlns="" id="{E5959CA5-EA75-42F1-AF7F-0DB8FE1F7AFB}"/>
                </a:ext>
              </a:extLst>
            </p:cNvPr>
            <p:cNvSpPr txBox="1"/>
            <p:nvPr/>
          </p:nvSpPr>
          <p:spPr>
            <a:xfrm>
              <a:off x="3202574" y="5002680"/>
              <a:ext cx="173454" cy="2609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926" name="TextBox 402">
              <a:extLst>
                <a:ext uri="{FF2B5EF4-FFF2-40B4-BE49-F238E27FC236}">
                  <a16:creationId xmlns:a16="http://schemas.microsoft.com/office/drawing/2014/main" xmlns="" id="{0A4A1E5D-9C57-4742-8E10-AA26A2405C5F}"/>
                </a:ext>
              </a:extLst>
            </p:cNvPr>
            <p:cNvSpPr txBox="1"/>
            <p:nvPr/>
          </p:nvSpPr>
          <p:spPr>
            <a:xfrm>
              <a:off x="3767189" y="5002680"/>
              <a:ext cx="173454" cy="2609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1927" name="TextBox 403">
              <a:extLst>
                <a:ext uri="{FF2B5EF4-FFF2-40B4-BE49-F238E27FC236}">
                  <a16:creationId xmlns:a16="http://schemas.microsoft.com/office/drawing/2014/main" xmlns="" id="{FCC780FB-7D48-4CBA-9794-704F63822DEA}"/>
                </a:ext>
              </a:extLst>
            </p:cNvPr>
            <p:cNvSpPr txBox="1"/>
            <p:nvPr/>
          </p:nvSpPr>
          <p:spPr>
            <a:xfrm>
              <a:off x="4304817" y="5002680"/>
              <a:ext cx="173454" cy="2609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928" name="TextBox 404">
              <a:extLst>
                <a:ext uri="{FF2B5EF4-FFF2-40B4-BE49-F238E27FC236}">
                  <a16:creationId xmlns:a16="http://schemas.microsoft.com/office/drawing/2014/main" xmlns="" id="{3B8DFC68-5FA1-4684-9A89-F7BC7D269499}"/>
                </a:ext>
              </a:extLst>
            </p:cNvPr>
            <p:cNvSpPr txBox="1"/>
            <p:nvPr/>
          </p:nvSpPr>
          <p:spPr>
            <a:xfrm>
              <a:off x="4867371" y="5002680"/>
              <a:ext cx="173454" cy="2609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1929" name="TextBox 405">
              <a:extLst>
                <a:ext uri="{FF2B5EF4-FFF2-40B4-BE49-F238E27FC236}">
                  <a16:creationId xmlns:a16="http://schemas.microsoft.com/office/drawing/2014/main" xmlns="" id="{CB92ABC2-572B-4226-BEC1-E830C24CF358}"/>
                </a:ext>
              </a:extLst>
            </p:cNvPr>
            <p:cNvSpPr txBox="1"/>
            <p:nvPr/>
          </p:nvSpPr>
          <p:spPr>
            <a:xfrm>
              <a:off x="5405303" y="5002680"/>
              <a:ext cx="173454" cy="2609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</a:rPr>
                <a:t>7</a:t>
              </a:r>
            </a:p>
          </p:txBody>
        </p:sp>
        <p:sp>
          <p:nvSpPr>
            <p:cNvPr id="1930" name="TextBox 406">
              <a:extLst>
                <a:ext uri="{FF2B5EF4-FFF2-40B4-BE49-F238E27FC236}">
                  <a16:creationId xmlns:a16="http://schemas.microsoft.com/office/drawing/2014/main" xmlns="" id="{21F789C4-23E4-4D39-BC91-D2467445A897}"/>
                </a:ext>
              </a:extLst>
            </p:cNvPr>
            <p:cNvSpPr txBox="1"/>
            <p:nvPr/>
          </p:nvSpPr>
          <p:spPr>
            <a:xfrm>
              <a:off x="5957023" y="5002680"/>
              <a:ext cx="173454" cy="2609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1931" name="TextBox 407">
              <a:extLst>
                <a:ext uri="{FF2B5EF4-FFF2-40B4-BE49-F238E27FC236}">
                  <a16:creationId xmlns:a16="http://schemas.microsoft.com/office/drawing/2014/main" xmlns="" id="{B6D6B0D8-F1F8-4C94-8C57-6E999A80900E}"/>
                </a:ext>
              </a:extLst>
            </p:cNvPr>
            <p:cNvSpPr txBox="1"/>
            <p:nvPr/>
          </p:nvSpPr>
          <p:spPr>
            <a:xfrm>
              <a:off x="6532144" y="5002680"/>
              <a:ext cx="173454" cy="2609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1400" dirty="0">
                  <a:latin typeface="Arial" panose="020B0604020202020204" pitchFamily="34" charset="0"/>
                </a:rPr>
                <a:t>9</a:t>
              </a:r>
            </a:p>
          </p:txBody>
        </p:sp>
        <p:sp>
          <p:nvSpPr>
            <p:cNvPr id="1932" name="TextBox 408">
              <a:extLst>
                <a:ext uri="{FF2B5EF4-FFF2-40B4-BE49-F238E27FC236}">
                  <a16:creationId xmlns:a16="http://schemas.microsoft.com/office/drawing/2014/main" xmlns="" id="{F6192CC8-71E3-4733-8ED6-0071389F90D5}"/>
                </a:ext>
              </a:extLst>
            </p:cNvPr>
            <p:cNvSpPr txBox="1"/>
            <p:nvPr/>
          </p:nvSpPr>
          <p:spPr>
            <a:xfrm>
              <a:off x="7002621" y="5002680"/>
              <a:ext cx="346907" cy="2609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1400" dirty="0"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1933" name="TextBox 409">
              <a:extLst>
                <a:ext uri="{FF2B5EF4-FFF2-40B4-BE49-F238E27FC236}">
                  <a16:creationId xmlns:a16="http://schemas.microsoft.com/office/drawing/2014/main" xmlns="" id="{10EE56D8-4E2A-464C-BC0E-3FFC0BF65C8C}"/>
                </a:ext>
              </a:extLst>
            </p:cNvPr>
            <p:cNvSpPr txBox="1"/>
            <p:nvPr/>
          </p:nvSpPr>
          <p:spPr>
            <a:xfrm>
              <a:off x="7573674" y="5002680"/>
              <a:ext cx="323629" cy="2609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1400" dirty="0">
                  <a:latin typeface="Arial" panose="020B0604020202020204" pitchFamily="34" charset="0"/>
                </a:rPr>
                <a:t>11</a:t>
              </a:r>
            </a:p>
          </p:txBody>
        </p:sp>
        <p:sp>
          <p:nvSpPr>
            <p:cNvPr id="1934" name="TextBox 410">
              <a:extLst>
                <a:ext uri="{FF2B5EF4-FFF2-40B4-BE49-F238E27FC236}">
                  <a16:creationId xmlns:a16="http://schemas.microsoft.com/office/drawing/2014/main" xmlns="" id="{8F904ED1-F877-4817-9DB9-20372A134798}"/>
                </a:ext>
              </a:extLst>
            </p:cNvPr>
            <p:cNvSpPr txBox="1"/>
            <p:nvPr/>
          </p:nvSpPr>
          <p:spPr>
            <a:xfrm>
              <a:off x="8098801" y="5002680"/>
              <a:ext cx="346907" cy="2609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1400" dirty="0">
                  <a:latin typeface="Arial" panose="020B0604020202020204" pitchFamily="34" charset="0"/>
                </a:rPr>
                <a:t>12</a:t>
              </a:r>
            </a:p>
          </p:txBody>
        </p:sp>
      </p:grpSp>
      <p:graphicFrame>
        <p:nvGraphicFramePr>
          <p:cNvPr id="1953" name="Table 429">
            <a:extLst>
              <a:ext uri="{FF2B5EF4-FFF2-40B4-BE49-F238E27FC236}">
                <a16:creationId xmlns:a16="http://schemas.microsoft.com/office/drawing/2014/main" xmlns="" id="{23294184-C94B-4F52-BE41-CA8AB23C034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15787" y="6228060"/>
          <a:ext cx="5176157" cy="320040"/>
        </p:xfrm>
        <a:graphic>
          <a:graphicData uri="http://schemas.openxmlformats.org/drawingml/2006/table">
            <a:tbl>
              <a:tblPr firstRow="1" bandRow="1"/>
              <a:tblGrid>
                <a:gridCol w="8422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64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48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67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448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867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4483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8672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4483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8074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4483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8672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44838">
                  <a:extLst>
                    <a:ext uri="{9D8B030D-6E8A-4147-A177-3AD203B41FA5}">
                      <a16:colId xmlns:a16="http://schemas.microsoft.com/office/drawing/2014/main" xmlns="" val="3612428744"/>
                    </a:ext>
                  </a:extLst>
                </a:gridCol>
                <a:gridCol w="286728">
                  <a:extLst>
                    <a:ext uri="{9D8B030D-6E8A-4147-A177-3AD203B41FA5}">
                      <a16:colId xmlns:a16="http://schemas.microsoft.com/office/drawing/2014/main" xmlns="" val="550594299"/>
                    </a:ext>
                  </a:extLst>
                </a:gridCol>
                <a:gridCol w="344074">
                  <a:extLst>
                    <a:ext uri="{9D8B030D-6E8A-4147-A177-3AD203B41FA5}">
                      <a16:colId xmlns:a16="http://schemas.microsoft.com/office/drawing/2014/main" xmlns="" val="559610709"/>
                    </a:ext>
                  </a:extLst>
                </a:gridCol>
              </a:tblGrid>
              <a:tr h="118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en-US" sz="900" b="1" dirty="0">
                          <a:solidFill>
                            <a:srgbClr val="0090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Midostaurin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endParaRPr lang="en-US" sz="900" b="1" baseline="0" dirty="0">
                        <a:solidFill>
                          <a:srgbClr val="0090B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900" b="1" baseline="0" dirty="0">
                          <a:solidFill>
                            <a:srgbClr val="0090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endParaRPr lang="en-US" sz="900" b="1" baseline="0" dirty="0">
                        <a:solidFill>
                          <a:srgbClr val="0090B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900" b="1" baseline="0" dirty="0">
                          <a:solidFill>
                            <a:srgbClr val="0090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endParaRPr lang="en-US" sz="900" b="1" baseline="0" dirty="0">
                        <a:solidFill>
                          <a:srgbClr val="0090B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900" b="1" baseline="0" dirty="0">
                          <a:solidFill>
                            <a:srgbClr val="0090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endParaRPr lang="en-US" sz="900" b="1" baseline="0" dirty="0">
                        <a:solidFill>
                          <a:srgbClr val="0090B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900" b="1" baseline="0" dirty="0">
                          <a:solidFill>
                            <a:srgbClr val="0090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endParaRPr lang="en-US" sz="900" b="1" baseline="0" dirty="0">
                        <a:solidFill>
                          <a:srgbClr val="0090B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900" b="1" baseline="0" dirty="0">
                          <a:solidFill>
                            <a:srgbClr val="0090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endParaRPr lang="en-US" sz="900" b="1" baseline="0" dirty="0">
                        <a:solidFill>
                          <a:srgbClr val="0090B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900" b="1" baseline="0" dirty="0">
                          <a:solidFill>
                            <a:srgbClr val="0090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900" b="1" baseline="0" dirty="0">
                        <a:solidFill>
                          <a:srgbClr val="0090B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900" b="1" baseline="0" dirty="0">
                          <a:solidFill>
                            <a:srgbClr val="0090B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8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en-US" sz="9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endParaRPr lang="en-US" sz="900" b="1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90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endParaRPr lang="en-US" sz="900" b="1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90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endParaRPr lang="en-US" sz="900" b="1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90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endParaRPr lang="en-US" sz="900" b="1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90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endParaRPr lang="en-US" sz="900" b="1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90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endParaRPr lang="en-US" sz="900" b="1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90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900" b="1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90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954" name="Table 430">
            <a:extLst>
              <a:ext uri="{FF2B5EF4-FFF2-40B4-BE49-F238E27FC236}">
                <a16:creationId xmlns:a16="http://schemas.microsoft.com/office/drawing/2014/main" xmlns="" id="{828EEFF1-A229-4E30-896F-2E5256926BF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36709" y="1484784"/>
          <a:ext cx="3988611" cy="1146048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1160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81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0919">
                  <a:extLst>
                    <a:ext uri="{9D8B030D-6E8A-4147-A177-3AD203B41FA5}">
                      <a16:colId xmlns:a16="http://schemas.microsoft.com/office/drawing/2014/main" xmlns="" val="37336287"/>
                    </a:ext>
                  </a:extLst>
                </a:gridCol>
                <a:gridCol w="7934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329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90000"/>
                        </a:lnSpc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45720" marR="45720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Patients,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de-CH" sz="1600" dirty="0">
                          <a:solidFill>
                            <a:schemeClr val="tx1"/>
                          </a:solidFill>
                          <a:latin typeface="+mn-lt"/>
                        </a:rPr>
                        <a:t>n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18288" marB="1828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HR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(95% CI)</a:t>
                      </a:r>
                    </a:p>
                  </a:txBody>
                  <a:tcPr marL="45720" marR="45720" marT="18288" marB="1828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+mn-lt"/>
                        </a:rPr>
                        <a:t>P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 Value</a:t>
                      </a:r>
                      <a:endParaRPr lang="en-US" sz="1600" b="1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18288" marB="1828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29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rgbClr val="0090BE"/>
                          </a:solidFill>
                          <a:latin typeface="+mn-lt"/>
                        </a:rPr>
                        <a:t>Midostaurin</a:t>
                      </a:r>
                      <a:endParaRPr lang="en-US" sz="1600" b="1" dirty="0">
                        <a:solidFill>
                          <a:srgbClr val="0090BE"/>
                        </a:solidFill>
                        <a:latin typeface="+mn-lt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rgbClr val="0090BE"/>
                          </a:solidFill>
                          <a:latin typeface="+mn-lt"/>
                        </a:rPr>
                        <a:t>105</a:t>
                      </a:r>
                      <a:endParaRPr lang="en-US" sz="1600" b="1" dirty="0">
                        <a:solidFill>
                          <a:srgbClr val="0090BE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0.83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(0.48-1.43)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CH" sz="1600" dirty="0">
                          <a:latin typeface="+mn-lt"/>
                        </a:rPr>
                        <a:t>.0495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29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Placebo</a:t>
                      </a:r>
                      <a:endPara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69</a:t>
                      </a:r>
                      <a:endPara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955" name="TextBox 431">
            <a:extLst>
              <a:ext uri="{FF2B5EF4-FFF2-40B4-BE49-F238E27FC236}">
                <a16:creationId xmlns:a16="http://schemas.microsoft.com/office/drawing/2014/main" xmlns="" id="{26812744-4F45-44CF-9828-52F5F33ACE03}"/>
              </a:ext>
            </a:extLst>
          </p:cNvPr>
          <p:cNvSpPr txBox="1"/>
          <p:nvPr/>
        </p:nvSpPr>
        <p:spPr>
          <a:xfrm>
            <a:off x="5664456" y="5970479"/>
            <a:ext cx="1749901" cy="25485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Patients at Risk</a:t>
            </a:r>
          </a:p>
        </p:txBody>
      </p:sp>
      <p:sp>
        <p:nvSpPr>
          <p:cNvPr id="429" name="Rechteck 428"/>
          <p:cNvSpPr/>
          <p:nvPr/>
        </p:nvSpPr>
        <p:spPr>
          <a:xfrm>
            <a:off x="0" y="0"/>
            <a:ext cx="12192000" cy="12730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0" name="Title 1">
            <a:extLst>
              <a:ext uri="{FF2B5EF4-FFF2-40B4-BE49-F238E27FC236}">
                <a16:creationId xmlns:a16="http://schemas.microsoft.com/office/drawing/2014/main" xmlns="" id="{BF7D6169-5CBA-481F-8B77-44C0387612C4}"/>
              </a:ext>
            </a:extLst>
          </p:cNvPr>
          <p:cNvSpPr txBox="1">
            <a:spLocks/>
          </p:cNvSpPr>
          <p:nvPr/>
        </p:nvSpPr>
        <p:spPr>
          <a:xfrm>
            <a:off x="549178" y="-75815"/>
            <a:ext cx="11375285" cy="1144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+mn-lt"/>
              </a:rPr>
              <a:t>Disease-free survival: </a:t>
            </a:r>
            <a:r>
              <a:rPr lang="en-US" b="1" dirty="0" err="1" smtClean="0">
                <a:latin typeface="+mn-lt"/>
              </a:rPr>
              <a:t>Postconsolidation</a:t>
            </a:r>
            <a:r>
              <a:rPr lang="en-US" b="1" dirty="0" smtClean="0">
                <a:latin typeface="+mn-lt"/>
              </a:rPr>
              <a:t> therapy</a:t>
            </a:r>
            <a:endParaRPr lang="en-US" b="1" dirty="0">
              <a:latin typeface="+mn-lt"/>
            </a:endParaRPr>
          </a:p>
        </p:txBody>
      </p:sp>
      <p:sp>
        <p:nvSpPr>
          <p:cNvPr id="431" name="TextBox 5">
            <a:extLst>
              <a:ext uri="{FF2B5EF4-FFF2-40B4-BE49-F238E27FC236}">
                <a16:creationId xmlns:a16="http://schemas.microsoft.com/office/drawing/2014/main" xmlns="" id="{433A69F8-DC58-4782-BBA1-BBC852212083}"/>
              </a:ext>
            </a:extLst>
          </p:cNvPr>
          <p:cNvSpPr txBox="1"/>
          <p:nvPr/>
        </p:nvSpPr>
        <p:spPr>
          <a:xfrm>
            <a:off x="1020082" y="697818"/>
            <a:ext cx="10560728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RATIFY: landmark analysis of DFS and maintenance therapy</a:t>
            </a:r>
          </a:p>
        </p:txBody>
      </p:sp>
    </p:spTree>
    <p:extLst>
      <p:ext uri="{BB962C8B-B14F-4D97-AF65-F5344CB8AC3E}">
        <p14:creationId xmlns:p14="http://schemas.microsoft.com/office/powerpoint/2010/main" val="1851212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4">
            <a:extLst>
              <a:ext uri="{FF2B5EF4-FFF2-40B4-BE49-F238E27FC236}">
                <a16:creationId xmlns:a16="http://schemas.microsoft.com/office/drawing/2014/main" xmlns="" id="{0C1BF9C6-7258-401F-8FE1-6D5BE9A4BD0E}"/>
              </a:ext>
            </a:extLst>
          </p:cNvPr>
          <p:cNvGrpSpPr/>
          <p:nvPr/>
        </p:nvGrpSpPr>
        <p:grpSpPr>
          <a:xfrm>
            <a:off x="441015" y="1975231"/>
            <a:ext cx="11460186" cy="4646576"/>
            <a:chOff x="1505039" y="1915122"/>
            <a:chExt cx="9132797" cy="4003823"/>
          </a:xfrm>
        </p:grpSpPr>
        <p:grpSp>
          <p:nvGrpSpPr>
            <p:cNvPr id="80" name="Group 39">
              <a:extLst>
                <a:ext uri="{FF2B5EF4-FFF2-40B4-BE49-F238E27FC236}">
                  <a16:creationId xmlns:a16="http://schemas.microsoft.com/office/drawing/2014/main" xmlns="" id="{E037A7B5-7F1D-49CF-80B8-B7E7C47F9F8E}"/>
                </a:ext>
              </a:extLst>
            </p:cNvPr>
            <p:cNvGrpSpPr/>
            <p:nvPr/>
          </p:nvGrpSpPr>
          <p:grpSpPr>
            <a:xfrm>
              <a:off x="7161748" y="3586836"/>
              <a:ext cx="1524003" cy="1238748"/>
              <a:chOff x="5321712" y="1400815"/>
              <a:chExt cx="1524003" cy="1238748"/>
            </a:xfrm>
          </p:grpSpPr>
          <p:sp>
            <p:nvSpPr>
              <p:cNvPr id="113" name="AutoShape 9">
                <a:extLst>
                  <a:ext uri="{FF2B5EF4-FFF2-40B4-BE49-F238E27FC236}">
                    <a16:creationId xmlns:a16="http://schemas.microsoft.com/office/drawing/2014/main" xmlns="" id="{D224E554-0F0D-4A11-B08C-C7DBA07AF4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1713" y="2121800"/>
                <a:ext cx="1524002" cy="517763"/>
              </a:xfrm>
              <a:prstGeom prst="roundRect">
                <a:avLst>
                  <a:gd name="adj" fmla="val 6454"/>
                </a:avLst>
              </a:prstGeom>
              <a:solidFill>
                <a:srgbClr val="E6E6E6"/>
              </a:solidFill>
              <a:ln>
                <a:noFill/>
              </a:ln>
              <a:extLst/>
            </p:spPr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 charset="0"/>
                  </a:rPr>
                  <a:t>HiDAC</a:t>
                </a:r>
                <a:r>
                  <a:rPr kumimoji="0" lang="en-US" b="1" i="0" u="none" strike="noStrike" kern="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 charset="0"/>
                  </a:rPr>
                  <a:t>d</a:t>
                </a: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 charset="0"/>
                  </a:rPr>
                  <a:t/>
                </a:r>
                <a:b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 charset="0"/>
                  </a:rPr>
                </a:b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 charset="0"/>
                  </a:rPr>
                  <a:t>(aged-based dosing, days 1, 3, and 5)</a:t>
                </a:r>
              </a:p>
            </p:txBody>
          </p:sp>
          <p:sp>
            <p:nvSpPr>
              <p:cNvPr id="114" name="AutoShape 8">
                <a:extLst>
                  <a:ext uri="{FF2B5EF4-FFF2-40B4-BE49-F238E27FC236}">
                    <a16:creationId xmlns:a16="http://schemas.microsoft.com/office/drawing/2014/main" xmlns="" id="{A2685F96-E207-440C-AF38-657DA3A77F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1712" y="1400815"/>
                <a:ext cx="1524003" cy="667993"/>
              </a:xfrm>
              <a:prstGeom prst="roundRect">
                <a:avLst>
                  <a:gd name="adj" fmla="val 6454"/>
                </a:avLst>
              </a:prstGeom>
              <a:solidFill>
                <a:srgbClr val="007D9F"/>
              </a:solidFill>
              <a:ln>
                <a:noFill/>
              </a:ln>
              <a:extLst/>
            </p:spPr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 charset="0"/>
                  </a:rPr>
                  <a:t>Midostaurin</a:t>
                </a:r>
                <a:b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 charset="0"/>
                  </a:rPr>
                </a:b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 charset="0"/>
                  </a:rPr>
                  <a:t>(50 mg bid, day 6 until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 charset="0"/>
                  </a:rPr>
                  <a:t> 48h before start of subsequent cycle)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  <a:cs typeface="Arial" charset="0"/>
                </a:endParaRPr>
              </a:p>
            </p:txBody>
          </p:sp>
        </p:grpSp>
        <p:sp>
          <p:nvSpPr>
            <p:cNvPr id="81" name="AutoShape 10">
              <a:extLst>
                <a:ext uri="{FF2B5EF4-FFF2-40B4-BE49-F238E27FC236}">
                  <a16:creationId xmlns:a16="http://schemas.microsoft.com/office/drawing/2014/main" xmlns="" id="{3472A78F-CD00-4885-9CCA-05C98532C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6438" y="2445733"/>
              <a:ext cx="1647217" cy="618872"/>
            </a:xfrm>
            <a:prstGeom prst="roundRect">
              <a:avLst>
                <a:gd name="adj" fmla="val 6454"/>
              </a:avLst>
            </a:prstGeom>
            <a:solidFill>
              <a:srgbClr val="007D9F"/>
            </a:solidFill>
            <a:ln>
              <a:noFill/>
            </a:ln>
            <a:extLst/>
          </p:spPr>
          <p:txBody>
            <a:bodyPr lIns="0" r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  <a:cs typeface="Arial" charset="0"/>
                </a:rPr>
                <a:t>Midostaurin</a:t>
              </a:r>
              <a:b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  <a:cs typeface="Arial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  <a:cs typeface="Arial" charset="0"/>
                </a:rPr>
                <a:t>(</a:t>
              </a: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  <a:cs typeface="Arial" charset="0"/>
                </a:rPr>
                <a:t>50 mg bid, days 1-28; starting 30 days after alloSCT)</a:t>
              </a:r>
            </a:p>
          </p:txBody>
        </p:sp>
        <p:grpSp>
          <p:nvGrpSpPr>
            <p:cNvPr id="82" name="Group 43">
              <a:extLst>
                <a:ext uri="{FF2B5EF4-FFF2-40B4-BE49-F238E27FC236}">
                  <a16:creationId xmlns:a16="http://schemas.microsoft.com/office/drawing/2014/main" xmlns="" id="{386E8686-F713-450E-AA6F-49DF429BA503}"/>
                </a:ext>
              </a:extLst>
            </p:cNvPr>
            <p:cNvGrpSpPr/>
            <p:nvPr/>
          </p:nvGrpSpPr>
          <p:grpSpPr>
            <a:xfrm>
              <a:off x="3564074" y="2449120"/>
              <a:ext cx="1434821" cy="1517889"/>
              <a:chOff x="3340304" y="1391827"/>
              <a:chExt cx="1434821" cy="1517889"/>
            </a:xfrm>
          </p:grpSpPr>
          <p:sp>
            <p:nvSpPr>
              <p:cNvPr id="110" name="AutoShape 8">
                <a:extLst>
                  <a:ext uri="{FF2B5EF4-FFF2-40B4-BE49-F238E27FC236}">
                    <a16:creationId xmlns:a16="http://schemas.microsoft.com/office/drawing/2014/main" xmlns="" id="{1CAAAFBD-744F-49DC-9AB8-CAD8C22C11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0304" y="1391827"/>
                <a:ext cx="1434821" cy="615485"/>
              </a:xfrm>
              <a:prstGeom prst="roundRect">
                <a:avLst>
                  <a:gd name="adj" fmla="val 6454"/>
                </a:avLst>
              </a:prstGeom>
              <a:solidFill>
                <a:srgbClr val="007D9F"/>
              </a:solidFill>
              <a:ln>
                <a:noFill/>
              </a:ln>
              <a:extLst/>
            </p:spPr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 charset="0"/>
                  </a:rPr>
                  <a:t>Midostaurin</a:t>
                </a:r>
                <a:b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 charset="0"/>
                  </a:rPr>
                </a:b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 charset="0"/>
                  </a:rPr>
                  <a:t>(50 mg bid, day 8 until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 charset="0"/>
                  </a:rPr>
                  <a:t> 48h before start of subsequent cycle)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111" name="AutoShape 8">
                <a:extLst>
                  <a:ext uri="{FF2B5EF4-FFF2-40B4-BE49-F238E27FC236}">
                    <a16:creationId xmlns:a16="http://schemas.microsoft.com/office/drawing/2014/main" xmlns="" id="{C12A174C-6C61-4593-BA2E-DF22914E1F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0304" y="2498236"/>
                <a:ext cx="1434821" cy="411480"/>
              </a:xfrm>
              <a:prstGeom prst="roundRect">
                <a:avLst>
                  <a:gd name="adj" fmla="val 6454"/>
                </a:avLst>
              </a:prstGeom>
              <a:solidFill>
                <a:srgbClr val="E6E6E6"/>
              </a:solidFill>
              <a:ln>
                <a:noFill/>
              </a:ln>
              <a:extLst/>
            </p:spPr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 charset="0"/>
                  </a:rPr>
                  <a:t>Cytarabine</a:t>
                </a:r>
                <a:b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 charset="0"/>
                  </a:rPr>
                </a:b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 charset="0"/>
                  </a:rPr>
                  <a:t>(200 mg/m</a:t>
                </a:r>
                <a:r>
                  <a:rPr kumimoji="0" lang="en-US" sz="1050" b="0" i="0" u="none" strike="noStrike" kern="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 charset="0"/>
                  </a:rPr>
                  <a:t>2</a:t>
                </a: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 charset="0"/>
                  </a:rPr>
                  <a:t>/day, days 1-7)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112" name="AutoShape 8">
                <a:extLst>
                  <a:ext uri="{FF2B5EF4-FFF2-40B4-BE49-F238E27FC236}">
                    <a16:creationId xmlns:a16="http://schemas.microsoft.com/office/drawing/2014/main" xmlns="" id="{34D29FEF-9DA8-47A7-AB70-7295996324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0304" y="2047034"/>
                <a:ext cx="1434821" cy="411480"/>
              </a:xfrm>
              <a:prstGeom prst="roundRect">
                <a:avLst>
                  <a:gd name="adj" fmla="val 6454"/>
                </a:avLst>
              </a:prstGeom>
              <a:solidFill>
                <a:srgbClr val="E6E6E6"/>
              </a:solidFill>
              <a:ln>
                <a:noFill/>
              </a:ln>
              <a:extLst/>
            </p:spPr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 charset="0"/>
                  </a:rPr>
                  <a:t>Daunorubicin</a:t>
                </a: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 charset="0"/>
                  </a:rPr>
                  <a:t/>
                </a:r>
                <a:b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 charset="0"/>
                  </a:rPr>
                </a:b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 charset="0"/>
                  </a:rPr>
                  <a:t>(60 mg/m</a:t>
                </a:r>
                <a:r>
                  <a:rPr kumimoji="0" lang="en-US" sz="1050" b="0" i="0" u="none" strike="noStrike" kern="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 charset="0"/>
                  </a:rPr>
                  <a:t>2</a:t>
                </a: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 charset="0"/>
                  </a:rPr>
                  <a:t>/day, days 1-3)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Arial" charset="0"/>
                </a:endParaRPr>
              </a:p>
            </p:txBody>
          </p:sp>
        </p:grpSp>
        <p:sp>
          <p:nvSpPr>
            <p:cNvPr id="83" name="Rectangle 47">
              <a:extLst>
                <a:ext uri="{FF2B5EF4-FFF2-40B4-BE49-F238E27FC236}">
                  <a16:creationId xmlns:a16="http://schemas.microsoft.com/office/drawing/2014/main" xmlns="" id="{9C914F6A-BD2E-4A05-A7F0-96E276866D88}"/>
                </a:ext>
              </a:extLst>
            </p:cNvPr>
            <p:cNvSpPr/>
            <p:nvPr/>
          </p:nvSpPr>
          <p:spPr>
            <a:xfrm>
              <a:off x="3484062" y="2478391"/>
              <a:ext cx="45719" cy="1443642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84" name="Group 48">
              <a:extLst>
                <a:ext uri="{FF2B5EF4-FFF2-40B4-BE49-F238E27FC236}">
                  <a16:creationId xmlns:a16="http://schemas.microsoft.com/office/drawing/2014/main" xmlns="" id="{2A0730C6-E822-4319-BB6D-9721BEA5D840}"/>
                </a:ext>
              </a:extLst>
            </p:cNvPr>
            <p:cNvGrpSpPr/>
            <p:nvPr/>
          </p:nvGrpSpPr>
          <p:grpSpPr>
            <a:xfrm>
              <a:off x="5135771" y="2439941"/>
              <a:ext cx="1435608" cy="1527068"/>
              <a:chOff x="5321713" y="1535048"/>
              <a:chExt cx="1435608" cy="1527068"/>
            </a:xfrm>
          </p:grpSpPr>
          <p:sp>
            <p:nvSpPr>
              <p:cNvPr id="108" name="AutoShape 9">
                <a:extLst>
                  <a:ext uri="{FF2B5EF4-FFF2-40B4-BE49-F238E27FC236}">
                    <a16:creationId xmlns:a16="http://schemas.microsoft.com/office/drawing/2014/main" xmlns="" id="{A70BC784-267A-48BB-B5A5-0420E1E764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1713" y="2199434"/>
                <a:ext cx="1435608" cy="862682"/>
              </a:xfrm>
              <a:prstGeom prst="roundRect">
                <a:avLst>
                  <a:gd name="adj" fmla="val 6454"/>
                </a:avLst>
              </a:prstGeom>
              <a:solidFill>
                <a:srgbClr val="E6E6E6"/>
              </a:solidFill>
              <a:ln>
                <a:noFill/>
              </a:ln>
              <a:extLst/>
            </p:spPr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 charset="0"/>
                  </a:rPr>
                  <a:t>HiDAC</a:t>
                </a:r>
                <a:r>
                  <a:rPr kumimoji="0" lang="en-US" b="1" i="0" u="none" strike="noStrike" kern="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 charset="0"/>
                  </a:rPr>
                  <a:t>d</a:t>
                </a: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 charset="0"/>
                  </a:rPr>
                  <a:t/>
                </a:r>
                <a:b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 charset="0"/>
                  </a:rPr>
                </a:b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 charset="0"/>
                  </a:rPr>
                  <a:t>(aged-based dosing, days 1, 3, and 5)</a:t>
                </a:r>
              </a:p>
            </p:txBody>
          </p:sp>
          <p:sp>
            <p:nvSpPr>
              <p:cNvPr id="109" name="AutoShape 8">
                <a:extLst>
                  <a:ext uri="{FF2B5EF4-FFF2-40B4-BE49-F238E27FC236}">
                    <a16:creationId xmlns:a16="http://schemas.microsoft.com/office/drawing/2014/main" xmlns="" id="{8E0C8D16-BFCA-4715-A10A-2BA6646010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1713" y="1535048"/>
                <a:ext cx="1435608" cy="624664"/>
              </a:xfrm>
              <a:prstGeom prst="roundRect">
                <a:avLst>
                  <a:gd name="adj" fmla="val 6454"/>
                </a:avLst>
              </a:prstGeom>
              <a:solidFill>
                <a:srgbClr val="007D9F"/>
              </a:solidFill>
              <a:ln>
                <a:noFill/>
              </a:ln>
              <a:extLst/>
            </p:spPr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 charset="0"/>
                  </a:rPr>
                  <a:t>Midostaurin</a:t>
                </a:r>
                <a:b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 charset="0"/>
                  </a:rPr>
                </a:b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 charset="0"/>
                  </a:rPr>
                  <a:t>(50 mg bid, day 6 until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 charset="0"/>
                  </a:rPr>
                  <a:t>48h before start of subsequent cycle)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  <a:cs typeface="Arial" charset="0"/>
                </a:endParaRPr>
              </a:p>
            </p:txBody>
          </p:sp>
        </p:grpSp>
        <p:sp>
          <p:nvSpPr>
            <p:cNvPr id="85" name="TextBox 51">
              <a:extLst>
                <a:ext uri="{FF2B5EF4-FFF2-40B4-BE49-F238E27FC236}">
                  <a16:creationId xmlns:a16="http://schemas.microsoft.com/office/drawing/2014/main" xmlns="" id="{6EA06A3B-B4E8-4D33-8C7A-D3C87E80C3F4}"/>
                </a:ext>
              </a:extLst>
            </p:cNvPr>
            <p:cNvSpPr txBox="1"/>
            <p:nvPr/>
          </p:nvSpPr>
          <p:spPr>
            <a:xfrm>
              <a:off x="3753519" y="1915122"/>
              <a:ext cx="1224060" cy="5091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Induction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(1-2 cycles)</a:t>
              </a:r>
              <a:r>
                <a:rPr kumimoji="0" lang="en-US" b="1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86" name="TextBox 52">
              <a:extLst>
                <a:ext uri="{FF2B5EF4-FFF2-40B4-BE49-F238E27FC236}">
                  <a16:creationId xmlns:a16="http://schemas.microsoft.com/office/drawing/2014/main" xmlns="" id="{2E46A38C-F971-414B-ABC7-8AB4F43D3ECF}"/>
                </a:ext>
              </a:extLst>
            </p:cNvPr>
            <p:cNvSpPr txBox="1"/>
            <p:nvPr/>
          </p:nvSpPr>
          <p:spPr>
            <a:xfrm>
              <a:off x="5267553" y="1915122"/>
              <a:ext cx="1373523" cy="5091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Consolidation</a:t>
              </a:r>
              <a:endParaRPr kumimoji="0" lang="en-US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(1 cycle)</a:t>
              </a:r>
              <a:r>
                <a:rPr kumimoji="0" lang="en-US" b="1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TextBox 53">
              <a:extLst>
                <a:ext uri="{FF2B5EF4-FFF2-40B4-BE49-F238E27FC236}">
                  <a16:creationId xmlns:a16="http://schemas.microsoft.com/office/drawing/2014/main" xmlns="" id="{6B7BAB92-2E49-49EC-8B5D-504D788A5BA4}"/>
                </a:ext>
              </a:extLst>
            </p:cNvPr>
            <p:cNvSpPr txBox="1"/>
            <p:nvPr/>
          </p:nvSpPr>
          <p:spPr>
            <a:xfrm>
              <a:off x="8748005" y="1915122"/>
              <a:ext cx="1735650" cy="509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Maintenance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(up to 1 year)</a:t>
              </a:r>
            </a:p>
          </p:txBody>
        </p:sp>
        <p:grpSp>
          <p:nvGrpSpPr>
            <p:cNvPr id="88" name="Group 54">
              <a:extLst>
                <a:ext uri="{FF2B5EF4-FFF2-40B4-BE49-F238E27FC236}">
                  <a16:creationId xmlns:a16="http://schemas.microsoft.com/office/drawing/2014/main" xmlns="" id="{98FFC565-D616-47E9-81E7-4926D69BB950}"/>
                </a:ext>
              </a:extLst>
            </p:cNvPr>
            <p:cNvGrpSpPr/>
            <p:nvPr/>
          </p:nvGrpSpPr>
          <p:grpSpPr>
            <a:xfrm>
              <a:off x="4851459" y="1960583"/>
              <a:ext cx="412875" cy="424768"/>
              <a:chOff x="5438700" y="304800"/>
              <a:chExt cx="412875" cy="424768"/>
            </a:xfrm>
            <a:solidFill>
              <a:schemeClr val="accent2"/>
            </a:solidFill>
          </p:grpSpPr>
          <p:sp>
            <p:nvSpPr>
              <p:cNvPr id="106" name="Isosceles Triangle 55">
                <a:extLst>
                  <a:ext uri="{FF2B5EF4-FFF2-40B4-BE49-F238E27FC236}">
                    <a16:creationId xmlns:a16="http://schemas.microsoft.com/office/drawing/2014/main" xmlns="" id="{A912C72A-182E-4CCC-A5D5-4F304353C71D}"/>
                  </a:ext>
                </a:extLst>
              </p:cNvPr>
              <p:cNvSpPr/>
              <p:nvPr/>
            </p:nvSpPr>
            <p:spPr>
              <a:xfrm flipV="1">
                <a:off x="5546576" y="577168"/>
                <a:ext cx="228600" cy="152400"/>
              </a:xfrm>
              <a:prstGeom prst="triangl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" name="TextBox 56">
                <a:extLst>
                  <a:ext uri="{FF2B5EF4-FFF2-40B4-BE49-F238E27FC236}">
                    <a16:creationId xmlns:a16="http://schemas.microsoft.com/office/drawing/2014/main" xmlns="" id="{44C1C24B-6BB8-4748-B22D-C865FB9CEC2F}"/>
                  </a:ext>
                </a:extLst>
              </p:cNvPr>
              <p:cNvSpPr txBox="1"/>
              <p:nvPr/>
            </p:nvSpPr>
            <p:spPr>
              <a:xfrm>
                <a:off x="5438700" y="304800"/>
                <a:ext cx="412875" cy="318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CR</a:t>
                </a:r>
              </a:p>
            </p:txBody>
          </p:sp>
        </p:grpSp>
        <p:grpSp>
          <p:nvGrpSpPr>
            <p:cNvPr id="89" name="Group 57">
              <a:extLst>
                <a:ext uri="{FF2B5EF4-FFF2-40B4-BE49-F238E27FC236}">
                  <a16:creationId xmlns:a16="http://schemas.microsoft.com/office/drawing/2014/main" xmlns="" id="{A86F505C-00E7-4D34-9E09-709B5B28FAD2}"/>
                </a:ext>
              </a:extLst>
            </p:cNvPr>
            <p:cNvGrpSpPr/>
            <p:nvPr/>
          </p:nvGrpSpPr>
          <p:grpSpPr>
            <a:xfrm>
              <a:off x="8530106" y="2020965"/>
              <a:ext cx="412875" cy="424768"/>
              <a:chOff x="5438700" y="304800"/>
              <a:chExt cx="412875" cy="424768"/>
            </a:xfrm>
          </p:grpSpPr>
          <p:sp>
            <p:nvSpPr>
              <p:cNvPr id="104" name="Isosceles Triangle 58">
                <a:extLst>
                  <a:ext uri="{FF2B5EF4-FFF2-40B4-BE49-F238E27FC236}">
                    <a16:creationId xmlns:a16="http://schemas.microsoft.com/office/drawing/2014/main" xmlns="" id="{E3B3958E-09D1-465C-BF0F-39BACE4BB4CF}"/>
                  </a:ext>
                </a:extLst>
              </p:cNvPr>
              <p:cNvSpPr/>
              <p:nvPr/>
            </p:nvSpPr>
            <p:spPr>
              <a:xfrm flipV="1">
                <a:off x="5546576" y="577168"/>
                <a:ext cx="228600" cy="152400"/>
              </a:xfrm>
              <a:prstGeom prst="triangl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5" name="TextBox 59">
                <a:extLst>
                  <a:ext uri="{FF2B5EF4-FFF2-40B4-BE49-F238E27FC236}">
                    <a16:creationId xmlns:a16="http://schemas.microsoft.com/office/drawing/2014/main" xmlns="" id="{87DD7128-AC96-4E3A-91C4-984DE1E297BE}"/>
                  </a:ext>
                </a:extLst>
              </p:cNvPr>
              <p:cNvSpPr txBox="1"/>
              <p:nvPr/>
            </p:nvSpPr>
            <p:spPr>
              <a:xfrm>
                <a:off x="5438700" y="304800"/>
                <a:ext cx="412875" cy="318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CR</a:t>
                </a:r>
              </a:p>
            </p:txBody>
          </p:sp>
        </p:grpSp>
        <p:sp>
          <p:nvSpPr>
            <p:cNvPr id="90" name="AutoShape 7">
              <a:extLst>
                <a:ext uri="{FF2B5EF4-FFF2-40B4-BE49-F238E27FC236}">
                  <a16:creationId xmlns:a16="http://schemas.microsoft.com/office/drawing/2014/main" xmlns="" id="{F3EFAAC1-7682-4F6F-A063-8E6E446D8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5039" y="1920495"/>
              <a:ext cx="1793567" cy="2561022"/>
            </a:xfrm>
            <a:prstGeom prst="roundRect">
              <a:avLst>
                <a:gd name="adj" fmla="val 6454"/>
              </a:avLst>
            </a:prstGeom>
            <a:solidFill>
              <a:sysClr val="window" lastClr="FFFFFF"/>
            </a:solidFill>
            <a:ln w="19050">
              <a:solidFill>
                <a:schemeClr val="accent2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r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Arial" charset="0"/>
                </a:rPr>
                <a:t>Patients with </a:t>
              </a:r>
              <a:b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Arial" charset="0"/>
                </a:rPr>
              </a:br>
              <a:r>
                <a:rPr kumimoji="0" lang="en-US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Arial" charset="0"/>
                </a:rPr>
                <a:t>FLT3</a:t>
              </a: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Arial" charset="0"/>
                </a:rPr>
                <a:t>-ITD+</a:t>
              </a:r>
              <a:r>
                <a:rPr kumimoji="0" lang="en-US" b="1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Arial" charset="0"/>
                </a:rPr>
                <a:t>a</a:t>
              </a: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Arial" charset="0"/>
                </a:rPr>
                <a:t> AML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Arial" charset="0"/>
                </a:rPr>
                <a:t>Aged 18-70 years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Arial" charset="0"/>
                </a:rPr>
                <a:t>(n </a:t>
              </a: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Arial" charset="0"/>
                </a:rPr>
                <a:t>= 440)</a:t>
              </a:r>
            </a:p>
          </p:txBody>
        </p:sp>
        <p:cxnSp>
          <p:nvCxnSpPr>
            <p:cNvPr id="91" name="Straight Arrow Connector 61">
              <a:extLst>
                <a:ext uri="{FF2B5EF4-FFF2-40B4-BE49-F238E27FC236}">
                  <a16:creationId xmlns:a16="http://schemas.microsoft.com/office/drawing/2014/main" xmlns="" id="{279CFB0B-C043-4568-8D29-9ECE21B5DA34}"/>
                </a:ext>
              </a:extLst>
            </p:cNvPr>
            <p:cNvCxnSpPr>
              <a:stCxn id="90" idx="3"/>
              <a:endCxn id="83" idx="1"/>
            </p:cNvCxnSpPr>
            <p:nvPr/>
          </p:nvCxnSpPr>
          <p:spPr>
            <a:xfrm flipV="1">
              <a:off x="3298606" y="3200212"/>
              <a:ext cx="185456" cy="794"/>
            </a:xfrm>
            <a:prstGeom prst="straightConnector1">
              <a:avLst/>
            </a:prstGeom>
            <a:noFill/>
            <a:ln w="19050" cap="sq" cmpd="sng" algn="ctr">
              <a:solidFill>
                <a:schemeClr val="accent2"/>
              </a:solidFill>
              <a:prstDash val="solid"/>
              <a:tailEnd type="triangle"/>
            </a:ln>
            <a:effectLst/>
          </p:spPr>
        </p:cxnSp>
        <p:cxnSp>
          <p:nvCxnSpPr>
            <p:cNvPr id="92" name="Straight Connector 62">
              <a:extLst>
                <a:ext uri="{FF2B5EF4-FFF2-40B4-BE49-F238E27FC236}">
                  <a16:creationId xmlns:a16="http://schemas.microsoft.com/office/drawing/2014/main" xmlns="" id="{88BF0D73-CA6B-45DD-AAB0-6E6A1AEA91EA}"/>
                </a:ext>
              </a:extLst>
            </p:cNvPr>
            <p:cNvCxnSpPr/>
            <p:nvPr/>
          </p:nvCxnSpPr>
          <p:spPr>
            <a:xfrm>
              <a:off x="5075481" y="2445733"/>
              <a:ext cx="0" cy="1554480"/>
            </a:xfrm>
            <a:prstGeom prst="line">
              <a:avLst/>
            </a:prstGeom>
            <a:noFill/>
            <a:ln w="19050" cap="flat" cmpd="sng" algn="ctr">
              <a:solidFill>
                <a:schemeClr val="accent2"/>
              </a:solidFill>
              <a:prstDash val="sysDash"/>
            </a:ln>
            <a:effectLst/>
          </p:spPr>
        </p:cxnSp>
        <p:cxnSp>
          <p:nvCxnSpPr>
            <p:cNvPr id="93" name="Straight Connector 63">
              <a:extLst>
                <a:ext uri="{FF2B5EF4-FFF2-40B4-BE49-F238E27FC236}">
                  <a16:creationId xmlns:a16="http://schemas.microsoft.com/office/drawing/2014/main" xmlns="" id="{5FAE3C57-2D22-4CBD-B46D-68F3D94FEE45}"/>
                </a:ext>
              </a:extLst>
            </p:cNvPr>
            <p:cNvCxnSpPr/>
            <p:nvPr/>
          </p:nvCxnSpPr>
          <p:spPr>
            <a:xfrm>
              <a:off x="8762003" y="2445733"/>
              <a:ext cx="0" cy="2468880"/>
            </a:xfrm>
            <a:prstGeom prst="line">
              <a:avLst/>
            </a:prstGeom>
            <a:noFill/>
            <a:ln w="19050" cap="flat" cmpd="sng" algn="ctr">
              <a:solidFill>
                <a:schemeClr val="accent2"/>
              </a:solidFill>
              <a:prstDash val="sysDash"/>
            </a:ln>
            <a:effectLst/>
          </p:spPr>
        </p:cxnSp>
        <p:sp>
          <p:nvSpPr>
            <p:cNvPr id="94" name="TextBox 64">
              <a:extLst>
                <a:ext uri="{FF2B5EF4-FFF2-40B4-BE49-F238E27FC236}">
                  <a16:creationId xmlns:a16="http://schemas.microsoft.com/office/drawing/2014/main" xmlns="" id="{2DCF216F-97A1-4E14-A256-8725E650AA0D}"/>
                </a:ext>
              </a:extLst>
            </p:cNvPr>
            <p:cNvSpPr txBox="1"/>
            <p:nvPr/>
          </p:nvSpPr>
          <p:spPr>
            <a:xfrm>
              <a:off x="7083697" y="3100802"/>
              <a:ext cx="1678306" cy="509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(second priority;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× 3 cycles)</a:t>
              </a:r>
            </a:p>
          </p:txBody>
        </p:sp>
        <p:sp>
          <p:nvSpPr>
            <p:cNvPr id="95" name="Rectangle 65">
              <a:extLst>
                <a:ext uri="{FF2B5EF4-FFF2-40B4-BE49-F238E27FC236}">
                  <a16:creationId xmlns:a16="http://schemas.microsoft.com/office/drawing/2014/main" xmlns="" id="{BE75447E-560E-4B1A-993C-9B6864C03978}"/>
                </a:ext>
              </a:extLst>
            </p:cNvPr>
            <p:cNvSpPr/>
            <p:nvPr/>
          </p:nvSpPr>
          <p:spPr>
            <a:xfrm>
              <a:off x="7091935" y="3619347"/>
              <a:ext cx="45720" cy="1188720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Rectangle 66">
              <a:extLst>
                <a:ext uri="{FF2B5EF4-FFF2-40B4-BE49-F238E27FC236}">
                  <a16:creationId xmlns:a16="http://schemas.microsoft.com/office/drawing/2014/main" xmlns="" id="{A019774B-A4FA-4F50-B742-6D89275657B0}"/>
                </a:ext>
              </a:extLst>
            </p:cNvPr>
            <p:cNvSpPr/>
            <p:nvPr/>
          </p:nvSpPr>
          <p:spPr>
            <a:xfrm>
              <a:off x="6604087" y="2461183"/>
              <a:ext cx="45719" cy="1443642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97" name="Straight Arrow Connector 91">
              <a:extLst>
                <a:ext uri="{FF2B5EF4-FFF2-40B4-BE49-F238E27FC236}">
                  <a16:creationId xmlns:a16="http://schemas.microsoft.com/office/drawing/2014/main" xmlns="" id="{0E1497B6-BD07-4838-8779-A386C3D28534}"/>
                </a:ext>
              </a:extLst>
            </p:cNvPr>
            <p:cNvCxnSpPr>
              <a:stCxn id="96" idx="3"/>
              <a:endCxn id="95" idx="1"/>
            </p:cNvCxnSpPr>
            <p:nvPr/>
          </p:nvCxnSpPr>
          <p:spPr>
            <a:xfrm>
              <a:off x="6649806" y="3183004"/>
              <a:ext cx="442129" cy="1030703"/>
            </a:xfrm>
            <a:prstGeom prst="bentConnector3">
              <a:avLst>
                <a:gd name="adj1" fmla="val 48049"/>
              </a:avLst>
            </a:prstGeom>
            <a:noFill/>
            <a:ln w="19050" cap="sq" cmpd="sng" algn="ctr">
              <a:solidFill>
                <a:schemeClr val="accent2"/>
              </a:solidFill>
              <a:prstDash val="solid"/>
              <a:tailEnd type="triangle"/>
            </a:ln>
            <a:effectLst/>
          </p:spPr>
        </p:cxnSp>
        <p:sp>
          <p:nvSpPr>
            <p:cNvPr id="98" name="AutoShape 9">
              <a:extLst>
                <a:ext uri="{FF2B5EF4-FFF2-40B4-BE49-F238E27FC236}">
                  <a16:creationId xmlns:a16="http://schemas.microsoft.com/office/drawing/2014/main" xmlns="" id="{BD731E9C-76CA-40CB-8FFB-C21626C96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1749" y="2445733"/>
              <a:ext cx="1396681" cy="483885"/>
            </a:xfrm>
            <a:prstGeom prst="roundRect">
              <a:avLst>
                <a:gd name="adj" fmla="val 6454"/>
              </a:avLst>
            </a:prstGeom>
            <a:solidFill>
              <a:srgbClr val="E6E6E6"/>
            </a:solidFill>
            <a:ln>
              <a:noFill/>
            </a:ln>
            <a:extLst/>
          </p:spPr>
          <p:txBody>
            <a:bodyPr lIns="0" r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Arial" charset="0"/>
                </a:rPr>
                <a:t>Allogeneic HSCT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 charset="0"/>
              </a:endParaRPr>
            </a:p>
          </p:txBody>
        </p:sp>
        <p:sp>
          <p:nvSpPr>
            <p:cNvPr id="99" name="TextBox 69">
              <a:extLst>
                <a:ext uri="{FF2B5EF4-FFF2-40B4-BE49-F238E27FC236}">
                  <a16:creationId xmlns:a16="http://schemas.microsoft.com/office/drawing/2014/main" xmlns="" id="{0D73C6E1-1E37-4D58-8D8F-7F4FE83EBFCF}"/>
                </a:ext>
              </a:extLst>
            </p:cNvPr>
            <p:cNvSpPr txBox="1"/>
            <p:nvPr/>
          </p:nvSpPr>
          <p:spPr>
            <a:xfrm>
              <a:off x="7137737" y="1915122"/>
              <a:ext cx="1373523" cy="5091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Consolidation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(first priority)</a:t>
              </a:r>
              <a:endParaRPr kumimoji="0" lang="en-US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Rectangle 70">
              <a:extLst>
                <a:ext uri="{FF2B5EF4-FFF2-40B4-BE49-F238E27FC236}">
                  <a16:creationId xmlns:a16="http://schemas.microsoft.com/office/drawing/2014/main" xmlns="" id="{ABDA5021-42AC-4CD7-86E2-EEF1CC84A8BF}"/>
                </a:ext>
              </a:extLst>
            </p:cNvPr>
            <p:cNvSpPr/>
            <p:nvPr/>
          </p:nvSpPr>
          <p:spPr>
            <a:xfrm>
              <a:off x="7083697" y="2462287"/>
              <a:ext cx="45720" cy="457200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01" name="Straight Arrow Connector 91">
              <a:extLst>
                <a:ext uri="{FF2B5EF4-FFF2-40B4-BE49-F238E27FC236}">
                  <a16:creationId xmlns:a16="http://schemas.microsoft.com/office/drawing/2014/main" xmlns="" id="{7FD2026E-58B4-411C-9545-DF68FF48BD4C}"/>
                </a:ext>
              </a:extLst>
            </p:cNvPr>
            <p:cNvCxnSpPr>
              <a:stCxn id="96" idx="3"/>
              <a:endCxn id="100" idx="1"/>
            </p:cNvCxnSpPr>
            <p:nvPr/>
          </p:nvCxnSpPr>
          <p:spPr>
            <a:xfrm flipV="1">
              <a:off x="6649806" y="2690887"/>
              <a:ext cx="433891" cy="492117"/>
            </a:xfrm>
            <a:prstGeom prst="bentConnector3">
              <a:avLst>
                <a:gd name="adj1" fmla="val 48012"/>
              </a:avLst>
            </a:prstGeom>
            <a:noFill/>
            <a:ln w="19050" cap="sq" cmpd="sng" algn="ctr">
              <a:solidFill>
                <a:schemeClr val="accent2"/>
              </a:solidFill>
              <a:prstDash val="solid"/>
              <a:tailEnd type="triangle"/>
            </a:ln>
            <a:effectLst/>
          </p:spPr>
        </p:cxnSp>
        <p:sp>
          <p:nvSpPr>
            <p:cNvPr id="102" name="AutoShape 10">
              <a:extLst>
                <a:ext uri="{FF2B5EF4-FFF2-40B4-BE49-F238E27FC236}">
                  <a16:creationId xmlns:a16="http://schemas.microsoft.com/office/drawing/2014/main" xmlns="" id="{DB59BBC5-9D86-4B0B-845B-369487DFF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6438" y="3588700"/>
              <a:ext cx="1647217" cy="618872"/>
            </a:xfrm>
            <a:prstGeom prst="roundRect">
              <a:avLst>
                <a:gd name="adj" fmla="val 6454"/>
              </a:avLst>
            </a:prstGeom>
            <a:solidFill>
              <a:srgbClr val="007D9F"/>
            </a:solidFill>
            <a:ln>
              <a:noFill/>
            </a:ln>
            <a:extLst/>
          </p:spPr>
          <p:txBody>
            <a:bodyPr lIns="0" r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  <a:cs typeface="Arial" charset="0"/>
                </a:rPr>
                <a:t>Midostaurin</a:t>
              </a:r>
              <a:b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  <a:cs typeface="Arial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  <a:cs typeface="Arial" charset="0"/>
                </a:rPr>
                <a:t>(</a:t>
              </a: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  <a:cs typeface="Arial" charset="0"/>
                </a:rPr>
                <a:t>50 mg bid, days 1-28)</a:t>
              </a:r>
            </a:p>
          </p:txBody>
        </p:sp>
        <p:sp>
          <p:nvSpPr>
            <p:cNvPr id="103" name="TextBox 73">
              <a:extLst>
                <a:ext uri="{FF2B5EF4-FFF2-40B4-BE49-F238E27FC236}">
                  <a16:creationId xmlns:a16="http://schemas.microsoft.com/office/drawing/2014/main" xmlns="" id="{AF4CF353-40C7-4656-A0E5-9D8B23DE7122}"/>
                </a:ext>
              </a:extLst>
            </p:cNvPr>
            <p:cNvSpPr txBox="1"/>
            <p:nvPr/>
          </p:nvSpPr>
          <p:spPr>
            <a:xfrm>
              <a:off x="6886169" y="5355587"/>
              <a:ext cx="3751667" cy="56335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7F7F7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Primary endpoint: </a:t>
              </a: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EFS</a:t>
              </a:r>
            </a:p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Secondary endpoints: </a:t>
              </a: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CR, RFS, OS, CIR</a:t>
              </a:r>
            </a:p>
          </p:txBody>
        </p:sp>
      </p:grpSp>
      <p:sp>
        <p:nvSpPr>
          <p:cNvPr id="115" name="Text Placeholder 1">
            <a:extLst>
              <a:ext uri="{FF2B5EF4-FFF2-40B4-BE49-F238E27FC236}">
                <a16:creationId xmlns:a16="http://schemas.microsoft.com/office/drawing/2014/main" xmlns="" id="{D0E3D200-7051-4A2C-9403-50F78E5DD6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3974" y="5658431"/>
            <a:ext cx="6910508" cy="1016086"/>
          </a:xfrm>
        </p:spPr>
        <p:txBody>
          <a:bodyPr/>
          <a:lstStyle/>
          <a:p>
            <a:pPr lvl="0" defTabSz="457200">
              <a:spcBef>
                <a:spcPts val="0"/>
              </a:spcBef>
              <a:buClrTx/>
              <a:defRPr/>
            </a:pPr>
            <a:endParaRPr lang="en-US" sz="1200" kern="0" dirty="0">
              <a:solidFill>
                <a:srgbClr val="000000"/>
              </a:solidFill>
            </a:endParaRPr>
          </a:p>
          <a:p>
            <a:pPr lvl="0" defTabSz="457200">
              <a:spcBef>
                <a:spcPts val="0"/>
              </a:spcBef>
              <a:buClrTx/>
              <a:defRPr/>
            </a:pPr>
            <a:r>
              <a:rPr lang="en-US" sz="1200" kern="0" baseline="30000" dirty="0">
                <a:solidFill>
                  <a:srgbClr val="000000"/>
                </a:solidFill>
              </a:rPr>
              <a:t>a</a:t>
            </a:r>
            <a:r>
              <a:rPr lang="en-US" sz="1200" kern="0" dirty="0">
                <a:solidFill>
                  <a:srgbClr val="000000"/>
                </a:solidFill>
              </a:rPr>
              <a:t> </a:t>
            </a:r>
            <a:r>
              <a:rPr lang="en-US" sz="1200" i="1" kern="0" dirty="0">
                <a:solidFill>
                  <a:srgbClr val="000000"/>
                </a:solidFill>
              </a:rPr>
              <a:t>FLT3</a:t>
            </a:r>
            <a:r>
              <a:rPr lang="en-US" sz="1200" kern="0" dirty="0">
                <a:solidFill>
                  <a:srgbClr val="000000"/>
                </a:solidFill>
              </a:rPr>
              <a:t> screening results within 48 </a:t>
            </a:r>
            <a:r>
              <a:rPr lang="en-US" sz="1200" kern="0" dirty="0" smtClean="0">
                <a:solidFill>
                  <a:srgbClr val="000000"/>
                </a:solidFill>
              </a:rPr>
              <a:t>hours</a:t>
            </a:r>
            <a:endParaRPr lang="en-US" sz="1200" kern="0" baseline="30000" dirty="0">
              <a:solidFill>
                <a:srgbClr val="000000"/>
              </a:solidFill>
            </a:endParaRPr>
          </a:p>
          <a:p>
            <a:pPr lvl="0" defTabSz="457200">
              <a:spcBef>
                <a:spcPts val="0"/>
              </a:spcBef>
              <a:buClrTx/>
              <a:defRPr/>
            </a:pPr>
            <a:r>
              <a:rPr lang="en-US" sz="1200" kern="0" baseline="30000" dirty="0">
                <a:solidFill>
                  <a:srgbClr val="000000"/>
                </a:solidFill>
              </a:rPr>
              <a:t>b</a:t>
            </a:r>
            <a:r>
              <a:rPr lang="en-US" sz="1200" kern="0" dirty="0">
                <a:solidFill>
                  <a:srgbClr val="000000"/>
                </a:solidFill>
              </a:rPr>
              <a:t> During induction, patients achieving PR after cycle 1 can receive an optional cycle </a:t>
            </a:r>
            <a:r>
              <a:rPr lang="en-US" sz="1200" kern="0" dirty="0" smtClean="0">
                <a:solidFill>
                  <a:srgbClr val="000000"/>
                </a:solidFill>
              </a:rPr>
              <a:t>2</a:t>
            </a:r>
            <a:endParaRPr lang="en-US" sz="1200" kern="0" dirty="0">
              <a:solidFill>
                <a:srgbClr val="000000"/>
              </a:solidFill>
            </a:endParaRPr>
          </a:p>
          <a:p>
            <a:pPr lvl="0" defTabSz="457200">
              <a:spcBef>
                <a:spcPts val="0"/>
              </a:spcBef>
              <a:buClrTx/>
              <a:defRPr/>
            </a:pPr>
            <a:r>
              <a:rPr lang="en-US" sz="1200" kern="0" baseline="30000" dirty="0">
                <a:solidFill>
                  <a:srgbClr val="000000"/>
                </a:solidFill>
              </a:rPr>
              <a:t>c</a:t>
            </a:r>
            <a:r>
              <a:rPr lang="en-US" sz="1200" kern="0" dirty="0">
                <a:solidFill>
                  <a:srgbClr val="000000"/>
                </a:solidFill>
              </a:rPr>
              <a:t> For patients eligible for </a:t>
            </a:r>
            <a:r>
              <a:rPr lang="en-US" sz="1200" kern="0" dirty="0" err="1">
                <a:solidFill>
                  <a:srgbClr val="000000"/>
                </a:solidFill>
              </a:rPr>
              <a:t>alloSCT</a:t>
            </a:r>
            <a:r>
              <a:rPr lang="en-US" sz="1200" kern="0" dirty="0">
                <a:solidFill>
                  <a:srgbClr val="000000"/>
                </a:solidFill>
              </a:rPr>
              <a:t>, 1 course of </a:t>
            </a:r>
            <a:r>
              <a:rPr lang="en-US" sz="1200" kern="0" dirty="0" err="1">
                <a:solidFill>
                  <a:srgbClr val="000000"/>
                </a:solidFill>
              </a:rPr>
              <a:t>HiDAC</a:t>
            </a:r>
            <a:r>
              <a:rPr lang="en-US" sz="1200" kern="0" dirty="0">
                <a:solidFill>
                  <a:srgbClr val="000000"/>
                </a:solidFill>
              </a:rPr>
              <a:t> is optional before </a:t>
            </a:r>
            <a:r>
              <a:rPr lang="en-US" sz="1200" kern="0" dirty="0" err="1" smtClean="0">
                <a:solidFill>
                  <a:srgbClr val="000000"/>
                </a:solidFill>
              </a:rPr>
              <a:t>alloSCT</a:t>
            </a:r>
            <a:r>
              <a:rPr lang="en-US" sz="1200" kern="0" dirty="0" smtClean="0">
                <a:solidFill>
                  <a:srgbClr val="000000"/>
                </a:solidFill>
              </a:rPr>
              <a:t> </a:t>
            </a:r>
            <a:endParaRPr lang="en-US" sz="1200" kern="0" dirty="0">
              <a:solidFill>
                <a:srgbClr val="000000"/>
              </a:solidFill>
            </a:endParaRPr>
          </a:p>
          <a:p>
            <a:pPr lvl="0" defTabSz="457200">
              <a:spcBef>
                <a:spcPts val="0"/>
              </a:spcBef>
              <a:buClrTx/>
              <a:defRPr/>
            </a:pPr>
            <a:r>
              <a:rPr lang="en-US" sz="1200" kern="0" baseline="30000" dirty="0">
                <a:solidFill>
                  <a:srgbClr val="000000"/>
                </a:solidFill>
              </a:rPr>
              <a:t>d</a:t>
            </a:r>
            <a:r>
              <a:rPr lang="en-US" sz="1200" kern="0" dirty="0">
                <a:solidFill>
                  <a:srgbClr val="000000"/>
                </a:solidFill>
              </a:rPr>
              <a:t> Age-appropriate cytarabine dose on days 1, 3, and 5: 18-65 years, 3 g/m</a:t>
            </a:r>
            <a:r>
              <a:rPr lang="en-US" sz="1200" kern="0" baseline="30000" dirty="0">
                <a:solidFill>
                  <a:srgbClr val="000000"/>
                </a:solidFill>
              </a:rPr>
              <a:t>2 </a:t>
            </a:r>
            <a:r>
              <a:rPr lang="en-US" sz="1200" kern="0" dirty="0">
                <a:solidFill>
                  <a:srgbClr val="000000"/>
                </a:solidFill>
              </a:rPr>
              <a:t>q12h (total dose 18 g/m</a:t>
            </a:r>
            <a:r>
              <a:rPr lang="en-US" sz="1200" kern="0" baseline="30000" dirty="0">
                <a:solidFill>
                  <a:srgbClr val="000000"/>
                </a:solidFill>
              </a:rPr>
              <a:t>2</a:t>
            </a:r>
            <a:r>
              <a:rPr lang="en-US" sz="1200" kern="0" dirty="0">
                <a:solidFill>
                  <a:srgbClr val="000000"/>
                </a:solidFill>
              </a:rPr>
              <a:t>); </a:t>
            </a:r>
            <a:endParaRPr lang="en-US" sz="1200" kern="0" dirty="0" smtClean="0">
              <a:solidFill>
                <a:srgbClr val="000000"/>
              </a:solidFill>
            </a:endParaRPr>
          </a:p>
          <a:p>
            <a:pPr lvl="0" defTabSz="457200">
              <a:spcBef>
                <a:spcPts val="0"/>
              </a:spcBef>
              <a:buClrTx/>
              <a:defRPr/>
            </a:pPr>
            <a:r>
              <a:rPr lang="en-US" sz="1200" kern="0" dirty="0" smtClean="0">
                <a:solidFill>
                  <a:srgbClr val="000000"/>
                </a:solidFill>
              </a:rPr>
              <a:t>&gt; </a:t>
            </a:r>
            <a:r>
              <a:rPr lang="en-US" sz="1200" kern="0" dirty="0">
                <a:solidFill>
                  <a:srgbClr val="000000"/>
                </a:solidFill>
              </a:rPr>
              <a:t>65 years ,1 g/m</a:t>
            </a:r>
            <a:r>
              <a:rPr lang="en-US" sz="1200" kern="0" baseline="30000" dirty="0">
                <a:solidFill>
                  <a:srgbClr val="000000"/>
                </a:solidFill>
              </a:rPr>
              <a:t>2</a:t>
            </a:r>
            <a:r>
              <a:rPr lang="en-US" sz="1200" kern="0" dirty="0">
                <a:solidFill>
                  <a:srgbClr val="000000"/>
                </a:solidFill>
              </a:rPr>
              <a:t> q12h (total dose 6 g/m</a:t>
            </a:r>
            <a:r>
              <a:rPr lang="en-US" sz="1200" kern="0" baseline="30000" dirty="0">
                <a:solidFill>
                  <a:srgbClr val="000000"/>
                </a:solidFill>
              </a:rPr>
              <a:t>2</a:t>
            </a:r>
            <a:r>
              <a:rPr lang="en-US" sz="1200" kern="0" dirty="0" smtClean="0">
                <a:solidFill>
                  <a:srgbClr val="000000"/>
                </a:solidFill>
              </a:rPr>
              <a:t>)</a:t>
            </a:r>
            <a:endParaRPr lang="nl-NL" sz="1200" dirty="0">
              <a:solidFill>
                <a:srgbClr val="000000"/>
              </a:solidFill>
            </a:endParaRPr>
          </a:p>
          <a:p>
            <a:r>
              <a:rPr lang="nl-NL" sz="1200" dirty="0">
                <a:solidFill>
                  <a:srgbClr val="000000"/>
                </a:solidFill>
              </a:rPr>
              <a:t>Schlenk RF, et al. </a:t>
            </a:r>
            <a:r>
              <a:rPr lang="nl-NL" sz="1200" i="1" dirty="0">
                <a:solidFill>
                  <a:srgbClr val="000000"/>
                </a:solidFill>
              </a:rPr>
              <a:t>Blood</a:t>
            </a:r>
            <a:r>
              <a:rPr lang="nl-NL" sz="1200" dirty="0">
                <a:solidFill>
                  <a:srgbClr val="000000"/>
                </a:solidFill>
              </a:rPr>
              <a:t>. 2016;128(22) [abstract 449]. </a:t>
            </a:r>
            <a:r>
              <a:rPr lang="en-US" sz="1200" dirty="0">
                <a:solidFill>
                  <a:srgbClr val="000000"/>
                </a:solidFill>
              </a:rPr>
              <a:t>https://</a:t>
            </a:r>
            <a:r>
              <a:rPr lang="en-US" sz="1200" dirty="0" smtClean="0">
                <a:solidFill>
                  <a:srgbClr val="000000"/>
                </a:solidFill>
              </a:rPr>
              <a:t>clinicaltrials.gov/ct2/show/NCT01477606</a:t>
            </a:r>
            <a:endParaRPr lang="en-US" sz="1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Rechteck 53"/>
          <p:cNvSpPr/>
          <p:nvPr/>
        </p:nvSpPr>
        <p:spPr>
          <a:xfrm>
            <a:off x="0" y="-11849"/>
            <a:ext cx="12192000" cy="14316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TextBox 74">
            <a:extLst>
              <a:ext uri="{FF2B5EF4-FFF2-40B4-BE49-F238E27FC236}">
                <a16:creationId xmlns:a16="http://schemas.microsoft.com/office/drawing/2014/main" xmlns="" id="{BDFBC6E6-28C0-4E20-9B13-74E4165CEA65}"/>
              </a:ext>
            </a:extLst>
          </p:cNvPr>
          <p:cNvSpPr txBox="1"/>
          <p:nvPr/>
        </p:nvSpPr>
        <p:spPr>
          <a:xfrm>
            <a:off x="1080964" y="820238"/>
            <a:ext cx="10560728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altLang="de-DE" sz="2800" b="1" dirty="0"/>
              <a:t>AMLSG 16-10 Trial </a:t>
            </a:r>
            <a:endParaRPr lang="en-US" sz="2800" b="1" dirty="0"/>
          </a:p>
        </p:txBody>
      </p:sp>
      <p:sp>
        <p:nvSpPr>
          <p:cNvPr id="56" name="Title 2">
            <a:extLst>
              <a:ext uri="{FF2B5EF4-FFF2-40B4-BE49-F238E27FC236}">
                <a16:creationId xmlns:a16="http://schemas.microsoft.com/office/drawing/2014/main" xmlns="" id="{4951D18D-100D-41D8-A4DC-8B0C2BA43B2C}"/>
              </a:ext>
            </a:extLst>
          </p:cNvPr>
          <p:cNvSpPr txBox="1">
            <a:spLocks/>
          </p:cNvSpPr>
          <p:nvPr/>
        </p:nvSpPr>
        <p:spPr>
          <a:xfrm>
            <a:off x="597512" y="-56639"/>
            <a:ext cx="11134640" cy="1035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altLang="de-DE" sz="4000" b="1" dirty="0" err="1" smtClean="0">
                <a:latin typeface="+mn-lt"/>
              </a:rPr>
              <a:t>Midostaurin</a:t>
            </a:r>
            <a:r>
              <a:rPr lang="de-DE" altLang="de-DE" sz="4000" b="1" dirty="0" smtClean="0">
                <a:latin typeface="+mn-lt"/>
              </a:rPr>
              <a:t> plus </a:t>
            </a:r>
            <a:r>
              <a:rPr lang="de-DE" altLang="de-DE" sz="4000" b="1" dirty="0" err="1">
                <a:latin typeface="+mn-lt"/>
              </a:rPr>
              <a:t>c</a:t>
            </a:r>
            <a:r>
              <a:rPr lang="de-DE" altLang="de-DE" sz="4000" b="1" dirty="0" err="1" smtClean="0">
                <a:latin typeface="+mn-lt"/>
              </a:rPr>
              <a:t>hemotherapy</a:t>
            </a:r>
            <a:r>
              <a:rPr lang="de-DE" altLang="de-DE" sz="4000" b="1" dirty="0" smtClean="0">
                <a:latin typeface="+mn-lt"/>
              </a:rPr>
              <a:t> </a:t>
            </a:r>
            <a:r>
              <a:rPr lang="de-DE" altLang="de-DE" sz="4000" b="1" dirty="0" err="1" smtClean="0">
                <a:latin typeface="+mn-lt"/>
              </a:rPr>
              <a:t>for</a:t>
            </a:r>
            <a:r>
              <a:rPr lang="de-DE" altLang="de-DE" sz="4000" b="1" dirty="0" smtClean="0">
                <a:latin typeface="+mn-lt"/>
              </a:rPr>
              <a:t> </a:t>
            </a:r>
            <a:r>
              <a:rPr lang="de-DE" altLang="de-DE" sz="4000" b="1" i="1" dirty="0" smtClean="0">
                <a:latin typeface="+mn-lt"/>
              </a:rPr>
              <a:t>FLT3</a:t>
            </a:r>
            <a:r>
              <a:rPr lang="de-DE" altLang="de-DE" sz="4000" b="1" dirty="0" smtClean="0">
                <a:latin typeface="+mn-lt"/>
              </a:rPr>
              <a:t>-ITD+ AML  </a:t>
            </a:r>
            <a:endParaRPr lang="en-US" sz="4000" b="1" dirty="0">
              <a:latin typeface="+mn-lt"/>
            </a:endParaRPr>
          </a:p>
        </p:txBody>
      </p:sp>
      <p:pic>
        <p:nvPicPr>
          <p:cNvPr id="57" name="Picture 16" descr="03_AML_bu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384" y="887159"/>
            <a:ext cx="951922" cy="4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843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3"/>
          <p:cNvSpPr txBox="1"/>
          <p:nvPr/>
        </p:nvSpPr>
        <p:spPr>
          <a:xfrm>
            <a:off x="1894675" y="1629961"/>
            <a:ext cx="339399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2200" b="1" dirty="0" smtClean="0">
                <a:latin typeface="Calibri" panose="020F0502020204030204" pitchFamily="34" charset="0"/>
              </a:rPr>
              <a:t>Event-</a:t>
            </a:r>
            <a:r>
              <a:rPr lang="de-CH" sz="2200" b="1" dirty="0" err="1" smtClean="0">
                <a:latin typeface="Calibri" panose="020F0502020204030204" pitchFamily="34" charset="0"/>
              </a:rPr>
              <a:t>free</a:t>
            </a:r>
            <a:r>
              <a:rPr lang="de-CH" sz="2200" b="1" dirty="0" smtClean="0">
                <a:latin typeface="Calibri" panose="020F0502020204030204" pitchFamily="34" charset="0"/>
              </a:rPr>
              <a:t> </a:t>
            </a:r>
            <a:r>
              <a:rPr lang="de-CH" sz="2200" b="1" dirty="0" err="1" smtClean="0">
                <a:latin typeface="Calibri" panose="020F0502020204030204" pitchFamily="34" charset="0"/>
              </a:rPr>
              <a:t>survival</a:t>
            </a:r>
            <a:endParaRPr lang="en-US" sz="2200" b="1" dirty="0">
              <a:latin typeface="Calibri" panose="020F0502020204030204" pitchFamily="34" charset="0"/>
            </a:endParaRPr>
          </a:p>
        </p:txBody>
      </p:sp>
      <p:sp>
        <p:nvSpPr>
          <p:cNvPr id="28" name="TextBox 14"/>
          <p:cNvSpPr txBox="1"/>
          <p:nvPr/>
        </p:nvSpPr>
        <p:spPr>
          <a:xfrm>
            <a:off x="7127684" y="1616565"/>
            <a:ext cx="320154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2200" b="1" dirty="0" smtClean="0">
                <a:latin typeface="Calibri" panose="020F0502020204030204" pitchFamily="34" charset="0"/>
              </a:rPr>
              <a:t>Overall </a:t>
            </a:r>
            <a:r>
              <a:rPr lang="de-CH" sz="2200" b="1" dirty="0" err="1" smtClean="0">
                <a:latin typeface="Calibri" panose="020F0502020204030204" pitchFamily="34" charset="0"/>
              </a:rPr>
              <a:t>survival</a:t>
            </a:r>
            <a:endParaRPr lang="en-US" sz="2200" b="1" dirty="0">
              <a:latin typeface="Calibri" panose="020F0502020204030204" pitchFamily="34" charset="0"/>
            </a:endParaRPr>
          </a:p>
        </p:txBody>
      </p:sp>
      <p:sp>
        <p:nvSpPr>
          <p:cNvPr id="592" name="Textfeld 591"/>
          <p:cNvSpPr txBox="1"/>
          <p:nvPr/>
        </p:nvSpPr>
        <p:spPr>
          <a:xfrm>
            <a:off x="1711051" y="6092747"/>
            <a:ext cx="2720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*n= 284 </a:t>
            </a:r>
            <a:r>
              <a:rPr lang="de-DE" sz="12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patients</a:t>
            </a:r>
            <a:r>
              <a:rPr lang="de-DE" sz="12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2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with</a:t>
            </a:r>
            <a:r>
              <a:rPr lang="de-DE" sz="12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AML and </a:t>
            </a:r>
            <a:r>
              <a:rPr lang="de-DE" sz="1200" b="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FLT3</a:t>
            </a:r>
            <a:r>
              <a:rPr lang="de-DE" sz="12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-ITD</a:t>
            </a:r>
            <a:endParaRPr lang="en-US" sz="1200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96" name="Textfeld 595"/>
          <p:cNvSpPr txBox="1"/>
          <p:nvPr/>
        </p:nvSpPr>
        <p:spPr>
          <a:xfrm>
            <a:off x="4424576" y="2276872"/>
            <a:ext cx="927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i="1" dirty="0" smtClean="0">
                <a:latin typeface="Calibri" panose="020F0502020204030204" pitchFamily="34" charset="0"/>
              </a:rPr>
              <a:t>P</a:t>
            </a:r>
            <a:r>
              <a:rPr lang="de-DE" sz="1400" b="1" dirty="0" smtClean="0">
                <a:latin typeface="Calibri" panose="020F0502020204030204" pitchFamily="34" charset="0"/>
              </a:rPr>
              <a:t>=0.51</a:t>
            </a:r>
            <a:endParaRPr lang="de-DE" sz="1400" b="1" dirty="0">
              <a:latin typeface="Calibri" panose="020F050202020403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815273" y="5414963"/>
            <a:ext cx="158432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Time since inclusion (months)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 rot="16200000">
            <a:off x="846979" y="3495417"/>
            <a:ext cx="9218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EFS </a:t>
            </a:r>
            <a:r>
              <a:rPr kumimoji="0" lang="de-DE" altLang="de-DE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probability</a:t>
            </a:r>
            <a:endParaRPr kumimoji="0" lang="de-DE" alt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842135" y="2166938"/>
            <a:ext cx="3538537" cy="2841625"/>
          </a:xfrm>
          <a:prstGeom prst="rect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842135" y="4903788"/>
            <a:ext cx="3538537" cy="0"/>
          </a:xfrm>
          <a:prstGeom prst="line">
            <a:avLst/>
          </a:prstGeom>
          <a:noFill/>
          <a:ln w="4763" cap="rnd">
            <a:solidFill>
              <a:srgbClr val="E0E0E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1842135" y="4246563"/>
            <a:ext cx="3538537" cy="0"/>
          </a:xfrm>
          <a:prstGeom prst="line">
            <a:avLst/>
          </a:prstGeom>
          <a:noFill/>
          <a:ln w="4763" cap="rnd">
            <a:solidFill>
              <a:srgbClr val="E0E0E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1842135" y="3587750"/>
            <a:ext cx="3538537" cy="0"/>
          </a:xfrm>
          <a:prstGeom prst="line">
            <a:avLst/>
          </a:prstGeom>
          <a:noFill/>
          <a:ln w="4763" cap="rnd">
            <a:solidFill>
              <a:srgbClr val="E0E0E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1842135" y="2928938"/>
            <a:ext cx="3538537" cy="0"/>
          </a:xfrm>
          <a:prstGeom prst="line">
            <a:avLst/>
          </a:prstGeom>
          <a:noFill/>
          <a:ln w="4763" cap="rnd">
            <a:solidFill>
              <a:srgbClr val="E0E0E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1842135" y="2270125"/>
            <a:ext cx="3538537" cy="0"/>
          </a:xfrm>
          <a:prstGeom prst="line">
            <a:avLst/>
          </a:prstGeom>
          <a:noFill/>
          <a:ln w="4763" cap="rnd">
            <a:solidFill>
              <a:srgbClr val="E0E0E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1973898" y="5008563"/>
            <a:ext cx="3275012" cy="0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1973898" y="5008563"/>
            <a:ext cx="0" cy="65088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2378710" y="5008563"/>
            <a:ext cx="0" cy="65088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2789873" y="5008563"/>
            <a:ext cx="0" cy="65088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3202623" y="5008563"/>
            <a:ext cx="0" cy="65088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3607435" y="5008563"/>
            <a:ext cx="0" cy="65088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4020185" y="5008563"/>
            <a:ext cx="0" cy="65088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431348" y="5008563"/>
            <a:ext cx="0" cy="65088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4842510" y="5008563"/>
            <a:ext cx="0" cy="65088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5248910" y="5008563"/>
            <a:ext cx="0" cy="65088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98" name="Rectangle 25"/>
          <p:cNvSpPr>
            <a:spLocks noChangeArrowheads="1"/>
          </p:cNvSpPr>
          <p:nvPr/>
        </p:nvSpPr>
        <p:spPr bwMode="auto">
          <a:xfrm>
            <a:off x="1916748" y="5151438"/>
            <a:ext cx="5770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99" name="Rectangle 26"/>
          <p:cNvSpPr>
            <a:spLocks noChangeArrowheads="1"/>
          </p:cNvSpPr>
          <p:nvPr/>
        </p:nvSpPr>
        <p:spPr bwMode="auto">
          <a:xfrm>
            <a:off x="2321560" y="5151438"/>
            <a:ext cx="5770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00" name="Rectangle 27"/>
          <p:cNvSpPr>
            <a:spLocks noChangeArrowheads="1"/>
          </p:cNvSpPr>
          <p:nvPr/>
        </p:nvSpPr>
        <p:spPr bwMode="auto">
          <a:xfrm>
            <a:off x="2699385" y="5151438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12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01" name="Rectangle 28"/>
          <p:cNvSpPr>
            <a:spLocks noChangeArrowheads="1"/>
          </p:cNvSpPr>
          <p:nvPr/>
        </p:nvSpPr>
        <p:spPr bwMode="auto">
          <a:xfrm>
            <a:off x="3112135" y="5151438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02" name="Rectangle 29"/>
          <p:cNvSpPr>
            <a:spLocks noChangeArrowheads="1"/>
          </p:cNvSpPr>
          <p:nvPr/>
        </p:nvSpPr>
        <p:spPr bwMode="auto">
          <a:xfrm>
            <a:off x="3516948" y="5151438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24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03" name="Rectangle 30"/>
          <p:cNvSpPr>
            <a:spLocks noChangeArrowheads="1"/>
          </p:cNvSpPr>
          <p:nvPr/>
        </p:nvSpPr>
        <p:spPr bwMode="auto">
          <a:xfrm>
            <a:off x="3929698" y="5151438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30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04" name="Rectangle 31"/>
          <p:cNvSpPr>
            <a:spLocks noChangeArrowheads="1"/>
          </p:cNvSpPr>
          <p:nvPr/>
        </p:nvSpPr>
        <p:spPr bwMode="auto">
          <a:xfrm>
            <a:off x="4340860" y="5151438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36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05" name="Rectangle 32"/>
          <p:cNvSpPr>
            <a:spLocks noChangeArrowheads="1"/>
          </p:cNvSpPr>
          <p:nvPr/>
        </p:nvSpPr>
        <p:spPr bwMode="auto">
          <a:xfrm>
            <a:off x="4752023" y="5151438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42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06" name="Rectangle 33"/>
          <p:cNvSpPr>
            <a:spLocks noChangeArrowheads="1"/>
          </p:cNvSpPr>
          <p:nvPr/>
        </p:nvSpPr>
        <p:spPr bwMode="auto">
          <a:xfrm>
            <a:off x="5158423" y="5151438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48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07" name="Line 34"/>
          <p:cNvSpPr>
            <a:spLocks noChangeShapeType="1"/>
          </p:cNvSpPr>
          <p:nvPr/>
        </p:nvSpPr>
        <p:spPr bwMode="auto">
          <a:xfrm flipV="1">
            <a:off x="1842135" y="2270125"/>
            <a:ext cx="0" cy="2633663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08" name="Line 35"/>
          <p:cNvSpPr>
            <a:spLocks noChangeShapeType="1"/>
          </p:cNvSpPr>
          <p:nvPr/>
        </p:nvSpPr>
        <p:spPr bwMode="auto">
          <a:xfrm flipH="1">
            <a:off x="1775460" y="4903788"/>
            <a:ext cx="66675" cy="0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09" name="Line 36"/>
          <p:cNvSpPr>
            <a:spLocks noChangeShapeType="1"/>
          </p:cNvSpPr>
          <p:nvPr/>
        </p:nvSpPr>
        <p:spPr bwMode="auto">
          <a:xfrm flipH="1">
            <a:off x="1775460" y="4246563"/>
            <a:ext cx="66675" cy="0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10" name="Line 37"/>
          <p:cNvSpPr>
            <a:spLocks noChangeShapeType="1"/>
          </p:cNvSpPr>
          <p:nvPr/>
        </p:nvSpPr>
        <p:spPr bwMode="auto">
          <a:xfrm flipH="1">
            <a:off x="1775460" y="3587750"/>
            <a:ext cx="66675" cy="0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11" name="Line 38"/>
          <p:cNvSpPr>
            <a:spLocks noChangeShapeType="1"/>
          </p:cNvSpPr>
          <p:nvPr/>
        </p:nvSpPr>
        <p:spPr bwMode="auto">
          <a:xfrm flipH="1">
            <a:off x="1775460" y="2928938"/>
            <a:ext cx="66675" cy="0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12" name="Line 39"/>
          <p:cNvSpPr>
            <a:spLocks noChangeShapeType="1"/>
          </p:cNvSpPr>
          <p:nvPr/>
        </p:nvSpPr>
        <p:spPr bwMode="auto">
          <a:xfrm flipH="1">
            <a:off x="1775460" y="2270125"/>
            <a:ext cx="66675" cy="0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13" name="Rectangle 40"/>
          <p:cNvSpPr>
            <a:spLocks noChangeArrowheads="1"/>
          </p:cNvSpPr>
          <p:nvPr/>
        </p:nvSpPr>
        <p:spPr bwMode="auto">
          <a:xfrm rot="16200000">
            <a:off x="1526223" y="4822825"/>
            <a:ext cx="2730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0.00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4" name="Rectangle 41"/>
          <p:cNvSpPr>
            <a:spLocks noChangeArrowheads="1"/>
          </p:cNvSpPr>
          <p:nvPr/>
        </p:nvSpPr>
        <p:spPr bwMode="auto">
          <a:xfrm rot="16200000">
            <a:off x="1526223" y="4167188"/>
            <a:ext cx="2730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0.25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5" name="Rectangle 42"/>
          <p:cNvSpPr>
            <a:spLocks noChangeArrowheads="1"/>
          </p:cNvSpPr>
          <p:nvPr/>
        </p:nvSpPr>
        <p:spPr bwMode="auto">
          <a:xfrm rot="16200000">
            <a:off x="1526223" y="3508375"/>
            <a:ext cx="2730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0.50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6" name="Rectangle 43"/>
          <p:cNvSpPr>
            <a:spLocks noChangeArrowheads="1"/>
          </p:cNvSpPr>
          <p:nvPr/>
        </p:nvSpPr>
        <p:spPr bwMode="auto">
          <a:xfrm rot="16200000">
            <a:off x="1526223" y="2847975"/>
            <a:ext cx="2730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0.75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7" name="Rectangle 44"/>
          <p:cNvSpPr>
            <a:spLocks noChangeArrowheads="1"/>
          </p:cNvSpPr>
          <p:nvPr/>
        </p:nvSpPr>
        <p:spPr bwMode="auto">
          <a:xfrm rot="16200000">
            <a:off x="1526223" y="2189163"/>
            <a:ext cx="2730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1.00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8" name="Freeform 45"/>
          <p:cNvSpPr>
            <a:spLocks/>
          </p:cNvSpPr>
          <p:nvPr/>
        </p:nvSpPr>
        <p:spPr bwMode="auto">
          <a:xfrm>
            <a:off x="1973898" y="2270125"/>
            <a:ext cx="3275012" cy="1898650"/>
          </a:xfrm>
          <a:custGeom>
            <a:avLst/>
            <a:gdLst>
              <a:gd name="T0" fmla="*/ 8 w 597"/>
              <a:gd name="T1" fmla="*/ 0 h 346"/>
              <a:gd name="T2" fmla="*/ 10 w 597"/>
              <a:gd name="T3" fmla="*/ 12 h 346"/>
              <a:gd name="T4" fmla="*/ 12 w 597"/>
              <a:gd name="T5" fmla="*/ 27 h 346"/>
              <a:gd name="T6" fmla="*/ 13 w 597"/>
              <a:gd name="T7" fmla="*/ 51 h 346"/>
              <a:gd name="T8" fmla="*/ 15 w 597"/>
              <a:gd name="T9" fmla="*/ 75 h 346"/>
              <a:gd name="T10" fmla="*/ 17 w 597"/>
              <a:gd name="T11" fmla="*/ 88 h 346"/>
              <a:gd name="T12" fmla="*/ 19 w 597"/>
              <a:gd name="T13" fmla="*/ 95 h 346"/>
              <a:gd name="T14" fmla="*/ 22 w 597"/>
              <a:gd name="T15" fmla="*/ 97 h 346"/>
              <a:gd name="T16" fmla="*/ 26 w 597"/>
              <a:gd name="T17" fmla="*/ 105 h 346"/>
              <a:gd name="T18" fmla="*/ 31 w 597"/>
              <a:gd name="T19" fmla="*/ 112 h 346"/>
              <a:gd name="T20" fmla="*/ 34 w 597"/>
              <a:gd name="T21" fmla="*/ 115 h 346"/>
              <a:gd name="T22" fmla="*/ 39 w 597"/>
              <a:gd name="T23" fmla="*/ 122 h 346"/>
              <a:gd name="T24" fmla="*/ 48 w 597"/>
              <a:gd name="T25" fmla="*/ 129 h 346"/>
              <a:gd name="T26" fmla="*/ 59 w 597"/>
              <a:gd name="T27" fmla="*/ 142 h 346"/>
              <a:gd name="T28" fmla="*/ 66 w 597"/>
              <a:gd name="T29" fmla="*/ 146 h 346"/>
              <a:gd name="T30" fmla="*/ 72 w 597"/>
              <a:gd name="T31" fmla="*/ 154 h 346"/>
              <a:gd name="T32" fmla="*/ 76 w 597"/>
              <a:gd name="T33" fmla="*/ 161 h 346"/>
              <a:gd name="T34" fmla="*/ 82 w 597"/>
              <a:gd name="T35" fmla="*/ 174 h 346"/>
              <a:gd name="T36" fmla="*/ 88 w 597"/>
              <a:gd name="T37" fmla="*/ 179 h 346"/>
              <a:gd name="T38" fmla="*/ 96 w 597"/>
              <a:gd name="T39" fmla="*/ 189 h 346"/>
              <a:gd name="T40" fmla="*/ 103 w 597"/>
              <a:gd name="T41" fmla="*/ 196 h 346"/>
              <a:gd name="T42" fmla="*/ 110 w 597"/>
              <a:gd name="T43" fmla="*/ 199 h 346"/>
              <a:gd name="T44" fmla="*/ 115 w 597"/>
              <a:gd name="T45" fmla="*/ 207 h 346"/>
              <a:gd name="T46" fmla="*/ 121 w 597"/>
              <a:gd name="T47" fmla="*/ 214 h 346"/>
              <a:gd name="T48" fmla="*/ 125 w 597"/>
              <a:gd name="T49" fmla="*/ 214 h 346"/>
              <a:gd name="T50" fmla="*/ 132 w 597"/>
              <a:gd name="T51" fmla="*/ 217 h 346"/>
              <a:gd name="T52" fmla="*/ 136 w 597"/>
              <a:gd name="T53" fmla="*/ 225 h 346"/>
              <a:gd name="T54" fmla="*/ 155 w 597"/>
              <a:gd name="T55" fmla="*/ 231 h 346"/>
              <a:gd name="T56" fmla="*/ 162 w 597"/>
              <a:gd name="T57" fmla="*/ 231 h 346"/>
              <a:gd name="T58" fmla="*/ 169 w 597"/>
              <a:gd name="T59" fmla="*/ 237 h 346"/>
              <a:gd name="T60" fmla="*/ 179 w 597"/>
              <a:gd name="T61" fmla="*/ 239 h 346"/>
              <a:gd name="T62" fmla="*/ 182 w 597"/>
              <a:gd name="T63" fmla="*/ 245 h 346"/>
              <a:gd name="T64" fmla="*/ 194 w 597"/>
              <a:gd name="T65" fmla="*/ 248 h 346"/>
              <a:gd name="T66" fmla="*/ 205 w 597"/>
              <a:gd name="T67" fmla="*/ 255 h 346"/>
              <a:gd name="T68" fmla="*/ 213 w 597"/>
              <a:gd name="T69" fmla="*/ 258 h 346"/>
              <a:gd name="T70" fmla="*/ 219 w 597"/>
              <a:gd name="T71" fmla="*/ 258 h 346"/>
              <a:gd name="T72" fmla="*/ 234 w 597"/>
              <a:gd name="T73" fmla="*/ 261 h 346"/>
              <a:gd name="T74" fmla="*/ 239 w 597"/>
              <a:gd name="T75" fmla="*/ 261 h 346"/>
              <a:gd name="T76" fmla="*/ 247 w 597"/>
              <a:gd name="T77" fmla="*/ 265 h 346"/>
              <a:gd name="T78" fmla="*/ 259 w 597"/>
              <a:gd name="T79" fmla="*/ 272 h 346"/>
              <a:gd name="T80" fmla="*/ 266 w 597"/>
              <a:gd name="T81" fmla="*/ 276 h 346"/>
              <a:gd name="T82" fmla="*/ 285 w 597"/>
              <a:gd name="T83" fmla="*/ 285 h 346"/>
              <a:gd name="T84" fmla="*/ 292 w 597"/>
              <a:gd name="T85" fmla="*/ 289 h 346"/>
              <a:gd name="T86" fmla="*/ 311 w 597"/>
              <a:gd name="T87" fmla="*/ 289 h 346"/>
              <a:gd name="T88" fmla="*/ 320 w 597"/>
              <a:gd name="T89" fmla="*/ 289 h 346"/>
              <a:gd name="T90" fmla="*/ 351 w 597"/>
              <a:gd name="T91" fmla="*/ 289 h 346"/>
              <a:gd name="T92" fmla="*/ 383 w 597"/>
              <a:gd name="T93" fmla="*/ 300 h 346"/>
              <a:gd name="T94" fmla="*/ 417 w 597"/>
              <a:gd name="T95" fmla="*/ 306 h 346"/>
              <a:gd name="T96" fmla="*/ 425 w 597"/>
              <a:gd name="T97" fmla="*/ 312 h 346"/>
              <a:gd name="T98" fmla="*/ 441 w 597"/>
              <a:gd name="T99" fmla="*/ 312 h 346"/>
              <a:gd name="T100" fmla="*/ 456 w 597"/>
              <a:gd name="T101" fmla="*/ 312 h 346"/>
              <a:gd name="T102" fmla="*/ 470 w 597"/>
              <a:gd name="T103" fmla="*/ 312 h 346"/>
              <a:gd name="T104" fmla="*/ 486 w 597"/>
              <a:gd name="T105" fmla="*/ 312 h 346"/>
              <a:gd name="T106" fmla="*/ 518 w 597"/>
              <a:gd name="T107" fmla="*/ 312 h 346"/>
              <a:gd name="T108" fmla="*/ 570 w 597"/>
              <a:gd name="T109" fmla="*/ 312 h 346"/>
              <a:gd name="T110" fmla="*/ 597 w 597"/>
              <a:gd name="T111" fmla="*/ 34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97" h="346">
                <a:moveTo>
                  <a:pt x="0" y="0"/>
                </a:moveTo>
                <a:lnTo>
                  <a:pt x="4" y="0"/>
                </a:lnTo>
                <a:lnTo>
                  <a:pt x="4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3"/>
                </a:lnTo>
                <a:lnTo>
                  <a:pt x="9" y="3"/>
                </a:lnTo>
                <a:lnTo>
                  <a:pt x="9" y="5"/>
                </a:lnTo>
                <a:lnTo>
                  <a:pt x="9" y="5"/>
                </a:lnTo>
                <a:lnTo>
                  <a:pt x="9" y="12"/>
                </a:lnTo>
                <a:lnTo>
                  <a:pt x="10" y="12"/>
                </a:lnTo>
                <a:lnTo>
                  <a:pt x="10" y="15"/>
                </a:lnTo>
                <a:lnTo>
                  <a:pt x="10" y="15"/>
                </a:lnTo>
                <a:lnTo>
                  <a:pt x="10" y="15"/>
                </a:lnTo>
                <a:lnTo>
                  <a:pt x="11" y="15"/>
                </a:lnTo>
                <a:lnTo>
                  <a:pt x="11" y="15"/>
                </a:lnTo>
                <a:lnTo>
                  <a:pt x="11" y="15"/>
                </a:lnTo>
                <a:lnTo>
                  <a:pt x="11" y="27"/>
                </a:lnTo>
                <a:lnTo>
                  <a:pt x="12" y="27"/>
                </a:lnTo>
                <a:lnTo>
                  <a:pt x="12" y="29"/>
                </a:lnTo>
                <a:lnTo>
                  <a:pt x="12" y="29"/>
                </a:lnTo>
                <a:lnTo>
                  <a:pt x="12" y="34"/>
                </a:lnTo>
                <a:lnTo>
                  <a:pt x="12" y="34"/>
                </a:lnTo>
                <a:lnTo>
                  <a:pt x="12" y="46"/>
                </a:lnTo>
                <a:lnTo>
                  <a:pt x="13" y="46"/>
                </a:lnTo>
                <a:lnTo>
                  <a:pt x="13" y="51"/>
                </a:lnTo>
                <a:lnTo>
                  <a:pt x="13" y="51"/>
                </a:lnTo>
                <a:lnTo>
                  <a:pt x="13" y="58"/>
                </a:lnTo>
                <a:lnTo>
                  <a:pt x="14" y="58"/>
                </a:lnTo>
                <a:lnTo>
                  <a:pt x="14" y="66"/>
                </a:lnTo>
                <a:lnTo>
                  <a:pt x="14" y="66"/>
                </a:lnTo>
                <a:lnTo>
                  <a:pt x="14" y="73"/>
                </a:lnTo>
                <a:lnTo>
                  <a:pt x="15" y="73"/>
                </a:lnTo>
                <a:lnTo>
                  <a:pt x="15" y="75"/>
                </a:lnTo>
                <a:lnTo>
                  <a:pt x="15" y="75"/>
                </a:lnTo>
                <a:lnTo>
                  <a:pt x="15" y="78"/>
                </a:lnTo>
                <a:lnTo>
                  <a:pt x="16" y="78"/>
                </a:lnTo>
                <a:lnTo>
                  <a:pt x="16" y="80"/>
                </a:lnTo>
                <a:lnTo>
                  <a:pt x="16" y="80"/>
                </a:lnTo>
                <a:lnTo>
                  <a:pt x="16" y="85"/>
                </a:lnTo>
                <a:lnTo>
                  <a:pt x="17" y="85"/>
                </a:lnTo>
                <a:lnTo>
                  <a:pt x="17" y="88"/>
                </a:lnTo>
                <a:lnTo>
                  <a:pt x="17" y="88"/>
                </a:lnTo>
                <a:lnTo>
                  <a:pt x="17" y="90"/>
                </a:lnTo>
                <a:lnTo>
                  <a:pt x="18" y="90"/>
                </a:lnTo>
                <a:lnTo>
                  <a:pt x="18" y="93"/>
                </a:lnTo>
                <a:lnTo>
                  <a:pt x="19" y="93"/>
                </a:lnTo>
                <a:lnTo>
                  <a:pt x="19" y="93"/>
                </a:lnTo>
                <a:lnTo>
                  <a:pt x="19" y="93"/>
                </a:lnTo>
                <a:lnTo>
                  <a:pt x="19" y="95"/>
                </a:lnTo>
                <a:lnTo>
                  <a:pt x="19" y="95"/>
                </a:lnTo>
                <a:lnTo>
                  <a:pt x="19" y="95"/>
                </a:lnTo>
                <a:lnTo>
                  <a:pt x="20" y="95"/>
                </a:lnTo>
                <a:lnTo>
                  <a:pt x="20" y="97"/>
                </a:lnTo>
                <a:lnTo>
                  <a:pt x="21" y="97"/>
                </a:lnTo>
                <a:lnTo>
                  <a:pt x="21" y="97"/>
                </a:lnTo>
                <a:lnTo>
                  <a:pt x="21" y="97"/>
                </a:lnTo>
                <a:lnTo>
                  <a:pt x="21" y="97"/>
                </a:lnTo>
                <a:lnTo>
                  <a:pt x="22" y="97"/>
                </a:lnTo>
                <a:lnTo>
                  <a:pt x="22" y="100"/>
                </a:lnTo>
                <a:lnTo>
                  <a:pt x="24" y="100"/>
                </a:lnTo>
                <a:lnTo>
                  <a:pt x="24" y="102"/>
                </a:lnTo>
                <a:lnTo>
                  <a:pt x="24" y="102"/>
                </a:lnTo>
                <a:lnTo>
                  <a:pt x="24" y="105"/>
                </a:lnTo>
                <a:lnTo>
                  <a:pt x="25" y="105"/>
                </a:lnTo>
                <a:lnTo>
                  <a:pt x="25" y="105"/>
                </a:lnTo>
                <a:lnTo>
                  <a:pt x="26" y="105"/>
                </a:lnTo>
                <a:lnTo>
                  <a:pt x="26" y="107"/>
                </a:lnTo>
                <a:lnTo>
                  <a:pt x="27" y="107"/>
                </a:lnTo>
                <a:lnTo>
                  <a:pt x="27" y="110"/>
                </a:lnTo>
                <a:lnTo>
                  <a:pt x="28" y="110"/>
                </a:lnTo>
                <a:lnTo>
                  <a:pt x="28" y="110"/>
                </a:lnTo>
                <a:lnTo>
                  <a:pt x="30" y="110"/>
                </a:lnTo>
                <a:lnTo>
                  <a:pt x="30" y="112"/>
                </a:lnTo>
                <a:lnTo>
                  <a:pt x="31" y="112"/>
                </a:lnTo>
                <a:lnTo>
                  <a:pt x="31" y="112"/>
                </a:lnTo>
                <a:lnTo>
                  <a:pt x="32" y="112"/>
                </a:lnTo>
                <a:lnTo>
                  <a:pt x="32" y="112"/>
                </a:lnTo>
                <a:lnTo>
                  <a:pt x="33" y="112"/>
                </a:lnTo>
                <a:lnTo>
                  <a:pt x="33" y="115"/>
                </a:lnTo>
                <a:lnTo>
                  <a:pt x="34" y="115"/>
                </a:lnTo>
                <a:lnTo>
                  <a:pt x="34" y="115"/>
                </a:lnTo>
                <a:lnTo>
                  <a:pt x="34" y="115"/>
                </a:lnTo>
                <a:lnTo>
                  <a:pt x="34" y="117"/>
                </a:lnTo>
                <a:lnTo>
                  <a:pt x="37" y="117"/>
                </a:lnTo>
                <a:lnTo>
                  <a:pt x="37" y="117"/>
                </a:lnTo>
                <a:lnTo>
                  <a:pt x="38" y="117"/>
                </a:lnTo>
                <a:lnTo>
                  <a:pt x="38" y="119"/>
                </a:lnTo>
                <a:lnTo>
                  <a:pt x="39" y="119"/>
                </a:lnTo>
                <a:lnTo>
                  <a:pt x="39" y="122"/>
                </a:lnTo>
                <a:lnTo>
                  <a:pt x="39" y="122"/>
                </a:lnTo>
                <a:lnTo>
                  <a:pt x="39" y="124"/>
                </a:lnTo>
                <a:lnTo>
                  <a:pt x="41" y="124"/>
                </a:lnTo>
                <a:lnTo>
                  <a:pt x="41" y="127"/>
                </a:lnTo>
                <a:lnTo>
                  <a:pt x="43" y="127"/>
                </a:lnTo>
                <a:lnTo>
                  <a:pt x="43" y="127"/>
                </a:lnTo>
                <a:lnTo>
                  <a:pt x="45" y="127"/>
                </a:lnTo>
                <a:lnTo>
                  <a:pt x="45" y="129"/>
                </a:lnTo>
                <a:lnTo>
                  <a:pt x="48" y="129"/>
                </a:lnTo>
                <a:lnTo>
                  <a:pt x="48" y="134"/>
                </a:lnTo>
                <a:lnTo>
                  <a:pt x="50" y="134"/>
                </a:lnTo>
                <a:lnTo>
                  <a:pt x="50" y="137"/>
                </a:lnTo>
                <a:lnTo>
                  <a:pt x="51" y="137"/>
                </a:lnTo>
                <a:lnTo>
                  <a:pt x="51" y="139"/>
                </a:lnTo>
                <a:lnTo>
                  <a:pt x="56" y="139"/>
                </a:lnTo>
                <a:lnTo>
                  <a:pt x="56" y="142"/>
                </a:lnTo>
                <a:lnTo>
                  <a:pt x="59" y="142"/>
                </a:lnTo>
                <a:lnTo>
                  <a:pt x="59" y="144"/>
                </a:lnTo>
                <a:lnTo>
                  <a:pt x="60" y="144"/>
                </a:lnTo>
                <a:lnTo>
                  <a:pt x="60" y="146"/>
                </a:lnTo>
                <a:lnTo>
                  <a:pt x="63" y="146"/>
                </a:lnTo>
                <a:lnTo>
                  <a:pt x="63" y="146"/>
                </a:lnTo>
                <a:lnTo>
                  <a:pt x="64" y="146"/>
                </a:lnTo>
                <a:lnTo>
                  <a:pt x="64" y="146"/>
                </a:lnTo>
                <a:lnTo>
                  <a:pt x="66" y="146"/>
                </a:lnTo>
                <a:lnTo>
                  <a:pt x="66" y="149"/>
                </a:lnTo>
                <a:lnTo>
                  <a:pt x="66" y="149"/>
                </a:lnTo>
                <a:lnTo>
                  <a:pt x="66" y="151"/>
                </a:lnTo>
                <a:lnTo>
                  <a:pt x="69" y="151"/>
                </a:lnTo>
                <a:lnTo>
                  <a:pt x="69" y="154"/>
                </a:lnTo>
                <a:lnTo>
                  <a:pt x="72" y="154"/>
                </a:lnTo>
                <a:lnTo>
                  <a:pt x="72" y="154"/>
                </a:lnTo>
                <a:lnTo>
                  <a:pt x="72" y="154"/>
                </a:lnTo>
                <a:lnTo>
                  <a:pt x="72" y="154"/>
                </a:lnTo>
                <a:lnTo>
                  <a:pt x="73" y="154"/>
                </a:lnTo>
                <a:lnTo>
                  <a:pt x="73" y="156"/>
                </a:lnTo>
                <a:lnTo>
                  <a:pt x="74" y="156"/>
                </a:lnTo>
                <a:lnTo>
                  <a:pt x="74" y="159"/>
                </a:lnTo>
                <a:lnTo>
                  <a:pt x="75" y="159"/>
                </a:lnTo>
                <a:lnTo>
                  <a:pt x="75" y="161"/>
                </a:lnTo>
                <a:lnTo>
                  <a:pt x="76" y="161"/>
                </a:lnTo>
                <a:lnTo>
                  <a:pt x="76" y="164"/>
                </a:lnTo>
                <a:lnTo>
                  <a:pt x="79" y="164"/>
                </a:lnTo>
                <a:lnTo>
                  <a:pt x="79" y="164"/>
                </a:lnTo>
                <a:lnTo>
                  <a:pt x="80" y="164"/>
                </a:lnTo>
                <a:lnTo>
                  <a:pt x="80" y="169"/>
                </a:lnTo>
                <a:lnTo>
                  <a:pt x="81" y="169"/>
                </a:lnTo>
                <a:lnTo>
                  <a:pt x="81" y="174"/>
                </a:lnTo>
                <a:lnTo>
                  <a:pt x="82" y="174"/>
                </a:lnTo>
                <a:lnTo>
                  <a:pt x="82" y="174"/>
                </a:lnTo>
                <a:lnTo>
                  <a:pt x="83" y="174"/>
                </a:lnTo>
                <a:lnTo>
                  <a:pt x="83" y="179"/>
                </a:lnTo>
                <a:lnTo>
                  <a:pt x="86" y="179"/>
                </a:lnTo>
                <a:lnTo>
                  <a:pt x="86" y="179"/>
                </a:lnTo>
                <a:lnTo>
                  <a:pt x="88" y="179"/>
                </a:lnTo>
                <a:lnTo>
                  <a:pt x="88" y="179"/>
                </a:lnTo>
                <a:lnTo>
                  <a:pt x="88" y="179"/>
                </a:lnTo>
                <a:lnTo>
                  <a:pt x="88" y="181"/>
                </a:lnTo>
                <a:lnTo>
                  <a:pt x="91" y="181"/>
                </a:lnTo>
                <a:lnTo>
                  <a:pt x="91" y="184"/>
                </a:lnTo>
                <a:lnTo>
                  <a:pt x="93" y="184"/>
                </a:lnTo>
                <a:lnTo>
                  <a:pt x="93" y="186"/>
                </a:lnTo>
                <a:lnTo>
                  <a:pt x="95" y="186"/>
                </a:lnTo>
                <a:lnTo>
                  <a:pt x="95" y="189"/>
                </a:lnTo>
                <a:lnTo>
                  <a:pt x="96" y="189"/>
                </a:lnTo>
                <a:lnTo>
                  <a:pt x="96" y="191"/>
                </a:lnTo>
                <a:lnTo>
                  <a:pt x="98" y="191"/>
                </a:lnTo>
                <a:lnTo>
                  <a:pt x="98" y="194"/>
                </a:lnTo>
                <a:lnTo>
                  <a:pt x="100" y="194"/>
                </a:lnTo>
                <a:lnTo>
                  <a:pt x="100" y="196"/>
                </a:lnTo>
                <a:lnTo>
                  <a:pt x="101" y="196"/>
                </a:lnTo>
                <a:lnTo>
                  <a:pt x="101" y="196"/>
                </a:lnTo>
                <a:lnTo>
                  <a:pt x="103" y="196"/>
                </a:lnTo>
                <a:lnTo>
                  <a:pt x="103" y="196"/>
                </a:lnTo>
                <a:lnTo>
                  <a:pt x="104" y="196"/>
                </a:lnTo>
                <a:lnTo>
                  <a:pt x="104" y="199"/>
                </a:lnTo>
                <a:lnTo>
                  <a:pt x="106" y="199"/>
                </a:lnTo>
                <a:lnTo>
                  <a:pt x="106" y="199"/>
                </a:lnTo>
                <a:lnTo>
                  <a:pt x="107" y="199"/>
                </a:lnTo>
                <a:lnTo>
                  <a:pt x="107" y="199"/>
                </a:lnTo>
                <a:lnTo>
                  <a:pt x="110" y="199"/>
                </a:lnTo>
                <a:lnTo>
                  <a:pt x="110" y="202"/>
                </a:lnTo>
                <a:lnTo>
                  <a:pt x="111" y="202"/>
                </a:lnTo>
                <a:lnTo>
                  <a:pt x="111" y="204"/>
                </a:lnTo>
                <a:lnTo>
                  <a:pt x="112" y="204"/>
                </a:lnTo>
                <a:lnTo>
                  <a:pt x="112" y="207"/>
                </a:lnTo>
                <a:lnTo>
                  <a:pt x="115" y="207"/>
                </a:lnTo>
                <a:lnTo>
                  <a:pt x="115" y="207"/>
                </a:lnTo>
                <a:lnTo>
                  <a:pt x="115" y="207"/>
                </a:lnTo>
                <a:lnTo>
                  <a:pt x="115" y="207"/>
                </a:lnTo>
                <a:lnTo>
                  <a:pt x="118" y="207"/>
                </a:lnTo>
                <a:lnTo>
                  <a:pt x="118" y="209"/>
                </a:lnTo>
                <a:lnTo>
                  <a:pt x="118" y="209"/>
                </a:lnTo>
                <a:lnTo>
                  <a:pt x="118" y="212"/>
                </a:lnTo>
                <a:lnTo>
                  <a:pt x="120" y="212"/>
                </a:lnTo>
                <a:lnTo>
                  <a:pt x="120" y="214"/>
                </a:lnTo>
                <a:lnTo>
                  <a:pt x="121" y="214"/>
                </a:lnTo>
                <a:lnTo>
                  <a:pt x="121" y="214"/>
                </a:lnTo>
                <a:lnTo>
                  <a:pt x="122" y="214"/>
                </a:lnTo>
                <a:lnTo>
                  <a:pt x="122" y="214"/>
                </a:lnTo>
                <a:lnTo>
                  <a:pt x="124" y="214"/>
                </a:lnTo>
                <a:lnTo>
                  <a:pt x="124" y="214"/>
                </a:lnTo>
                <a:lnTo>
                  <a:pt x="124" y="214"/>
                </a:lnTo>
                <a:lnTo>
                  <a:pt x="124" y="214"/>
                </a:lnTo>
                <a:lnTo>
                  <a:pt x="125" y="214"/>
                </a:lnTo>
                <a:lnTo>
                  <a:pt x="125" y="214"/>
                </a:lnTo>
                <a:lnTo>
                  <a:pt x="125" y="214"/>
                </a:lnTo>
                <a:lnTo>
                  <a:pt x="125" y="214"/>
                </a:lnTo>
                <a:lnTo>
                  <a:pt x="126" y="214"/>
                </a:lnTo>
                <a:lnTo>
                  <a:pt x="126" y="214"/>
                </a:lnTo>
                <a:lnTo>
                  <a:pt x="127" y="214"/>
                </a:lnTo>
                <a:lnTo>
                  <a:pt x="127" y="217"/>
                </a:lnTo>
                <a:lnTo>
                  <a:pt x="132" y="217"/>
                </a:lnTo>
                <a:lnTo>
                  <a:pt x="132" y="220"/>
                </a:lnTo>
                <a:lnTo>
                  <a:pt x="132" y="220"/>
                </a:lnTo>
                <a:lnTo>
                  <a:pt x="132" y="223"/>
                </a:lnTo>
                <a:lnTo>
                  <a:pt x="133" y="223"/>
                </a:lnTo>
                <a:lnTo>
                  <a:pt x="133" y="225"/>
                </a:lnTo>
                <a:lnTo>
                  <a:pt x="133" y="225"/>
                </a:lnTo>
                <a:lnTo>
                  <a:pt x="133" y="225"/>
                </a:lnTo>
                <a:lnTo>
                  <a:pt x="136" y="225"/>
                </a:lnTo>
                <a:lnTo>
                  <a:pt x="136" y="225"/>
                </a:lnTo>
                <a:lnTo>
                  <a:pt x="140" y="225"/>
                </a:lnTo>
                <a:lnTo>
                  <a:pt x="140" y="225"/>
                </a:lnTo>
                <a:lnTo>
                  <a:pt x="140" y="225"/>
                </a:lnTo>
                <a:lnTo>
                  <a:pt x="140" y="228"/>
                </a:lnTo>
                <a:lnTo>
                  <a:pt x="149" y="228"/>
                </a:lnTo>
                <a:lnTo>
                  <a:pt x="149" y="231"/>
                </a:lnTo>
                <a:lnTo>
                  <a:pt x="155" y="231"/>
                </a:lnTo>
                <a:lnTo>
                  <a:pt x="155" y="231"/>
                </a:lnTo>
                <a:lnTo>
                  <a:pt x="155" y="231"/>
                </a:lnTo>
                <a:lnTo>
                  <a:pt x="155" y="231"/>
                </a:lnTo>
                <a:lnTo>
                  <a:pt x="160" y="231"/>
                </a:lnTo>
                <a:lnTo>
                  <a:pt x="160" y="231"/>
                </a:lnTo>
                <a:lnTo>
                  <a:pt x="161" y="231"/>
                </a:lnTo>
                <a:lnTo>
                  <a:pt x="161" y="231"/>
                </a:lnTo>
                <a:lnTo>
                  <a:pt x="162" y="231"/>
                </a:lnTo>
                <a:lnTo>
                  <a:pt x="162" y="231"/>
                </a:lnTo>
                <a:lnTo>
                  <a:pt x="163" y="231"/>
                </a:lnTo>
                <a:lnTo>
                  <a:pt x="163" y="231"/>
                </a:lnTo>
                <a:lnTo>
                  <a:pt x="163" y="231"/>
                </a:lnTo>
                <a:lnTo>
                  <a:pt x="163" y="234"/>
                </a:lnTo>
                <a:lnTo>
                  <a:pt x="169" y="234"/>
                </a:lnTo>
                <a:lnTo>
                  <a:pt x="169" y="237"/>
                </a:lnTo>
                <a:lnTo>
                  <a:pt x="169" y="237"/>
                </a:lnTo>
                <a:lnTo>
                  <a:pt x="169" y="237"/>
                </a:lnTo>
                <a:lnTo>
                  <a:pt x="170" y="237"/>
                </a:lnTo>
                <a:lnTo>
                  <a:pt x="170" y="237"/>
                </a:lnTo>
                <a:lnTo>
                  <a:pt x="171" y="237"/>
                </a:lnTo>
                <a:lnTo>
                  <a:pt x="171" y="239"/>
                </a:lnTo>
                <a:lnTo>
                  <a:pt x="174" y="239"/>
                </a:lnTo>
                <a:lnTo>
                  <a:pt x="174" y="239"/>
                </a:lnTo>
                <a:lnTo>
                  <a:pt x="179" y="239"/>
                </a:lnTo>
                <a:lnTo>
                  <a:pt x="179" y="239"/>
                </a:lnTo>
                <a:lnTo>
                  <a:pt x="180" y="239"/>
                </a:lnTo>
                <a:lnTo>
                  <a:pt x="180" y="239"/>
                </a:lnTo>
                <a:lnTo>
                  <a:pt x="180" y="239"/>
                </a:lnTo>
                <a:lnTo>
                  <a:pt x="180" y="242"/>
                </a:lnTo>
                <a:lnTo>
                  <a:pt x="181" y="242"/>
                </a:lnTo>
                <a:lnTo>
                  <a:pt x="181" y="245"/>
                </a:lnTo>
                <a:lnTo>
                  <a:pt x="182" y="245"/>
                </a:lnTo>
                <a:lnTo>
                  <a:pt x="182" y="248"/>
                </a:lnTo>
                <a:lnTo>
                  <a:pt x="185" y="248"/>
                </a:lnTo>
                <a:lnTo>
                  <a:pt x="185" y="248"/>
                </a:lnTo>
                <a:lnTo>
                  <a:pt x="188" y="248"/>
                </a:lnTo>
                <a:lnTo>
                  <a:pt x="188" y="248"/>
                </a:lnTo>
                <a:lnTo>
                  <a:pt x="191" y="248"/>
                </a:lnTo>
                <a:lnTo>
                  <a:pt x="191" y="248"/>
                </a:lnTo>
                <a:lnTo>
                  <a:pt x="194" y="248"/>
                </a:lnTo>
                <a:lnTo>
                  <a:pt x="194" y="248"/>
                </a:lnTo>
                <a:lnTo>
                  <a:pt x="195" y="248"/>
                </a:lnTo>
                <a:lnTo>
                  <a:pt x="195" y="255"/>
                </a:lnTo>
                <a:lnTo>
                  <a:pt x="197" y="255"/>
                </a:lnTo>
                <a:lnTo>
                  <a:pt x="197" y="255"/>
                </a:lnTo>
                <a:lnTo>
                  <a:pt x="199" y="255"/>
                </a:lnTo>
                <a:lnTo>
                  <a:pt x="199" y="255"/>
                </a:lnTo>
                <a:lnTo>
                  <a:pt x="205" y="255"/>
                </a:lnTo>
                <a:lnTo>
                  <a:pt x="205" y="258"/>
                </a:lnTo>
                <a:lnTo>
                  <a:pt x="205" y="258"/>
                </a:lnTo>
                <a:lnTo>
                  <a:pt x="205" y="258"/>
                </a:lnTo>
                <a:lnTo>
                  <a:pt x="206" y="258"/>
                </a:lnTo>
                <a:lnTo>
                  <a:pt x="206" y="258"/>
                </a:lnTo>
                <a:lnTo>
                  <a:pt x="207" y="258"/>
                </a:lnTo>
                <a:lnTo>
                  <a:pt x="207" y="258"/>
                </a:lnTo>
                <a:lnTo>
                  <a:pt x="213" y="258"/>
                </a:lnTo>
                <a:lnTo>
                  <a:pt x="213" y="258"/>
                </a:lnTo>
                <a:lnTo>
                  <a:pt x="215" y="258"/>
                </a:lnTo>
                <a:lnTo>
                  <a:pt x="215" y="258"/>
                </a:lnTo>
                <a:lnTo>
                  <a:pt x="215" y="258"/>
                </a:lnTo>
                <a:lnTo>
                  <a:pt x="215" y="258"/>
                </a:lnTo>
                <a:lnTo>
                  <a:pt x="218" y="258"/>
                </a:lnTo>
                <a:lnTo>
                  <a:pt x="218" y="258"/>
                </a:lnTo>
                <a:lnTo>
                  <a:pt x="219" y="258"/>
                </a:lnTo>
                <a:lnTo>
                  <a:pt x="219" y="258"/>
                </a:lnTo>
                <a:lnTo>
                  <a:pt x="220" y="258"/>
                </a:lnTo>
                <a:lnTo>
                  <a:pt x="220" y="258"/>
                </a:lnTo>
                <a:lnTo>
                  <a:pt x="227" y="258"/>
                </a:lnTo>
                <a:lnTo>
                  <a:pt x="227" y="261"/>
                </a:lnTo>
                <a:lnTo>
                  <a:pt x="229" y="261"/>
                </a:lnTo>
                <a:lnTo>
                  <a:pt x="229" y="261"/>
                </a:lnTo>
                <a:lnTo>
                  <a:pt x="234" y="261"/>
                </a:lnTo>
                <a:lnTo>
                  <a:pt x="234" y="261"/>
                </a:lnTo>
                <a:lnTo>
                  <a:pt x="236" y="261"/>
                </a:lnTo>
                <a:lnTo>
                  <a:pt x="236" y="261"/>
                </a:lnTo>
                <a:lnTo>
                  <a:pt x="237" y="261"/>
                </a:lnTo>
                <a:lnTo>
                  <a:pt x="237" y="261"/>
                </a:lnTo>
                <a:lnTo>
                  <a:pt x="238" y="261"/>
                </a:lnTo>
                <a:lnTo>
                  <a:pt x="238" y="261"/>
                </a:lnTo>
                <a:lnTo>
                  <a:pt x="239" y="261"/>
                </a:lnTo>
                <a:lnTo>
                  <a:pt x="239" y="261"/>
                </a:lnTo>
                <a:lnTo>
                  <a:pt x="241" y="261"/>
                </a:lnTo>
                <a:lnTo>
                  <a:pt x="241" y="261"/>
                </a:lnTo>
                <a:lnTo>
                  <a:pt x="244" y="261"/>
                </a:lnTo>
                <a:lnTo>
                  <a:pt x="244" y="261"/>
                </a:lnTo>
                <a:lnTo>
                  <a:pt x="245" y="261"/>
                </a:lnTo>
                <a:lnTo>
                  <a:pt x="245" y="265"/>
                </a:lnTo>
                <a:lnTo>
                  <a:pt x="247" y="265"/>
                </a:lnTo>
                <a:lnTo>
                  <a:pt x="247" y="269"/>
                </a:lnTo>
                <a:lnTo>
                  <a:pt x="249" y="269"/>
                </a:lnTo>
                <a:lnTo>
                  <a:pt x="249" y="272"/>
                </a:lnTo>
                <a:lnTo>
                  <a:pt x="250" y="272"/>
                </a:lnTo>
                <a:lnTo>
                  <a:pt x="250" y="272"/>
                </a:lnTo>
                <a:lnTo>
                  <a:pt x="258" y="272"/>
                </a:lnTo>
                <a:lnTo>
                  <a:pt x="258" y="272"/>
                </a:lnTo>
                <a:lnTo>
                  <a:pt x="259" y="272"/>
                </a:lnTo>
                <a:lnTo>
                  <a:pt x="259" y="276"/>
                </a:lnTo>
                <a:lnTo>
                  <a:pt x="259" y="276"/>
                </a:lnTo>
                <a:lnTo>
                  <a:pt x="259" y="276"/>
                </a:lnTo>
                <a:lnTo>
                  <a:pt x="260" y="276"/>
                </a:lnTo>
                <a:lnTo>
                  <a:pt x="260" y="276"/>
                </a:lnTo>
                <a:lnTo>
                  <a:pt x="264" y="276"/>
                </a:lnTo>
                <a:lnTo>
                  <a:pt x="264" y="276"/>
                </a:lnTo>
                <a:lnTo>
                  <a:pt x="266" y="276"/>
                </a:lnTo>
                <a:lnTo>
                  <a:pt x="266" y="276"/>
                </a:lnTo>
                <a:lnTo>
                  <a:pt x="273" y="276"/>
                </a:lnTo>
                <a:lnTo>
                  <a:pt x="273" y="276"/>
                </a:lnTo>
                <a:lnTo>
                  <a:pt x="273" y="276"/>
                </a:lnTo>
                <a:lnTo>
                  <a:pt x="273" y="281"/>
                </a:lnTo>
                <a:lnTo>
                  <a:pt x="276" y="281"/>
                </a:lnTo>
                <a:lnTo>
                  <a:pt x="276" y="285"/>
                </a:lnTo>
                <a:lnTo>
                  <a:pt x="285" y="285"/>
                </a:lnTo>
                <a:lnTo>
                  <a:pt x="285" y="285"/>
                </a:lnTo>
                <a:lnTo>
                  <a:pt x="288" y="285"/>
                </a:lnTo>
                <a:lnTo>
                  <a:pt x="288" y="285"/>
                </a:lnTo>
                <a:lnTo>
                  <a:pt x="289" y="285"/>
                </a:lnTo>
                <a:lnTo>
                  <a:pt x="289" y="289"/>
                </a:lnTo>
                <a:lnTo>
                  <a:pt x="291" y="289"/>
                </a:lnTo>
                <a:lnTo>
                  <a:pt x="291" y="289"/>
                </a:lnTo>
                <a:lnTo>
                  <a:pt x="292" y="289"/>
                </a:lnTo>
                <a:lnTo>
                  <a:pt x="292" y="289"/>
                </a:lnTo>
                <a:lnTo>
                  <a:pt x="300" y="289"/>
                </a:lnTo>
                <a:lnTo>
                  <a:pt x="300" y="289"/>
                </a:lnTo>
                <a:lnTo>
                  <a:pt x="304" y="289"/>
                </a:lnTo>
                <a:lnTo>
                  <a:pt x="304" y="289"/>
                </a:lnTo>
                <a:lnTo>
                  <a:pt x="307" y="289"/>
                </a:lnTo>
                <a:lnTo>
                  <a:pt x="307" y="289"/>
                </a:lnTo>
                <a:lnTo>
                  <a:pt x="311" y="289"/>
                </a:lnTo>
                <a:lnTo>
                  <a:pt x="311" y="289"/>
                </a:lnTo>
                <a:lnTo>
                  <a:pt x="313" y="289"/>
                </a:lnTo>
                <a:lnTo>
                  <a:pt x="313" y="289"/>
                </a:lnTo>
                <a:lnTo>
                  <a:pt x="315" y="289"/>
                </a:lnTo>
                <a:lnTo>
                  <a:pt x="315" y="289"/>
                </a:lnTo>
                <a:lnTo>
                  <a:pt x="317" y="289"/>
                </a:lnTo>
                <a:lnTo>
                  <a:pt x="317" y="289"/>
                </a:lnTo>
                <a:lnTo>
                  <a:pt x="320" y="289"/>
                </a:lnTo>
                <a:lnTo>
                  <a:pt x="320" y="289"/>
                </a:lnTo>
                <a:lnTo>
                  <a:pt x="323" y="289"/>
                </a:lnTo>
                <a:lnTo>
                  <a:pt x="323" y="289"/>
                </a:lnTo>
                <a:lnTo>
                  <a:pt x="330" y="289"/>
                </a:lnTo>
                <a:lnTo>
                  <a:pt x="330" y="289"/>
                </a:lnTo>
                <a:lnTo>
                  <a:pt x="334" y="289"/>
                </a:lnTo>
                <a:lnTo>
                  <a:pt x="334" y="289"/>
                </a:lnTo>
                <a:lnTo>
                  <a:pt x="351" y="289"/>
                </a:lnTo>
                <a:lnTo>
                  <a:pt x="351" y="295"/>
                </a:lnTo>
                <a:lnTo>
                  <a:pt x="362" y="295"/>
                </a:lnTo>
                <a:lnTo>
                  <a:pt x="362" y="300"/>
                </a:lnTo>
                <a:lnTo>
                  <a:pt x="376" y="300"/>
                </a:lnTo>
                <a:lnTo>
                  <a:pt x="376" y="300"/>
                </a:lnTo>
                <a:lnTo>
                  <a:pt x="381" y="300"/>
                </a:lnTo>
                <a:lnTo>
                  <a:pt x="381" y="300"/>
                </a:lnTo>
                <a:lnTo>
                  <a:pt x="383" y="300"/>
                </a:lnTo>
                <a:lnTo>
                  <a:pt x="383" y="300"/>
                </a:lnTo>
                <a:lnTo>
                  <a:pt x="396" y="300"/>
                </a:lnTo>
                <a:lnTo>
                  <a:pt x="396" y="300"/>
                </a:lnTo>
                <a:lnTo>
                  <a:pt x="397" y="300"/>
                </a:lnTo>
                <a:lnTo>
                  <a:pt x="397" y="306"/>
                </a:lnTo>
                <a:lnTo>
                  <a:pt x="405" y="306"/>
                </a:lnTo>
                <a:lnTo>
                  <a:pt x="405" y="306"/>
                </a:lnTo>
                <a:lnTo>
                  <a:pt x="417" y="306"/>
                </a:lnTo>
                <a:lnTo>
                  <a:pt x="417" y="306"/>
                </a:lnTo>
                <a:lnTo>
                  <a:pt x="419" y="306"/>
                </a:lnTo>
                <a:lnTo>
                  <a:pt x="419" y="306"/>
                </a:lnTo>
                <a:lnTo>
                  <a:pt x="422" y="306"/>
                </a:lnTo>
                <a:lnTo>
                  <a:pt x="422" y="306"/>
                </a:lnTo>
                <a:lnTo>
                  <a:pt x="423" y="306"/>
                </a:lnTo>
                <a:lnTo>
                  <a:pt x="423" y="312"/>
                </a:lnTo>
                <a:lnTo>
                  <a:pt x="425" y="312"/>
                </a:lnTo>
                <a:lnTo>
                  <a:pt x="425" y="312"/>
                </a:lnTo>
                <a:lnTo>
                  <a:pt x="431" y="312"/>
                </a:lnTo>
                <a:lnTo>
                  <a:pt x="431" y="312"/>
                </a:lnTo>
                <a:lnTo>
                  <a:pt x="434" y="312"/>
                </a:lnTo>
                <a:lnTo>
                  <a:pt x="434" y="312"/>
                </a:lnTo>
                <a:lnTo>
                  <a:pt x="435" y="312"/>
                </a:lnTo>
                <a:lnTo>
                  <a:pt x="435" y="312"/>
                </a:lnTo>
                <a:lnTo>
                  <a:pt x="441" y="312"/>
                </a:lnTo>
                <a:lnTo>
                  <a:pt x="441" y="312"/>
                </a:lnTo>
                <a:lnTo>
                  <a:pt x="446" y="312"/>
                </a:lnTo>
                <a:lnTo>
                  <a:pt x="446" y="312"/>
                </a:lnTo>
                <a:lnTo>
                  <a:pt x="449" y="312"/>
                </a:lnTo>
                <a:lnTo>
                  <a:pt x="449" y="312"/>
                </a:lnTo>
                <a:lnTo>
                  <a:pt x="452" y="312"/>
                </a:lnTo>
                <a:lnTo>
                  <a:pt x="452" y="312"/>
                </a:lnTo>
                <a:lnTo>
                  <a:pt x="456" y="312"/>
                </a:lnTo>
                <a:lnTo>
                  <a:pt x="456" y="312"/>
                </a:lnTo>
                <a:lnTo>
                  <a:pt x="456" y="312"/>
                </a:lnTo>
                <a:lnTo>
                  <a:pt x="456" y="312"/>
                </a:lnTo>
                <a:lnTo>
                  <a:pt x="461" y="312"/>
                </a:lnTo>
                <a:lnTo>
                  <a:pt x="461" y="312"/>
                </a:lnTo>
                <a:lnTo>
                  <a:pt x="462" y="312"/>
                </a:lnTo>
                <a:lnTo>
                  <a:pt x="462" y="312"/>
                </a:lnTo>
                <a:lnTo>
                  <a:pt x="470" y="312"/>
                </a:lnTo>
                <a:lnTo>
                  <a:pt x="470" y="312"/>
                </a:lnTo>
                <a:lnTo>
                  <a:pt x="470" y="312"/>
                </a:lnTo>
                <a:lnTo>
                  <a:pt x="470" y="312"/>
                </a:lnTo>
                <a:lnTo>
                  <a:pt x="472" y="312"/>
                </a:lnTo>
                <a:lnTo>
                  <a:pt x="472" y="312"/>
                </a:lnTo>
                <a:lnTo>
                  <a:pt x="480" y="312"/>
                </a:lnTo>
                <a:lnTo>
                  <a:pt x="480" y="312"/>
                </a:lnTo>
                <a:lnTo>
                  <a:pt x="486" y="312"/>
                </a:lnTo>
                <a:lnTo>
                  <a:pt x="486" y="312"/>
                </a:lnTo>
                <a:lnTo>
                  <a:pt x="504" y="312"/>
                </a:lnTo>
                <a:lnTo>
                  <a:pt x="504" y="312"/>
                </a:lnTo>
                <a:lnTo>
                  <a:pt x="506" y="312"/>
                </a:lnTo>
                <a:lnTo>
                  <a:pt x="506" y="312"/>
                </a:lnTo>
                <a:lnTo>
                  <a:pt x="506" y="312"/>
                </a:lnTo>
                <a:lnTo>
                  <a:pt x="506" y="312"/>
                </a:lnTo>
                <a:lnTo>
                  <a:pt x="518" y="312"/>
                </a:lnTo>
                <a:lnTo>
                  <a:pt x="518" y="312"/>
                </a:lnTo>
                <a:lnTo>
                  <a:pt x="530" y="312"/>
                </a:lnTo>
                <a:lnTo>
                  <a:pt x="530" y="312"/>
                </a:lnTo>
                <a:lnTo>
                  <a:pt x="540" y="312"/>
                </a:lnTo>
                <a:lnTo>
                  <a:pt x="540" y="312"/>
                </a:lnTo>
                <a:lnTo>
                  <a:pt x="563" y="312"/>
                </a:lnTo>
                <a:lnTo>
                  <a:pt x="563" y="312"/>
                </a:lnTo>
                <a:lnTo>
                  <a:pt x="570" y="312"/>
                </a:lnTo>
                <a:lnTo>
                  <a:pt x="570" y="312"/>
                </a:lnTo>
                <a:lnTo>
                  <a:pt x="581" y="312"/>
                </a:lnTo>
                <a:lnTo>
                  <a:pt x="581" y="312"/>
                </a:lnTo>
                <a:lnTo>
                  <a:pt x="585" y="312"/>
                </a:lnTo>
                <a:lnTo>
                  <a:pt x="585" y="312"/>
                </a:lnTo>
                <a:lnTo>
                  <a:pt x="593" y="312"/>
                </a:lnTo>
                <a:lnTo>
                  <a:pt x="593" y="346"/>
                </a:lnTo>
                <a:lnTo>
                  <a:pt x="597" y="346"/>
                </a:lnTo>
                <a:lnTo>
                  <a:pt x="597" y="346"/>
                </a:lnTo>
              </a:path>
            </a:pathLst>
          </a:cu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19" name="Freeform 46"/>
          <p:cNvSpPr>
            <a:spLocks/>
          </p:cNvSpPr>
          <p:nvPr/>
        </p:nvSpPr>
        <p:spPr bwMode="auto">
          <a:xfrm>
            <a:off x="1973898" y="2270125"/>
            <a:ext cx="3275012" cy="2019300"/>
          </a:xfrm>
          <a:custGeom>
            <a:avLst/>
            <a:gdLst>
              <a:gd name="T0" fmla="*/ 8 w 597"/>
              <a:gd name="T1" fmla="*/ 17 h 368"/>
              <a:gd name="T2" fmla="*/ 10 w 597"/>
              <a:gd name="T3" fmla="*/ 17 h 368"/>
              <a:gd name="T4" fmla="*/ 12 w 597"/>
              <a:gd name="T5" fmla="*/ 39 h 368"/>
              <a:gd name="T6" fmla="*/ 13 w 597"/>
              <a:gd name="T7" fmla="*/ 39 h 368"/>
              <a:gd name="T8" fmla="*/ 15 w 597"/>
              <a:gd name="T9" fmla="*/ 62 h 368"/>
              <a:gd name="T10" fmla="*/ 17 w 597"/>
              <a:gd name="T11" fmla="*/ 68 h 368"/>
              <a:gd name="T12" fmla="*/ 19 w 597"/>
              <a:gd name="T13" fmla="*/ 79 h 368"/>
              <a:gd name="T14" fmla="*/ 22 w 597"/>
              <a:gd name="T15" fmla="*/ 96 h 368"/>
              <a:gd name="T16" fmla="*/ 26 w 597"/>
              <a:gd name="T17" fmla="*/ 107 h 368"/>
              <a:gd name="T18" fmla="*/ 31 w 597"/>
              <a:gd name="T19" fmla="*/ 113 h 368"/>
              <a:gd name="T20" fmla="*/ 34 w 597"/>
              <a:gd name="T21" fmla="*/ 130 h 368"/>
              <a:gd name="T22" fmla="*/ 39 w 597"/>
              <a:gd name="T23" fmla="*/ 135 h 368"/>
              <a:gd name="T24" fmla="*/ 48 w 597"/>
              <a:gd name="T25" fmla="*/ 152 h 368"/>
              <a:gd name="T26" fmla="*/ 59 w 597"/>
              <a:gd name="T27" fmla="*/ 152 h 368"/>
              <a:gd name="T28" fmla="*/ 66 w 597"/>
              <a:gd name="T29" fmla="*/ 158 h 368"/>
              <a:gd name="T30" fmla="*/ 72 w 597"/>
              <a:gd name="T31" fmla="*/ 164 h 368"/>
              <a:gd name="T32" fmla="*/ 76 w 597"/>
              <a:gd name="T33" fmla="*/ 164 h 368"/>
              <a:gd name="T34" fmla="*/ 82 w 597"/>
              <a:gd name="T35" fmla="*/ 169 h 368"/>
              <a:gd name="T36" fmla="*/ 88 w 597"/>
              <a:gd name="T37" fmla="*/ 187 h 368"/>
              <a:gd name="T38" fmla="*/ 96 w 597"/>
              <a:gd name="T39" fmla="*/ 187 h 368"/>
              <a:gd name="T40" fmla="*/ 103 w 597"/>
              <a:gd name="T41" fmla="*/ 192 h 368"/>
              <a:gd name="T42" fmla="*/ 110 w 597"/>
              <a:gd name="T43" fmla="*/ 198 h 368"/>
              <a:gd name="T44" fmla="*/ 115 w 597"/>
              <a:gd name="T45" fmla="*/ 198 h 368"/>
              <a:gd name="T46" fmla="*/ 121 w 597"/>
              <a:gd name="T47" fmla="*/ 198 h 368"/>
              <a:gd name="T48" fmla="*/ 125 w 597"/>
              <a:gd name="T49" fmla="*/ 211 h 368"/>
              <a:gd name="T50" fmla="*/ 132 w 597"/>
              <a:gd name="T51" fmla="*/ 217 h 368"/>
              <a:gd name="T52" fmla="*/ 136 w 597"/>
              <a:gd name="T53" fmla="*/ 231 h 368"/>
              <a:gd name="T54" fmla="*/ 155 w 597"/>
              <a:gd name="T55" fmla="*/ 231 h 368"/>
              <a:gd name="T56" fmla="*/ 162 w 597"/>
              <a:gd name="T57" fmla="*/ 238 h 368"/>
              <a:gd name="T58" fmla="*/ 169 w 597"/>
              <a:gd name="T59" fmla="*/ 245 h 368"/>
              <a:gd name="T60" fmla="*/ 179 w 597"/>
              <a:gd name="T61" fmla="*/ 253 h 368"/>
              <a:gd name="T62" fmla="*/ 182 w 597"/>
              <a:gd name="T63" fmla="*/ 253 h 368"/>
              <a:gd name="T64" fmla="*/ 194 w 597"/>
              <a:gd name="T65" fmla="*/ 261 h 368"/>
              <a:gd name="T66" fmla="*/ 205 w 597"/>
              <a:gd name="T67" fmla="*/ 261 h 368"/>
              <a:gd name="T68" fmla="*/ 213 w 597"/>
              <a:gd name="T69" fmla="*/ 269 h 368"/>
              <a:gd name="T70" fmla="*/ 219 w 597"/>
              <a:gd name="T71" fmla="*/ 286 h 368"/>
              <a:gd name="T72" fmla="*/ 234 w 597"/>
              <a:gd name="T73" fmla="*/ 294 h 368"/>
              <a:gd name="T74" fmla="*/ 239 w 597"/>
              <a:gd name="T75" fmla="*/ 294 h 368"/>
              <a:gd name="T76" fmla="*/ 247 w 597"/>
              <a:gd name="T77" fmla="*/ 294 h 368"/>
              <a:gd name="T78" fmla="*/ 259 w 597"/>
              <a:gd name="T79" fmla="*/ 294 h 368"/>
              <a:gd name="T80" fmla="*/ 266 w 597"/>
              <a:gd name="T81" fmla="*/ 294 h 368"/>
              <a:gd name="T82" fmla="*/ 285 w 597"/>
              <a:gd name="T83" fmla="*/ 294 h 368"/>
              <a:gd name="T84" fmla="*/ 292 w 597"/>
              <a:gd name="T85" fmla="*/ 316 h 368"/>
              <a:gd name="T86" fmla="*/ 311 w 597"/>
              <a:gd name="T87" fmla="*/ 328 h 368"/>
              <a:gd name="T88" fmla="*/ 320 w 597"/>
              <a:gd name="T89" fmla="*/ 328 h 368"/>
              <a:gd name="T90" fmla="*/ 351 w 597"/>
              <a:gd name="T91" fmla="*/ 328 h 368"/>
              <a:gd name="T92" fmla="*/ 383 w 597"/>
              <a:gd name="T93" fmla="*/ 328 h 368"/>
              <a:gd name="T94" fmla="*/ 417 w 597"/>
              <a:gd name="T95" fmla="*/ 340 h 368"/>
              <a:gd name="T96" fmla="*/ 425 w 597"/>
              <a:gd name="T97" fmla="*/ 340 h 368"/>
              <a:gd name="T98" fmla="*/ 441 w 597"/>
              <a:gd name="T99" fmla="*/ 340 h 368"/>
              <a:gd name="T100" fmla="*/ 456 w 597"/>
              <a:gd name="T101" fmla="*/ 340 h 368"/>
              <a:gd name="T102" fmla="*/ 470 w 597"/>
              <a:gd name="T103" fmla="*/ 340 h 368"/>
              <a:gd name="T104" fmla="*/ 486 w 597"/>
              <a:gd name="T105" fmla="*/ 340 h 368"/>
              <a:gd name="T106" fmla="*/ 518 w 597"/>
              <a:gd name="T107" fmla="*/ 340 h 368"/>
              <a:gd name="T108" fmla="*/ 570 w 597"/>
              <a:gd name="T109" fmla="*/ 368 h 368"/>
              <a:gd name="T110" fmla="*/ 597 w 597"/>
              <a:gd name="T111" fmla="*/ 368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97" h="368">
                <a:moveTo>
                  <a:pt x="0" y="0"/>
                </a:moveTo>
                <a:lnTo>
                  <a:pt x="4" y="0"/>
                </a:lnTo>
                <a:lnTo>
                  <a:pt x="4" y="6"/>
                </a:lnTo>
                <a:lnTo>
                  <a:pt x="5" y="6"/>
                </a:lnTo>
                <a:lnTo>
                  <a:pt x="5" y="11"/>
                </a:lnTo>
                <a:lnTo>
                  <a:pt x="5" y="11"/>
                </a:lnTo>
                <a:lnTo>
                  <a:pt x="5" y="17"/>
                </a:lnTo>
                <a:lnTo>
                  <a:pt x="8" y="17"/>
                </a:lnTo>
                <a:lnTo>
                  <a:pt x="8" y="17"/>
                </a:lnTo>
                <a:lnTo>
                  <a:pt x="8" y="17"/>
                </a:lnTo>
                <a:lnTo>
                  <a:pt x="8" y="17"/>
                </a:lnTo>
                <a:lnTo>
                  <a:pt x="9" y="17"/>
                </a:lnTo>
                <a:lnTo>
                  <a:pt x="9" y="17"/>
                </a:lnTo>
                <a:lnTo>
                  <a:pt x="9" y="17"/>
                </a:lnTo>
                <a:lnTo>
                  <a:pt x="9" y="17"/>
                </a:lnTo>
                <a:lnTo>
                  <a:pt x="10" y="17"/>
                </a:lnTo>
                <a:lnTo>
                  <a:pt x="10" y="17"/>
                </a:lnTo>
                <a:lnTo>
                  <a:pt x="10" y="17"/>
                </a:lnTo>
                <a:lnTo>
                  <a:pt x="10" y="28"/>
                </a:lnTo>
                <a:lnTo>
                  <a:pt x="11" y="28"/>
                </a:lnTo>
                <a:lnTo>
                  <a:pt x="11" y="34"/>
                </a:lnTo>
                <a:lnTo>
                  <a:pt x="11" y="34"/>
                </a:lnTo>
                <a:lnTo>
                  <a:pt x="11" y="39"/>
                </a:lnTo>
                <a:lnTo>
                  <a:pt x="12" y="39"/>
                </a:lnTo>
                <a:lnTo>
                  <a:pt x="12" y="39"/>
                </a:lnTo>
                <a:lnTo>
                  <a:pt x="12" y="39"/>
                </a:lnTo>
                <a:lnTo>
                  <a:pt x="12" y="39"/>
                </a:lnTo>
                <a:lnTo>
                  <a:pt x="12" y="39"/>
                </a:lnTo>
                <a:lnTo>
                  <a:pt x="12" y="39"/>
                </a:lnTo>
                <a:lnTo>
                  <a:pt x="13" y="39"/>
                </a:lnTo>
                <a:lnTo>
                  <a:pt x="13" y="39"/>
                </a:lnTo>
                <a:lnTo>
                  <a:pt x="13" y="39"/>
                </a:lnTo>
                <a:lnTo>
                  <a:pt x="13" y="45"/>
                </a:lnTo>
                <a:lnTo>
                  <a:pt x="14" y="45"/>
                </a:lnTo>
                <a:lnTo>
                  <a:pt x="14" y="51"/>
                </a:lnTo>
                <a:lnTo>
                  <a:pt x="14" y="51"/>
                </a:lnTo>
                <a:lnTo>
                  <a:pt x="14" y="56"/>
                </a:lnTo>
                <a:lnTo>
                  <a:pt x="15" y="56"/>
                </a:lnTo>
                <a:lnTo>
                  <a:pt x="15" y="62"/>
                </a:lnTo>
                <a:lnTo>
                  <a:pt x="15" y="62"/>
                </a:lnTo>
                <a:lnTo>
                  <a:pt x="15" y="62"/>
                </a:lnTo>
                <a:lnTo>
                  <a:pt x="16" y="62"/>
                </a:lnTo>
                <a:lnTo>
                  <a:pt x="16" y="62"/>
                </a:lnTo>
                <a:lnTo>
                  <a:pt x="16" y="62"/>
                </a:lnTo>
                <a:lnTo>
                  <a:pt x="16" y="68"/>
                </a:lnTo>
                <a:lnTo>
                  <a:pt x="17" y="68"/>
                </a:lnTo>
                <a:lnTo>
                  <a:pt x="17" y="68"/>
                </a:lnTo>
                <a:lnTo>
                  <a:pt x="17" y="68"/>
                </a:lnTo>
                <a:lnTo>
                  <a:pt x="17" y="73"/>
                </a:lnTo>
                <a:lnTo>
                  <a:pt x="18" y="73"/>
                </a:lnTo>
                <a:lnTo>
                  <a:pt x="18" y="73"/>
                </a:lnTo>
                <a:lnTo>
                  <a:pt x="19" y="73"/>
                </a:lnTo>
                <a:lnTo>
                  <a:pt x="19" y="79"/>
                </a:lnTo>
                <a:lnTo>
                  <a:pt x="19" y="79"/>
                </a:lnTo>
                <a:lnTo>
                  <a:pt x="19" y="79"/>
                </a:lnTo>
                <a:lnTo>
                  <a:pt x="19" y="79"/>
                </a:lnTo>
                <a:lnTo>
                  <a:pt x="19" y="85"/>
                </a:lnTo>
                <a:lnTo>
                  <a:pt x="20" y="85"/>
                </a:lnTo>
                <a:lnTo>
                  <a:pt x="20" y="85"/>
                </a:lnTo>
                <a:lnTo>
                  <a:pt x="21" y="85"/>
                </a:lnTo>
                <a:lnTo>
                  <a:pt x="21" y="90"/>
                </a:lnTo>
                <a:lnTo>
                  <a:pt x="21" y="90"/>
                </a:lnTo>
                <a:lnTo>
                  <a:pt x="21" y="96"/>
                </a:lnTo>
                <a:lnTo>
                  <a:pt x="22" y="96"/>
                </a:lnTo>
                <a:lnTo>
                  <a:pt x="22" y="96"/>
                </a:lnTo>
                <a:lnTo>
                  <a:pt x="24" y="96"/>
                </a:lnTo>
                <a:lnTo>
                  <a:pt x="24" y="101"/>
                </a:lnTo>
                <a:lnTo>
                  <a:pt x="24" y="101"/>
                </a:lnTo>
                <a:lnTo>
                  <a:pt x="24" y="101"/>
                </a:lnTo>
                <a:lnTo>
                  <a:pt x="25" y="101"/>
                </a:lnTo>
                <a:lnTo>
                  <a:pt x="25" y="107"/>
                </a:lnTo>
                <a:lnTo>
                  <a:pt x="26" y="107"/>
                </a:lnTo>
                <a:lnTo>
                  <a:pt x="26" y="107"/>
                </a:lnTo>
                <a:lnTo>
                  <a:pt x="27" y="107"/>
                </a:lnTo>
                <a:lnTo>
                  <a:pt x="27" y="107"/>
                </a:lnTo>
                <a:lnTo>
                  <a:pt x="28" y="107"/>
                </a:lnTo>
                <a:lnTo>
                  <a:pt x="28" y="113"/>
                </a:lnTo>
                <a:lnTo>
                  <a:pt x="30" y="113"/>
                </a:lnTo>
                <a:lnTo>
                  <a:pt x="30" y="113"/>
                </a:lnTo>
                <a:lnTo>
                  <a:pt x="31" y="113"/>
                </a:lnTo>
                <a:lnTo>
                  <a:pt x="31" y="118"/>
                </a:lnTo>
                <a:lnTo>
                  <a:pt x="32" y="118"/>
                </a:lnTo>
                <a:lnTo>
                  <a:pt x="32" y="124"/>
                </a:lnTo>
                <a:lnTo>
                  <a:pt x="33" y="124"/>
                </a:lnTo>
                <a:lnTo>
                  <a:pt x="33" y="124"/>
                </a:lnTo>
                <a:lnTo>
                  <a:pt x="34" y="124"/>
                </a:lnTo>
                <a:lnTo>
                  <a:pt x="34" y="130"/>
                </a:lnTo>
                <a:lnTo>
                  <a:pt x="34" y="130"/>
                </a:lnTo>
                <a:lnTo>
                  <a:pt x="34" y="130"/>
                </a:lnTo>
                <a:lnTo>
                  <a:pt x="37" y="130"/>
                </a:lnTo>
                <a:lnTo>
                  <a:pt x="37" y="135"/>
                </a:lnTo>
                <a:lnTo>
                  <a:pt x="38" y="135"/>
                </a:lnTo>
                <a:lnTo>
                  <a:pt x="38" y="135"/>
                </a:lnTo>
                <a:lnTo>
                  <a:pt x="39" y="135"/>
                </a:lnTo>
                <a:lnTo>
                  <a:pt x="39" y="135"/>
                </a:lnTo>
                <a:lnTo>
                  <a:pt x="39" y="135"/>
                </a:lnTo>
                <a:lnTo>
                  <a:pt x="39" y="135"/>
                </a:lnTo>
                <a:lnTo>
                  <a:pt x="41" y="135"/>
                </a:lnTo>
                <a:lnTo>
                  <a:pt x="41" y="135"/>
                </a:lnTo>
                <a:lnTo>
                  <a:pt x="43" y="135"/>
                </a:lnTo>
                <a:lnTo>
                  <a:pt x="43" y="147"/>
                </a:lnTo>
                <a:lnTo>
                  <a:pt x="45" y="147"/>
                </a:lnTo>
                <a:lnTo>
                  <a:pt x="45" y="152"/>
                </a:lnTo>
                <a:lnTo>
                  <a:pt x="48" y="152"/>
                </a:lnTo>
                <a:lnTo>
                  <a:pt x="48" y="152"/>
                </a:lnTo>
                <a:lnTo>
                  <a:pt x="50" y="152"/>
                </a:lnTo>
                <a:lnTo>
                  <a:pt x="50" y="152"/>
                </a:lnTo>
                <a:lnTo>
                  <a:pt x="51" y="152"/>
                </a:lnTo>
                <a:lnTo>
                  <a:pt x="51" y="152"/>
                </a:lnTo>
                <a:lnTo>
                  <a:pt x="56" y="152"/>
                </a:lnTo>
                <a:lnTo>
                  <a:pt x="56" y="152"/>
                </a:lnTo>
                <a:lnTo>
                  <a:pt x="59" y="152"/>
                </a:lnTo>
                <a:lnTo>
                  <a:pt x="59" y="152"/>
                </a:lnTo>
                <a:lnTo>
                  <a:pt x="60" y="152"/>
                </a:lnTo>
                <a:lnTo>
                  <a:pt x="60" y="152"/>
                </a:lnTo>
                <a:lnTo>
                  <a:pt x="63" y="152"/>
                </a:lnTo>
                <a:lnTo>
                  <a:pt x="63" y="152"/>
                </a:lnTo>
                <a:lnTo>
                  <a:pt x="64" y="152"/>
                </a:lnTo>
                <a:lnTo>
                  <a:pt x="64" y="158"/>
                </a:lnTo>
                <a:lnTo>
                  <a:pt x="66" y="158"/>
                </a:lnTo>
                <a:lnTo>
                  <a:pt x="66" y="158"/>
                </a:lnTo>
                <a:lnTo>
                  <a:pt x="66" y="158"/>
                </a:lnTo>
                <a:lnTo>
                  <a:pt x="66" y="158"/>
                </a:lnTo>
                <a:lnTo>
                  <a:pt x="69" y="158"/>
                </a:lnTo>
                <a:lnTo>
                  <a:pt x="69" y="158"/>
                </a:lnTo>
                <a:lnTo>
                  <a:pt x="72" y="158"/>
                </a:lnTo>
                <a:lnTo>
                  <a:pt x="72" y="164"/>
                </a:lnTo>
                <a:lnTo>
                  <a:pt x="72" y="164"/>
                </a:lnTo>
                <a:lnTo>
                  <a:pt x="72" y="164"/>
                </a:lnTo>
                <a:lnTo>
                  <a:pt x="73" y="164"/>
                </a:lnTo>
                <a:lnTo>
                  <a:pt x="73" y="164"/>
                </a:lnTo>
                <a:lnTo>
                  <a:pt x="74" y="164"/>
                </a:lnTo>
                <a:lnTo>
                  <a:pt x="74" y="164"/>
                </a:lnTo>
                <a:lnTo>
                  <a:pt x="75" y="164"/>
                </a:lnTo>
                <a:lnTo>
                  <a:pt x="75" y="164"/>
                </a:lnTo>
                <a:lnTo>
                  <a:pt x="76" y="164"/>
                </a:lnTo>
                <a:lnTo>
                  <a:pt x="76" y="164"/>
                </a:lnTo>
                <a:lnTo>
                  <a:pt x="79" y="164"/>
                </a:lnTo>
                <a:lnTo>
                  <a:pt x="79" y="169"/>
                </a:lnTo>
                <a:lnTo>
                  <a:pt x="80" y="169"/>
                </a:lnTo>
                <a:lnTo>
                  <a:pt x="80" y="169"/>
                </a:lnTo>
                <a:lnTo>
                  <a:pt x="81" y="169"/>
                </a:lnTo>
                <a:lnTo>
                  <a:pt x="81" y="169"/>
                </a:lnTo>
                <a:lnTo>
                  <a:pt x="82" y="169"/>
                </a:lnTo>
                <a:lnTo>
                  <a:pt x="82" y="181"/>
                </a:lnTo>
                <a:lnTo>
                  <a:pt x="83" y="181"/>
                </a:lnTo>
                <a:lnTo>
                  <a:pt x="83" y="181"/>
                </a:lnTo>
                <a:lnTo>
                  <a:pt x="86" y="181"/>
                </a:lnTo>
                <a:lnTo>
                  <a:pt x="86" y="187"/>
                </a:lnTo>
                <a:lnTo>
                  <a:pt x="88" y="187"/>
                </a:lnTo>
                <a:lnTo>
                  <a:pt x="88" y="187"/>
                </a:lnTo>
                <a:lnTo>
                  <a:pt x="88" y="187"/>
                </a:lnTo>
                <a:lnTo>
                  <a:pt x="88" y="187"/>
                </a:lnTo>
                <a:lnTo>
                  <a:pt x="91" y="187"/>
                </a:lnTo>
                <a:lnTo>
                  <a:pt x="91" y="187"/>
                </a:lnTo>
                <a:lnTo>
                  <a:pt x="93" y="187"/>
                </a:lnTo>
                <a:lnTo>
                  <a:pt x="93" y="187"/>
                </a:lnTo>
                <a:lnTo>
                  <a:pt x="95" y="187"/>
                </a:lnTo>
                <a:lnTo>
                  <a:pt x="95" y="187"/>
                </a:lnTo>
                <a:lnTo>
                  <a:pt x="96" y="187"/>
                </a:lnTo>
                <a:lnTo>
                  <a:pt x="96" y="187"/>
                </a:lnTo>
                <a:lnTo>
                  <a:pt x="98" y="187"/>
                </a:lnTo>
                <a:lnTo>
                  <a:pt x="98" y="187"/>
                </a:lnTo>
                <a:lnTo>
                  <a:pt x="100" y="187"/>
                </a:lnTo>
                <a:lnTo>
                  <a:pt x="100" y="187"/>
                </a:lnTo>
                <a:lnTo>
                  <a:pt x="101" y="187"/>
                </a:lnTo>
                <a:lnTo>
                  <a:pt x="101" y="192"/>
                </a:lnTo>
                <a:lnTo>
                  <a:pt x="103" y="192"/>
                </a:lnTo>
                <a:lnTo>
                  <a:pt x="103" y="192"/>
                </a:lnTo>
                <a:lnTo>
                  <a:pt x="104" y="192"/>
                </a:lnTo>
                <a:lnTo>
                  <a:pt x="104" y="198"/>
                </a:lnTo>
                <a:lnTo>
                  <a:pt x="106" y="198"/>
                </a:lnTo>
                <a:lnTo>
                  <a:pt x="106" y="198"/>
                </a:lnTo>
                <a:lnTo>
                  <a:pt x="107" y="198"/>
                </a:lnTo>
                <a:lnTo>
                  <a:pt x="107" y="198"/>
                </a:lnTo>
                <a:lnTo>
                  <a:pt x="110" y="198"/>
                </a:lnTo>
                <a:lnTo>
                  <a:pt x="110" y="198"/>
                </a:lnTo>
                <a:lnTo>
                  <a:pt x="111" y="198"/>
                </a:lnTo>
                <a:lnTo>
                  <a:pt x="111" y="198"/>
                </a:lnTo>
                <a:lnTo>
                  <a:pt x="112" y="198"/>
                </a:lnTo>
                <a:lnTo>
                  <a:pt x="112" y="198"/>
                </a:lnTo>
                <a:lnTo>
                  <a:pt x="115" y="198"/>
                </a:lnTo>
                <a:lnTo>
                  <a:pt x="115" y="198"/>
                </a:lnTo>
                <a:lnTo>
                  <a:pt x="115" y="198"/>
                </a:lnTo>
                <a:lnTo>
                  <a:pt x="115" y="198"/>
                </a:lnTo>
                <a:lnTo>
                  <a:pt x="118" y="198"/>
                </a:lnTo>
                <a:lnTo>
                  <a:pt x="118" y="198"/>
                </a:lnTo>
                <a:lnTo>
                  <a:pt x="118" y="198"/>
                </a:lnTo>
                <a:lnTo>
                  <a:pt x="118" y="198"/>
                </a:lnTo>
                <a:lnTo>
                  <a:pt x="120" y="198"/>
                </a:lnTo>
                <a:lnTo>
                  <a:pt x="120" y="198"/>
                </a:lnTo>
                <a:lnTo>
                  <a:pt x="121" y="198"/>
                </a:lnTo>
                <a:lnTo>
                  <a:pt x="121" y="204"/>
                </a:lnTo>
                <a:lnTo>
                  <a:pt x="122" y="204"/>
                </a:lnTo>
                <a:lnTo>
                  <a:pt x="122" y="204"/>
                </a:lnTo>
                <a:lnTo>
                  <a:pt x="124" y="204"/>
                </a:lnTo>
                <a:lnTo>
                  <a:pt x="124" y="211"/>
                </a:lnTo>
                <a:lnTo>
                  <a:pt x="124" y="211"/>
                </a:lnTo>
                <a:lnTo>
                  <a:pt x="124" y="211"/>
                </a:lnTo>
                <a:lnTo>
                  <a:pt x="125" y="211"/>
                </a:lnTo>
                <a:lnTo>
                  <a:pt x="125" y="211"/>
                </a:lnTo>
                <a:lnTo>
                  <a:pt x="125" y="211"/>
                </a:lnTo>
                <a:lnTo>
                  <a:pt x="125" y="211"/>
                </a:lnTo>
                <a:lnTo>
                  <a:pt x="126" y="211"/>
                </a:lnTo>
                <a:lnTo>
                  <a:pt x="126" y="217"/>
                </a:lnTo>
                <a:lnTo>
                  <a:pt x="127" y="217"/>
                </a:lnTo>
                <a:lnTo>
                  <a:pt x="127" y="217"/>
                </a:lnTo>
                <a:lnTo>
                  <a:pt x="132" y="217"/>
                </a:lnTo>
                <a:lnTo>
                  <a:pt x="132" y="217"/>
                </a:lnTo>
                <a:lnTo>
                  <a:pt x="132" y="217"/>
                </a:lnTo>
                <a:lnTo>
                  <a:pt x="132" y="217"/>
                </a:lnTo>
                <a:lnTo>
                  <a:pt x="133" y="217"/>
                </a:lnTo>
                <a:lnTo>
                  <a:pt x="133" y="217"/>
                </a:lnTo>
                <a:lnTo>
                  <a:pt x="133" y="217"/>
                </a:lnTo>
                <a:lnTo>
                  <a:pt x="133" y="231"/>
                </a:lnTo>
                <a:lnTo>
                  <a:pt x="136" y="231"/>
                </a:lnTo>
                <a:lnTo>
                  <a:pt x="136" y="231"/>
                </a:lnTo>
                <a:lnTo>
                  <a:pt x="140" y="231"/>
                </a:lnTo>
                <a:lnTo>
                  <a:pt x="140" y="231"/>
                </a:lnTo>
                <a:lnTo>
                  <a:pt x="140" y="231"/>
                </a:lnTo>
                <a:lnTo>
                  <a:pt x="140" y="231"/>
                </a:lnTo>
                <a:lnTo>
                  <a:pt x="149" y="231"/>
                </a:lnTo>
                <a:lnTo>
                  <a:pt x="149" y="231"/>
                </a:lnTo>
                <a:lnTo>
                  <a:pt x="155" y="231"/>
                </a:lnTo>
                <a:lnTo>
                  <a:pt x="155" y="231"/>
                </a:lnTo>
                <a:lnTo>
                  <a:pt x="155" y="231"/>
                </a:lnTo>
                <a:lnTo>
                  <a:pt x="155" y="238"/>
                </a:lnTo>
                <a:lnTo>
                  <a:pt x="160" y="238"/>
                </a:lnTo>
                <a:lnTo>
                  <a:pt x="160" y="238"/>
                </a:lnTo>
                <a:lnTo>
                  <a:pt x="161" y="238"/>
                </a:lnTo>
                <a:lnTo>
                  <a:pt x="161" y="238"/>
                </a:lnTo>
                <a:lnTo>
                  <a:pt x="162" y="238"/>
                </a:lnTo>
                <a:lnTo>
                  <a:pt x="162" y="238"/>
                </a:lnTo>
                <a:lnTo>
                  <a:pt x="163" y="238"/>
                </a:lnTo>
                <a:lnTo>
                  <a:pt x="163" y="245"/>
                </a:lnTo>
                <a:lnTo>
                  <a:pt x="163" y="245"/>
                </a:lnTo>
                <a:lnTo>
                  <a:pt x="163" y="245"/>
                </a:lnTo>
                <a:lnTo>
                  <a:pt x="169" y="245"/>
                </a:lnTo>
                <a:lnTo>
                  <a:pt x="169" y="245"/>
                </a:lnTo>
                <a:lnTo>
                  <a:pt x="169" y="245"/>
                </a:lnTo>
                <a:lnTo>
                  <a:pt x="169" y="245"/>
                </a:lnTo>
                <a:lnTo>
                  <a:pt x="170" y="245"/>
                </a:lnTo>
                <a:lnTo>
                  <a:pt x="170" y="253"/>
                </a:lnTo>
                <a:lnTo>
                  <a:pt x="171" y="253"/>
                </a:lnTo>
                <a:lnTo>
                  <a:pt x="171" y="253"/>
                </a:lnTo>
                <a:lnTo>
                  <a:pt x="174" y="253"/>
                </a:lnTo>
                <a:lnTo>
                  <a:pt x="174" y="253"/>
                </a:lnTo>
                <a:lnTo>
                  <a:pt x="179" y="253"/>
                </a:lnTo>
                <a:lnTo>
                  <a:pt x="179" y="253"/>
                </a:lnTo>
                <a:lnTo>
                  <a:pt x="180" y="253"/>
                </a:lnTo>
                <a:lnTo>
                  <a:pt x="180" y="253"/>
                </a:lnTo>
                <a:lnTo>
                  <a:pt x="180" y="253"/>
                </a:lnTo>
                <a:lnTo>
                  <a:pt x="180" y="253"/>
                </a:lnTo>
                <a:lnTo>
                  <a:pt x="181" y="253"/>
                </a:lnTo>
                <a:lnTo>
                  <a:pt x="181" y="253"/>
                </a:lnTo>
                <a:lnTo>
                  <a:pt x="182" y="253"/>
                </a:lnTo>
                <a:lnTo>
                  <a:pt x="182" y="253"/>
                </a:lnTo>
                <a:lnTo>
                  <a:pt x="185" y="253"/>
                </a:lnTo>
                <a:lnTo>
                  <a:pt x="185" y="261"/>
                </a:lnTo>
                <a:lnTo>
                  <a:pt x="188" y="261"/>
                </a:lnTo>
                <a:lnTo>
                  <a:pt x="188" y="261"/>
                </a:lnTo>
                <a:lnTo>
                  <a:pt x="191" y="261"/>
                </a:lnTo>
                <a:lnTo>
                  <a:pt x="191" y="261"/>
                </a:lnTo>
                <a:lnTo>
                  <a:pt x="194" y="261"/>
                </a:lnTo>
                <a:lnTo>
                  <a:pt x="194" y="261"/>
                </a:lnTo>
                <a:lnTo>
                  <a:pt x="195" y="261"/>
                </a:lnTo>
                <a:lnTo>
                  <a:pt x="195" y="261"/>
                </a:lnTo>
                <a:lnTo>
                  <a:pt x="197" y="261"/>
                </a:lnTo>
                <a:lnTo>
                  <a:pt x="197" y="261"/>
                </a:lnTo>
                <a:lnTo>
                  <a:pt x="199" y="261"/>
                </a:lnTo>
                <a:lnTo>
                  <a:pt x="199" y="261"/>
                </a:lnTo>
                <a:lnTo>
                  <a:pt x="205" y="261"/>
                </a:lnTo>
                <a:lnTo>
                  <a:pt x="205" y="261"/>
                </a:lnTo>
                <a:lnTo>
                  <a:pt x="205" y="261"/>
                </a:lnTo>
                <a:lnTo>
                  <a:pt x="205" y="261"/>
                </a:lnTo>
                <a:lnTo>
                  <a:pt x="206" y="261"/>
                </a:lnTo>
                <a:lnTo>
                  <a:pt x="206" y="261"/>
                </a:lnTo>
                <a:lnTo>
                  <a:pt x="207" y="261"/>
                </a:lnTo>
                <a:lnTo>
                  <a:pt x="207" y="269"/>
                </a:lnTo>
                <a:lnTo>
                  <a:pt x="213" y="269"/>
                </a:lnTo>
                <a:lnTo>
                  <a:pt x="213" y="277"/>
                </a:lnTo>
                <a:lnTo>
                  <a:pt x="215" y="277"/>
                </a:lnTo>
                <a:lnTo>
                  <a:pt x="215" y="277"/>
                </a:lnTo>
                <a:lnTo>
                  <a:pt x="215" y="277"/>
                </a:lnTo>
                <a:lnTo>
                  <a:pt x="215" y="286"/>
                </a:lnTo>
                <a:lnTo>
                  <a:pt x="218" y="286"/>
                </a:lnTo>
                <a:lnTo>
                  <a:pt x="218" y="286"/>
                </a:lnTo>
                <a:lnTo>
                  <a:pt x="219" y="286"/>
                </a:lnTo>
                <a:lnTo>
                  <a:pt x="219" y="286"/>
                </a:lnTo>
                <a:lnTo>
                  <a:pt x="220" y="286"/>
                </a:lnTo>
                <a:lnTo>
                  <a:pt x="220" y="286"/>
                </a:lnTo>
                <a:lnTo>
                  <a:pt x="227" y="286"/>
                </a:lnTo>
                <a:lnTo>
                  <a:pt x="227" y="286"/>
                </a:lnTo>
                <a:lnTo>
                  <a:pt x="229" y="286"/>
                </a:lnTo>
                <a:lnTo>
                  <a:pt x="229" y="294"/>
                </a:lnTo>
                <a:lnTo>
                  <a:pt x="234" y="294"/>
                </a:lnTo>
                <a:lnTo>
                  <a:pt x="234" y="294"/>
                </a:lnTo>
                <a:lnTo>
                  <a:pt x="236" y="294"/>
                </a:lnTo>
                <a:lnTo>
                  <a:pt x="236" y="294"/>
                </a:lnTo>
                <a:lnTo>
                  <a:pt x="237" y="294"/>
                </a:lnTo>
                <a:lnTo>
                  <a:pt x="237" y="294"/>
                </a:lnTo>
                <a:lnTo>
                  <a:pt x="238" y="294"/>
                </a:lnTo>
                <a:lnTo>
                  <a:pt x="238" y="294"/>
                </a:lnTo>
                <a:lnTo>
                  <a:pt x="239" y="294"/>
                </a:lnTo>
                <a:lnTo>
                  <a:pt x="239" y="294"/>
                </a:lnTo>
                <a:lnTo>
                  <a:pt x="241" y="294"/>
                </a:lnTo>
                <a:lnTo>
                  <a:pt x="241" y="294"/>
                </a:lnTo>
                <a:lnTo>
                  <a:pt x="244" y="294"/>
                </a:lnTo>
                <a:lnTo>
                  <a:pt x="244" y="294"/>
                </a:lnTo>
                <a:lnTo>
                  <a:pt x="245" y="294"/>
                </a:lnTo>
                <a:lnTo>
                  <a:pt x="245" y="294"/>
                </a:lnTo>
                <a:lnTo>
                  <a:pt x="247" y="294"/>
                </a:lnTo>
                <a:lnTo>
                  <a:pt x="247" y="294"/>
                </a:lnTo>
                <a:lnTo>
                  <a:pt x="249" y="294"/>
                </a:lnTo>
                <a:lnTo>
                  <a:pt x="249" y="294"/>
                </a:lnTo>
                <a:lnTo>
                  <a:pt x="250" y="294"/>
                </a:lnTo>
                <a:lnTo>
                  <a:pt x="250" y="294"/>
                </a:lnTo>
                <a:lnTo>
                  <a:pt x="258" y="294"/>
                </a:lnTo>
                <a:lnTo>
                  <a:pt x="258" y="294"/>
                </a:lnTo>
                <a:lnTo>
                  <a:pt x="259" y="294"/>
                </a:lnTo>
                <a:lnTo>
                  <a:pt x="259" y="294"/>
                </a:lnTo>
                <a:lnTo>
                  <a:pt x="259" y="294"/>
                </a:lnTo>
                <a:lnTo>
                  <a:pt x="259" y="294"/>
                </a:lnTo>
                <a:lnTo>
                  <a:pt x="260" y="294"/>
                </a:lnTo>
                <a:lnTo>
                  <a:pt x="260" y="294"/>
                </a:lnTo>
                <a:lnTo>
                  <a:pt x="264" y="294"/>
                </a:lnTo>
                <a:lnTo>
                  <a:pt x="264" y="294"/>
                </a:lnTo>
                <a:lnTo>
                  <a:pt x="266" y="294"/>
                </a:lnTo>
                <a:lnTo>
                  <a:pt x="266" y="294"/>
                </a:lnTo>
                <a:lnTo>
                  <a:pt x="273" y="294"/>
                </a:lnTo>
                <a:lnTo>
                  <a:pt x="273" y="294"/>
                </a:lnTo>
                <a:lnTo>
                  <a:pt x="273" y="294"/>
                </a:lnTo>
                <a:lnTo>
                  <a:pt x="273" y="294"/>
                </a:lnTo>
                <a:lnTo>
                  <a:pt x="276" y="294"/>
                </a:lnTo>
                <a:lnTo>
                  <a:pt x="276" y="294"/>
                </a:lnTo>
                <a:lnTo>
                  <a:pt x="285" y="294"/>
                </a:lnTo>
                <a:lnTo>
                  <a:pt x="285" y="305"/>
                </a:lnTo>
                <a:lnTo>
                  <a:pt x="288" y="305"/>
                </a:lnTo>
                <a:lnTo>
                  <a:pt x="288" y="305"/>
                </a:lnTo>
                <a:lnTo>
                  <a:pt x="289" y="305"/>
                </a:lnTo>
                <a:lnTo>
                  <a:pt x="289" y="305"/>
                </a:lnTo>
                <a:lnTo>
                  <a:pt x="291" y="305"/>
                </a:lnTo>
                <a:lnTo>
                  <a:pt x="291" y="316"/>
                </a:lnTo>
                <a:lnTo>
                  <a:pt x="292" y="316"/>
                </a:lnTo>
                <a:lnTo>
                  <a:pt x="292" y="316"/>
                </a:lnTo>
                <a:lnTo>
                  <a:pt x="300" y="316"/>
                </a:lnTo>
                <a:lnTo>
                  <a:pt x="300" y="316"/>
                </a:lnTo>
                <a:lnTo>
                  <a:pt x="304" y="316"/>
                </a:lnTo>
                <a:lnTo>
                  <a:pt x="304" y="316"/>
                </a:lnTo>
                <a:lnTo>
                  <a:pt x="307" y="316"/>
                </a:lnTo>
                <a:lnTo>
                  <a:pt x="307" y="328"/>
                </a:lnTo>
                <a:lnTo>
                  <a:pt x="311" y="328"/>
                </a:lnTo>
                <a:lnTo>
                  <a:pt x="311" y="328"/>
                </a:lnTo>
                <a:lnTo>
                  <a:pt x="313" y="328"/>
                </a:lnTo>
                <a:lnTo>
                  <a:pt x="313" y="328"/>
                </a:lnTo>
                <a:lnTo>
                  <a:pt x="315" y="328"/>
                </a:lnTo>
                <a:lnTo>
                  <a:pt x="315" y="328"/>
                </a:lnTo>
                <a:lnTo>
                  <a:pt x="317" y="328"/>
                </a:lnTo>
                <a:lnTo>
                  <a:pt x="317" y="328"/>
                </a:lnTo>
                <a:lnTo>
                  <a:pt x="320" y="328"/>
                </a:lnTo>
                <a:lnTo>
                  <a:pt x="320" y="328"/>
                </a:lnTo>
                <a:lnTo>
                  <a:pt x="323" y="328"/>
                </a:lnTo>
                <a:lnTo>
                  <a:pt x="323" y="328"/>
                </a:lnTo>
                <a:lnTo>
                  <a:pt x="330" y="328"/>
                </a:lnTo>
                <a:lnTo>
                  <a:pt x="330" y="328"/>
                </a:lnTo>
                <a:lnTo>
                  <a:pt x="334" y="328"/>
                </a:lnTo>
                <a:lnTo>
                  <a:pt x="334" y="328"/>
                </a:lnTo>
                <a:lnTo>
                  <a:pt x="351" y="328"/>
                </a:lnTo>
                <a:lnTo>
                  <a:pt x="351" y="328"/>
                </a:lnTo>
                <a:lnTo>
                  <a:pt x="362" y="328"/>
                </a:lnTo>
                <a:lnTo>
                  <a:pt x="362" y="328"/>
                </a:lnTo>
                <a:lnTo>
                  <a:pt x="376" y="328"/>
                </a:lnTo>
                <a:lnTo>
                  <a:pt x="376" y="328"/>
                </a:lnTo>
                <a:lnTo>
                  <a:pt x="381" y="328"/>
                </a:lnTo>
                <a:lnTo>
                  <a:pt x="381" y="328"/>
                </a:lnTo>
                <a:lnTo>
                  <a:pt x="383" y="328"/>
                </a:lnTo>
                <a:lnTo>
                  <a:pt x="383" y="340"/>
                </a:lnTo>
                <a:lnTo>
                  <a:pt x="396" y="340"/>
                </a:lnTo>
                <a:lnTo>
                  <a:pt x="396" y="340"/>
                </a:lnTo>
                <a:lnTo>
                  <a:pt x="397" y="340"/>
                </a:lnTo>
                <a:lnTo>
                  <a:pt x="397" y="340"/>
                </a:lnTo>
                <a:lnTo>
                  <a:pt x="405" y="340"/>
                </a:lnTo>
                <a:lnTo>
                  <a:pt x="405" y="340"/>
                </a:lnTo>
                <a:lnTo>
                  <a:pt x="417" y="340"/>
                </a:lnTo>
                <a:lnTo>
                  <a:pt x="417" y="340"/>
                </a:lnTo>
                <a:lnTo>
                  <a:pt x="419" y="340"/>
                </a:lnTo>
                <a:lnTo>
                  <a:pt x="419" y="340"/>
                </a:lnTo>
                <a:lnTo>
                  <a:pt x="422" y="340"/>
                </a:lnTo>
                <a:lnTo>
                  <a:pt x="422" y="340"/>
                </a:lnTo>
                <a:lnTo>
                  <a:pt x="423" y="340"/>
                </a:lnTo>
                <a:lnTo>
                  <a:pt x="423" y="340"/>
                </a:lnTo>
                <a:lnTo>
                  <a:pt x="425" y="340"/>
                </a:lnTo>
                <a:lnTo>
                  <a:pt x="425" y="340"/>
                </a:lnTo>
                <a:lnTo>
                  <a:pt x="431" y="340"/>
                </a:lnTo>
                <a:lnTo>
                  <a:pt x="431" y="340"/>
                </a:lnTo>
                <a:lnTo>
                  <a:pt x="434" y="340"/>
                </a:lnTo>
                <a:lnTo>
                  <a:pt x="434" y="340"/>
                </a:lnTo>
                <a:lnTo>
                  <a:pt x="435" y="340"/>
                </a:lnTo>
                <a:lnTo>
                  <a:pt x="435" y="340"/>
                </a:lnTo>
                <a:lnTo>
                  <a:pt x="441" y="340"/>
                </a:lnTo>
                <a:lnTo>
                  <a:pt x="441" y="340"/>
                </a:lnTo>
                <a:lnTo>
                  <a:pt x="446" y="340"/>
                </a:lnTo>
                <a:lnTo>
                  <a:pt x="446" y="340"/>
                </a:lnTo>
                <a:lnTo>
                  <a:pt x="449" y="340"/>
                </a:lnTo>
                <a:lnTo>
                  <a:pt x="449" y="340"/>
                </a:lnTo>
                <a:lnTo>
                  <a:pt x="452" y="340"/>
                </a:lnTo>
                <a:lnTo>
                  <a:pt x="452" y="340"/>
                </a:lnTo>
                <a:lnTo>
                  <a:pt x="456" y="340"/>
                </a:lnTo>
                <a:lnTo>
                  <a:pt x="456" y="340"/>
                </a:lnTo>
                <a:lnTo>
                  <a:pt x="456" y="340"/>
                </a:lnTo>
                <a:lnTo>
                  <a:pt x="456" y="340"/>
                </a:lnTo>
                <a:lnTo>
                  <a:pt x="461" y="340"/>
                </a:lnTo>
                <a:lnTo>
                  <a:pt x="461" y="340"/>
                </a:lnTo>
                <a:lnTo>
                  <a:pt x="462" y="340"/>
                </a:lnTo>
                <a:lnTo>
                  <a:pt x="462" y="340"/>
                </a:lnTo>
                <a:lnTo>
                  <a:pt x="470" y="340"/>
                </a:lnTo>
                <a:lnTo>
                  <a:pt x="470" y="340"/>
                </a:lnTo>
                <a:lnTo>
                  <a:pt x="470" y="340"/>
                </a:lnTo>
                <a:lnTo>
                  <a:pt x="470" y="340"/>
                </a:lnTo>
                <a:lnTo>
                  <a:pt x="472" y="340"/>
                </a:lnTo>
                <a:lnTo>
                  <a:pt x="472" y="340"/>
                </a:lnTo>
                <a:lnTo>
                  <a:pt x="480" y="340"/>
                </a:lnTo>
                <a:lnTo>
                  <a:pt x="480" y="340"/>
                </a:lnTo>
                <a:lnTo>
                  <a:pt x="486" y="340"/>
                </a:lnTo>
                <a:lnTo>
                  <a:pt x="486" y="340"/>
                </a:lnTo>
                <a:lnTo>
                  <a:pt x="504" y="340"/>
                </a:lnTo>
                <a:lnTo>
                  <a:pt x="504" y="340"/>
                </a:lnTo>
                <a:lnTo>
                  <a:pt x="506" y="340"/>
                </a:lnTo>
                <a:lnTo>
                  <a:pt x="506" y="340"/>
                </a:lnTo>
                <a:lnTo>
                  <a:pt x="506" y="340"/>
                </a:lnTo>
                <a:lnTo>
                  <a:pt x="506" y="340"/>
                </a:lnTo>
                <a:lnTo>
                  <a:pt x="518" y="340"/>
                </a:lnTo>
                <a:lnTo>
                  <a:pt x="518" y="340"/>
                </a:lnTo>
                <a:lnTo>
                  <a:pt x="530" y="340"/>
                </a:lnTo>
                <a:lnTo>
                  <a:pt x="530" y="368"/>
                </a:lnTo>
                <a:lnTo>
                  <a:pt x="540" y="368"/>
                </a:lnTo>
                <a:lnTo>
                  <a:pt x="540" y="368"/>
                </a:lnTo>
                <a:lnTo>
                  <a:pt x="563" y="368"/>
                </a:lnTo>
                <a:lnTo>
                  <a:pt x="563" y="368"/>
                </a:lnTo>
                <a:lnTo>
                  <a:pt x="570" y="368"/>
                </a:lnTo>
                <a:lnTo>
                  <a:pt x="570" y="368"/>
                </a:lnTo>
                <a:lnTo>
                  <a:pt x="581" y="368"/>
                </a:lnTo>
                <a:lnTo>
                  <a:pt x="581" y="368"/>
                </a:lnTo>
                <a:lnTo>
                  <a:pt x="585" y="368"/>
                </a:lnTo>
                <a:lnTo>
                  <a:pt x="585" y="368"/>
                </a:lnTo>
                <a:lnTo>
                  <a:pt x="593" y="368"/>
                </a:lnTo>
                <a:lnTo>
                  <a:pt x="593" y="368"/>
                </a:lnTo>
                <a:lnTo>
                  <a:pt x="597" y="368"/>
                </a:lnTo>
                <a:lnTo>
                  <a:pt x="597" y="368"/>
                </a:lnTo>
              </a:path>
            </a:pathLst>
          </a:custGeom>
          <a:noFill/>
          <a:ln w="15875" cap="rnd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20" name="Rectangle 47"/>
          <p:cNvSpPr>
            <a:spLocks noChangeArrowheads="1"/>
          </p:cNvSpPr>
          <p:nvPr/>
        </p:nvSpPr>
        <p:spPr bwMode="auto">
          <a:xfrm>
            <a:off x="2002473" y="2540000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1" name="Rectangle 48"/>
          <p:cNvSpPr>
            <a:spLocks noChangeArrowheads="1"/>
          </p:cNvSpPr>
          <p:nvPr/>
        </p:nvSpPr>
        <p:spPr bwMode="auto">
          <a:xfrm>
            <a:off x="2277110" y="3022600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2" name="Rectangle 49"/>
          <p:cNvSpPr>
            <a:spLocks noChangeArrowheads="1"/>
          </p:cNvSpPr>
          <p:nvPr/>
        </p:nvSpPr>
        <p:spPr bwMode="auto">
          <a:xfrm>
            <a:off x="2326323" y="3067050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3" name="Rectangle 50"/>
          <p:cNvSpPr>
            <a:spLocks noChangeArrowheads="1"/>
          </p:cNvSpPr>
          <p:nvPr/>
        </p:nvSpPr>
        <p:spPr bwMode="auto">
          <a:xfrm>
            <a:off x="2386648" y="320357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4" name="Rectangle 51"/>
          <p:cNvSpPr>
            <a:spLocks noChangeArrowheads="1"/>
          </p:cNvSpPr>
          <p:nvPr/>
        </p:nvSpPr>
        <p:spPr bwMode="auto">
          <a:xfrm>
            <a:off x="2415223" y="320357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5" name="Rectangle 52"/>
          <p:cNvSpPr>
            <a:spLocks noChangeArrowheads="1"/>
          </p:cNvSpPr>
          <p:nvPr/>
        </p:nvSpPr>
        <p:spPr bwMode="auto">
          <a:xfrm>
            <a:off x="2496185" y="329723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6" name="Rectangle 53"/>
          <p:cNvSpPr>
            <a:spLocks noChangeArrowheads="1"/>
          </p:cNvSpPr>
          <p:nvPr/>
        </p:nvSpPr>
        <p:spPr bwMode="auto">
          <a:xfrm>
            <a:off x="2562860" y="3357563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7" name="Rectangle 54"/>
          <p:cNvSpPr>
            <a:spLocks noChangeArrowheads="1"/>
          </p:cNvSpPr>
          <p:nvPr/>
        </p:nvSpPr>
        <p:spPr bwMode="auto">
          <a:xfrm>
            <a:off x="2562860" y="3357563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8" name="Rectangle 55"/>
          <p:cNvSpPr>
            <a:spLocks noChangeArrowheads="1"/>
          </p:cNvSpPr>
          <p:nvPr/>
        </p:nvSpPr>
        <p:spPr bwMode="auto">
          <a:xfrm>
            <a:off x="2600960" y="3395663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9" name="Rectangle 56"/>
          <p:cNvSpPr>
            <a:spLocks noChangeArrowheads="1"/>
          </p:cNvSpPr>
          <p:nvPr/>
        </p:nvSpPr>
        <p:spPr bwMode="auto">
          <a:xfrm>
            <a:off x="2612073" y="3395663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0" name="Rectangle 57"/>
          <p:cNvSpPr>
            <a:spLocks noChangeArrowheads="1"/>
          </p:cNvSpPr>
          <p:nvPr/>
        </p:nvSpPr>
        <p:spPr bwMode="auto">
          <a:xfrm>
            <a:off x="2618423" y="3395663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1" name="Rectangle 58"/>
          <p:cNvSpPr>
            <a:spLocks noChangeArrowheads="1"/>
          </p:cNvSpPr>
          <p:nvPr/>
        </p:nvSpPr>
        <p:spPr bwMode="auto">
          <a:xfrm>
            <a:off x="2618423" y="3395663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2" name="Rectangle 59"/>
          <p:cNvSpPr>
            <a:spLocks noChangeArrowheads="1"/>
          </p:cNvSpPr>
          <p:nvPr/>
        </p:nvSpPr>
        <p:spPr bwMode="auto">
          <a:xfrm>
            <a:off x="2661285" y="34559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3" name="Rectangle 60"/>
          <p:cNvSpPr>
            <a:spLocks noChangeArrowheads="1"/>
          </p:cNvSpPr>
          <p:nvPr/>
        </p:nvSpPr>
        <p:spPr bwMode="auto">
          <a:xfrm>
            <a:off x="2678748" y="34559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4" name="Rectangle 61"/>
          <p:cNvSpPr>
            <a:spLocks noChangeArrowheads="1"/>
          </p:cNvSpPr>
          <p:nvPr/>
        </p:nvSpPr>
        <p:spPr bwMode="auto">
          <a:xfrm>
            <a:off x="2748598" y="34893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5" name="Rectangle 62"/>
          <p:cNvSpPr>
            <a:spLocks noChangeArrowheads="1"/>
          </p:cNvSpPr>
          <p:nvPr/>
        </p:nvSpPr>
        <p:spPr bwMode="auto">
          <a:xfrm>
            <a:off x="2781935" y="34893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6" name="Rectangle 63"/>
          <p:cNvSpPr>
            <a:spLocks noChangeArrowheads="1"/>
          </p:cNvSpPr>
          <p:nvPr/>
        </p:nvSpPr>
        <p:spPr bwMode="auto">
          <a:xfrm>
            <a:off x="2820035" y="34893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7" name="Rectangle 64"/>
          <p:cNvSpPr>
            <a:spLocks noChangeArrowheads="1"/>
          </p:cNvSpPr>
          <p:nvPr/>
        </p:nvSpPr>
        <p:spPr bwMode="auto">
          <a:xfrm>
            <a:off x="2859723" y="3522663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8" name="Rectangle 65"/>
          <p:cNvSpPr>
            <a:spLocks noChangeArrowheads="1"/>
          </p:cNvSpPr>
          <p:nvPr/>
        </p:nvSpPr>
        <p:spPr bwMode="auto">
          <a:xfrm>
            <a:off x="2870835" y="35321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9" name="Rectangle 66"/>
          <p:cNvSpPr>
            <a:spLocks noChangeArrowheads="1"/>
          </p:cNvSpPr>
          <p:nvPr/>
        </p:nvSpPr>
        <p:spPr bwMode="auto">
          <a:xfrm>
            <a:off x="2913698" y="35321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0" name="Rectangle 67"/>
          <p:cNvSpPr>
            <a:spLocks noChangeArrowheads="1"/>
          </p:cNvSpPr>
          <p:nvPr/>
        </p:nvSpPr>
        <p:spPr bwMode="auto">
          <a:xfrm>
            <a:off x="2920048" y="35321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1" name="Rectangle 68"/>
          <p:cNvSpPr>
            <a:spLocks noChangeArrowheads="1"/>
          </p:cNvSpPr>
          <p:nvPr/>
        </p:nvSpPr>
        <p:spPr bwMode="auto">
          <a:xfrm>
            <a:off x="2962910" y="35829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2" name="Rectangle 69"/>
          <p:cNvSpPr>
            <a:spLocks noChangeArrowheads="1"/>
          </p:cNvSpPr>
          <p:nvPr/>
        </p:nvSpPr>
        <p:spPr bwMode="auto">
          <a:xfrm>
            <a:off x="2980373" y="35829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3" name="Rectangle 70"/>
          <p:cNvSpPr>
            <a:spLocks noChangeArrowheads="1"/>
          </p:cNvSpPr>
          <p:nvPr/>
        </p:nvSpPr>
        <p:spPr bwMode="auto">
          <a:xfrm>
            <a:off x="3001010" y="36210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4" name="Rectangle 71"/>
          <p:cNvSpPr>
            <a:spLocks noChangeArrowheads="1"/>
          </p:cNvSpPr>
          <p:nvPr/>
        </p:nvSpPr>
        <p:spPr bwMode="auto">
          <a:xfrm>
            <a:off x="3012123" y="36210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5" name="Rectangle 72"/>
          <p:cNvSpPr>
            <a:spLocks noChangeArrowheads="1"/>
          </p:cNvSpPr>
          <p:nvPr/>
        </p:nvSpPr>
        <p:spPr bwMode="auto">
          <a:xfrm>
            <a:off x="3023235" y="36210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6" name="Rectangle 73"/>
          <p:cNvSpPr>
            <a:spLocks noChangeArrowheads="1"/>
          </p:cNvSpPr>
          <p:nvPr/>
        </p:nvSpPr>
        <p:spPr bwMode="auto">
          <a:xfrm>
            <a:off x="3061335" y="3636963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7" name="Rectangle 74"/>
          <p:cNvSpPr>
            <a:spLocks noChangeArrowheads="1"/>
          </p:cNvSpPr>
          <p:nvPr/>
        </p:nvSpPr>
        <p:spPr bwMode="auto">
          <a:xfrm>
            <a:off x="3112135" y="3636963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8" name="Rectangle 75"/>
          <p:cNvSpPr>
            <a:spLocks noChangeArrowheads="1"/>
          </p:cNvSpPr>
          <p:nvPr/>
        </p:nvSpPr>
        <p:spPr bwMode="auto">
          <a:xfrm>
            <a:off x="3112135" y="3636963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9" name="Rectangle 76"/>
          <p:cNvSpPr>
            <a:spLocks noChangeArrowheads="1"/>
          </p:cNvSpPr>
          <p:nvPr/>
        </p:nvSpPr>
        <p:spPr bwMode="auto">
          <a:xfrm>
            <a:off x="3128010" y="3636963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0" name="Rectangle 77"/>
          <p:cNvSpPr>
            <a:spLocks noChangeArrowheads="1"/>
          </p:cNvSpPr>
          <p:nvPr/>
        </p:nvSpPr>
        <p:spPr bwMode="auto">
          <a:xfrm>
            <a:off x="3132773" y="3636963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1" name="Rectangle 78"/>
          <p:cNvSpPr>
            <a:spLocks noChangeArrowheads="1"/>
          </p:cNvSpPr>
          <p:nvPr/>
        </p:nvSpPr>
        <p:spPr bwMode="auto">
          <a:xfrm>
            <a:off x="3139123" y="3636963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2" name="Rectangle 79"/>
          <p:cNvSpPr>
            <a:spLocks noChangeArrowheads="1"/>
          </p:cNvSpPr>
          <p:nvPr/>
        </p:nvSpPr>
        <p:spPr bwMode="auto">
          <a:xfrm>
            <a:off x="3232785" y="365283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3" name="Rectangle 80"/>
          <p:cNvSpPr>
            <a:spLocks noChangeArrowheads="1"/>
          </p:cNvSpPr>
          <p:nvPr/>
        </p:nvSpPr>
        <p:spPr bwMode="auto">
          <a:xfrm>
            <a:off x="3253423" y="365283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4" name="Rectangle 81"/>
          <p:cNvSpPr>
            <a:spLocks noChangeArrowheads="1"/>
          </p:cNvSpPr>
          <p:nvPr/>
        </p:nvSpPr>
        <p:spPr bwMode="auto">
          <a:xfrm>
            <a:off x="3270885" y="365283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5" name="Rectangle 82"/>
          <p:cNvSpPr>
            <a:spLocks noChangeArrowheads="1"/>
          </p:cNvSpPr>
          <p:nvPr/>
        </p:nvSpPr>
        <p:spPr bwMode="auto">
          <a:xfrm>
            <a:off x="3304223" y="3713163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6" name="Rectangle 83"/>
          <p:cNvSpPr>
            <a:spLocks noChangeArrowheads="1"/>
          </p:cNvSpPr>
          <p:nvPr/>
        </p:nvSpPr>
        <p:spPr bwMode="auto">
          <a:xfrm>
            <a:off x="3347085" y="3713163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7" name="Rectangle 84"/>
          <p:cNvSpPr>
            <a:spLocks noChangeArrowheads="1"/>
          </p:cNvSpPr>
          <p:nvPr/>
        </p:nvSpPr>
        <p:spPr bwMode="auto">
          <a:xfrm>
            <a:off x="3353435" y="37353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8" name="Rectangle 85"/>
          <p:cNvSpPr>
            <a:spLocks noChangeArrowheads="1"/>
          </p:cNvSpPr>
          <p:nvPr/>
        </p:nvSpPr>
        <p:spPr bwMode="auto">
          <a:xfrm>
            <a:off x="3358198" y="37353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9" name="Rectangle 86"/>
          <p:cNvSpPr>
            <a:spLocks noChangeArrowheads="1"/>
          </p:cNvSpPr>
          <p:nvPr/>
        </p:nvSpPr>
        <p:spPr bwMode="auto">
          <a:xfrm>
            <a:off x="3380423" y="37353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0" name="Rectangle 87"/>
          <p:cNvSpPr>
            <a:spLocks noChangeArrowheads="1"/>
          </p:cNvSpPr>
          <p:nvPr/>
        </p:nvSpPr>
        <p:spPr bwMode="auto">
          <a:xfrm>
            <a:off x="3391535" y="37353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1" name="Rectangle 88"/>
          <p:cNvSpPr>
            <a:spLocks noChangeArrowheads="1"/>
          </p:cNvSpPr>
          <p:nvPr/>
        </p:nvSpPr>
        <p:spPr bwMode="auto">
          <a:xfrm>
            <a:off x="3429635" y="37353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2" name="Rectangle 89"/>
          <p:cNvSpPr>
            <a:spLocks noChangeArrowheads="1"/>
          </p:cNvSpPr>
          <p:nvPr/>
        </p:nvSpPr>
        <p:spPr bwMode="auto">
          <a:xfrm>
            <a:off x="3512185" y="3784600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3" name="Rectangle 90"/>
          <p:cNvSpPr>
            <a:spLocks noChangeArrowheads="1"/>
          </p:cNvSpPr>
          <p:nvPr/>
        </p:nvSpPr>
        <p:spPr bwMode="auto">
          <a:xfrm>
            <a:off x="3577273" y="38068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4" name="Rectangle 91"/>
          <p:cNvSpPr>
            <a:spLocks noChangeArrowheads="1"/>
          </p:cNvSpPr>
          <p:nvPr/>
        </p:nvSpPr>
        <p:spPr bwMode="auto">
          <a:xfrm>
            <a:off x="3599498" y="38068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5" name="Rectangle 92"/>
          <p:cNvSpPr>
            <a:spLocks noChangeArrowheads="1"/>
          </p:cNvSpPr>
          <p:nvPr/>
        </p:nvSpPr>
        <p:spPr bwMode="auto">
          <a:xfrm>
            <a:off x="3637598" y="38068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6" name="Rectangle 93"/>
          <p:cNvSpPr>
            <a:spLocks noChangeArrowheads="1"/>
          </p:cNvSpPr>
          <p:nvPr/>
        </p:nvSpPr>
        <p:spPr bwMode="auto">
          <a:xfrm>
            <a:off x="3648710" y="38068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7" name="Rectangle 94"/>
          <p:cNvSpPr>
            <a:spLocks noChangeArrowheads="1"/>
          </p:cNvSpPr>
          <p:nvPr/>
        </p:nvSpPr>
        <p:spPr bwMode="auto">
          <a:xfrm>
            <a:off x="3659823" y="38068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8" name="Rectangle 95"/>
          <p:cNvSpPr>
            <a:spLocks noChangeArrowheads="1"/>
          </p:cNvSpPr>
          <p:nvPr/>
        </p:nvSpPr>
        <p:spPr bwMode="auto">
          <a:xfrm>
            <a:off x="3670935" y="38068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9" name="Rectangle 96"/>
          <p:cNvSpPr>
            <a:spLocks noChangeArrowheads="1"/>
          </p:cNvSpPr>
          <p:nvPr/>
        </p:nvSpPr>
        <p:spPr bwMode="auto">
          <a:xfrm>
            <a:off x="3686810" y="38068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0" name="Rectangle 97"/>
          <p:cNvSpPr>
            <a:spLocks noChangeArrowheads="1"/>
          </p:cNvSpPr>
          <p:nvPr/>
        </p:nvSpPr>
        <p:spPr bwMode="auto">
          <a:xfrm>
            <a:off x="3742373" y="38068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1" name="Rectangle 98"/>
          <p:cNvSpPr>
            <a:spLocks noChangeArrowheads="1"/>
          </p:cNvSpPr>
          <p:nvPr/>
        </p:nvSpPr>
        <p:spPr bwMode="auto">
          <a:xfrm>
            <a:off x="3764598" y="38068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2" name="Rectangle 99"/>
          <p:cNvSpPr>
            <a:spLocks noChangeArrowheads="1"/>
          </p:cNvSpPr>
          <p:nvPr/>
        </p:nvSpPr>
        <p:spPr bwMode="auto">
          <a:xfrm>
            <a:off x="3994785" y="3867150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3" name="Rectangle 100"/>
          <p:cNvSpPr>
            <a:spLocks noChangeArrowheads="1"/>
          </p:cNvSpPr>
          <p:nvPr/>
        </p:nvSpPr>
        <p:spPr bwMode="auto">
          <a:xfrm>
            <a:off x="4021773" y="3867150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4" name="Rectangle 101"/>
          <p:cNvSpPr>
            <a:spLocks noChangeArrowheads="1"/>
          </p:cNvSpPr>
          <p:nvPr/>
        </p:nvSpPr>
        <p:spPr bwMode="auto">
          <a:xfrm>
            <a:off x="4231323" y="39004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5" name="Rectangle 102"/>
          <p:cNvSpPr>
            <a:spLocks noChangeArrowheads="1"/>
          </p:cNvSpPr>
          <p:nvPr/>
        </p:nvSpPr>
        <p:spPr bwMode="auto">
          <a:xfrm>
            <a:off x="4247198" y="39004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6" name="Rectangle 103"/>
          <p:cNvSpPr>
            <a:spLocks noChangeArrowheads="1"/>
          </p:cNvSpPr>
          <p:nvPr/>
        </p:nvSpPr>
        <p:spPr bwMode="auto">
          <a:xfrm>
            <a:off x="4296410" y="39338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7" name="Rectangle 104"/>
          <p:cNvSpPr>
            <a:spLocks noChangeArrowheads="1"/>
          </p:cNvSpPr>
          <p:nvPr/>
        </p:nvSpPr>
        <p:spPr bwMode="auto">
          <a:xfrm>
            <a:off x="4312285" y="39338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8" name="Rectangle 105"/>
          <p:cNvSpPr>
            <a:spLocks noChangeArrowheads="1"/>
          </p:cNvSpPr>
          <p:nvPr/>
        </p:nvSpPr>
        <p:spPr bwMode="auto">
          <a:xfrm>
            <a:off x="4351973" y="39338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9" name="Rectangle 106"/>
          <p:cNvSpPr>
            <a:spLocks noChangeArrowheads="1"/>
          </p:cNvSpPr>
          <p:nvPr/>
        </p:nvSpPr>
        <p:spPr bwMode="auto">
          <a:xfrm>
            <a:off x="4378960" y="39338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0" name="Rectangle 107"/>
          <p:cNvSpPr>
            <a:spLocks noChangeArrowheads="1"/>
          </p:cNvSpPr>
          <p:nvPr/>
        </p:nvSpPr>
        <p:spPr bwMode="auto">
          <a:xfrm>
            <a:off x="4394835" y="39338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1" name="Rectangle 108"/>
          <p:cNvSpPr>
            <a:spLocks noChangeArrowheads="1"/>
          </p:cNvSpPr>
          <p:nvPr/>
        </p:nvSpPr>
        <p:spPr bwMode="auto">
          <a:xfrm>
            <a:off x="4412298" y="39338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2" name="Rectangle 109"/>
          <p:cNvSpPr>
            <a:spLocks noChangeArrowheads="1"/>
          </p:cNvSpPr>
          <p:nvPr/>
        </p:nvSpPr>
        <p:spPr bwMode="auto">
          <a:xfrm>
            <a:off x="4432935" y="39338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3" name="Rectangle 110"/>
          <p:cNvSpPr>
            <a:spLocks noChangeArrowheads="1"/>
          </p:cNvSpPr>
          <p:nvPr/>
        </p:nvSpPr>
        <p:spPr bwMode="auto">
          <a:xfrm>
            <a:off x="4432935" y="39338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4" name="Rectangle 111"/>
          <p:cNvSpPr>
            <a:spLocks noChangeArrowheads="1"/>
          </p:cNvSpPr>
          <p:nvPr/>
        </p:nvSpPr>
        <p:spPr bwMode="auto">
          <a:xfrm>
            <a:off x="4461510" y="39338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5" name="Rectangle 112"/>
          <p:cNvSpPr>
            <a:spLocks noChangeArrowheads="1"/>
          </p:cNvSpPr>
          <p:nvPr/>
        </p:nvSpPr>
        <p:spPr bwMode="auto">
          <a:xfrm>
            <a:off x="4466273" y="39338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6" name="Rectangle 113"/>
          <p:cNvSpPr>
            <a:spLocks noChangeArrowheads="1"/>
          </p:cNvSpPr>
          <p:nvPr/>
        </p:nvSpPr>
        <p:spPr bwMode="auto">
          <a:xfrm>
            <a:off x="4510723" y="39338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7" name="Rectangle 114"/>
          <p:cNvSpPr>
            <a:spLocks noChangeArrowheads="1"/>
          </p:cNvSpPr>
          <p:nvPr/>
        </p:nvSpPr>
        <p:spPr bwMode="auto">
          <a:xfrm>
            <a:off x="4510723" y="39338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8" name="Rectangle 115"/>
          <p:cNvSpPr>
            <a:spLocks noChangeArrowheads="1"/>
          </p:cNvSpPr>
          <p:nvPr/>
        </p:nvSpPr>
        <p:spPr bwMode="auto">
          <a:xfrm>
            <a:off x="4521835" y="39338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9" name="Rectangle 116"/>
          <p:cNvSpPr>
            <a:spLocks noChangeArrowheads="1"/>
          </p:cNvSpPr>
          <p:nvPr/>
        </p:nvSpPr>
        <p:spPr bwMode="auto">
          <a:xfrm>
            <a:off x="4564698" y="39338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0" name="Rectangle 117"/>
          <p:cNvSpPr>
            <a:spLocks noChangeArrowheads="1"/>
          </p:cNvSpPr>
          <p:nvPr/>
        </p:nvSpPr>
        <p:spPr bwMode="auto">
          <a:xfrm>
            <a:off x="4598035" y="39338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1" name="Rectangle 118"/>
          <p:cNvSpPr>
            <a:spLocks noChangeArrowheads="1"/>
          </p:cNvSpPr>
          <p:nvPr/>
        </p:nvSpPr>
        <p:spPr bwMode="auto">
          <a:xfrm>
            <a:off x="4696460" y="39338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2" name="Rectangle 119"/>
          <p:cNvSpPr>
            <a:spLocks noChangeArrowheads="1"/>
          </p:cNvSpPr>
          <p:nvPr/>
        </p:nvSpPr>
        <p:spPr bwMode="auto">
          <a:xfrm>
            <a:off x="4707573" y="39338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3" name="Rectangle 120"/>
          <p:cNvSpPr>
            <a:spLocks noChangeArrowheads="1"/>
          </p:cNvSpPr>
          <p:nvPr/>
        </p:nvSpPr>
        <p:spPr bwMode="auto">
          <a:xfrm>
            <a:off x="4707573" y="39338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4" name="Rectangle 121"/>
          <p:cNvSpPr>
            <a:spLocks noChangeArrowheads="1"/>
          </p:cNvSpPr>
          <p:nvPr/>
        </p:nvSpPr>
        <p:spPr bwMode="auto">
          <a:xfrm>
            <a:off x="4774248" y="39338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5" name="Rectangle 122"/>
          <p:cNvSpPr>
            <a:spLocks noChangeArrowheads="1"/>
          </p:cNvSpPr>
          <p:nvPr/>
        </p:nvSpPr>
        <p:spPr bwMode="auto">
          <a:xfrm>
            <a:off x="5020310" y="39338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6" name="Rectangle 123"/>
          <p:cNvSpPr>
            <a:spLocks noChangeArrowheads="1"/>
          </p:cNvSpPr>
          <p:nvPr/>
        </p:nvSpPr>
        <p:spPr bwMode="auto">
          <a:xfrm>
            <a:off x="5058410" y="39338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7" name="Rectangle 124"/>
          <p:cNvSpPr>
            <a:spLocks noChangeArrowheads="1"/>
          </p:cNvSpPr>
          <p:nvPr/>
        </p:nvSpPr>
        <p:spPr bwMode="auto">
          <a:xfrm>
            <a:off x="5118735" y="39338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8" name="Rectangle 125"/>
          <p:cNvSpPr>
            <a:spLocks noChangeArrowheads="1"/>
          </p:cNvSpPr>
          <p:nvPr/>
        </p:nvSpPr>
        <p:spPr bwMode="auto">
          <a:xfrm>
            <a:off x="1975485" y="231457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9" name="Rectangle 126"/>
          <p:cNvSpPr>
            <a:spLocks noChangeArrowheads="1"/>
          </p:cNvSpPr>
          <p:nvPr/>
        </p:nvSpPr>
        <p:spPr bwMode="auto">
          <a:xfrm>
            <a:off x="2326323" y="31210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0" name="Rectangle 127"/>
          <p:cNvSpPr>
            <a:spLocks noChangeArrowheads="1"/>
          </p:cNvSpPr>
          <p:nvPr/>
        </p:nvSpPr>
        <p:spPr bwMode="auto">
          <a:xfrm>
            <a:off x="2513648" y="3308350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1" name="Rectangle 128"/>
          <p:cNvSpPr>
            <a:spLocks noChangeArrowheads="1"/>
          </p:cNvSpPr>
          <p:nvPr/>
        </p:nvSpPr>
        <p:spPr bwMode="auto">
          <a:xfrm>
            <a:off x="2518410" y="3308350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2" name="Rectangle 129"/>
          <p:cNvSpPr>
            <a:spLocks noChangeArrowheads="1"/>
          </p:cNvSpPr>
          <p:nvPr/>
        </p:nvSpPr>
        <p:spPr bwMode="auto">
          <a:xfrm>
            <a:off x="2535873" y="3308350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3" name="Rectangle 130"/>
          <p:cNvSpPr>
            <a:spLocks noChangeArrowheads="1"/>
          </p:cNvSpPr>
          <p:nvPr/>
        </p:nvSpPr>
        <p:spPr bwMode="auto">
          <a:xfrm>
            <a:off x="2540635" y="3308350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4" name="Rectangle 131"/>
          <p:cNvSpPr>
            <a:spLocks noChangeArrowheads="1"/>
          </p:cNvSpPr>
          <p:nvPr/>
        </p:nvSpPr>
        <p:spPr bwMode="auto">
          <a:xfrm>
            <a:off x="2546985" y="3308350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5" name="Rectangle 132"/>
          <p:cNvSpPr>
            <a:spLocks noChangeArrowheads="1"/>
          </p:cNvSpPr>
          <p:nvPr/>
        </p:nvSpPr>
        <p:spPr bwMode="auto">
          <a:xfrm>
            <a:off x="2618423" y="33797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6" name="Rectangle 133"/>
          <p:cNvSpPr>
            <a:spLocks noChangeArrowheads="1"/>
          </p:cNvSpPr>
          <p:nvPr/>
        </p:nvSpPr>
        <p:spPr bwMode="auto">
          <a:xfrm>
            <a:off x="2678748" y="34893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7" name="Rectangle 134"/>
          <p:cNvSpPr>
            <a:spLocks noChangeArrowheads="1"/>
          </p:cNvSpPr>
          <p:nvPr/>
        </p:nvSpPr>
        <p:spPr bwMode="auto">
          <a:xfrm>
            <a:off x="2699385" y="34893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8" name="Rectangle 135"/>
          <p:cNvSpPr>
            <a:spLocks noChangeArrowheads="1"/>
          </p:cNvSpPr>
          <p:nvPr/>
        </p:nvSpPr>
        <p:spPr bwMode="auto">
          <a:xfrm>
            <a:off x="2699385" y="34893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9" name="Rectangle 136"/>
          <p:cNvSpPr>
            <a:spLocks noChangeArrowheads="1"/>
          </p:cNvSpPr>
          <p:nvPr/>
        </p:nvSpPr>
        <p:spPr bwMode="auto">
          <a:xfrm>
            <a:off x="2808923" y="35274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0" name="Rectangle 137"/>
          <p:cNvSpPr>
            <a:spLocks noChangeArrowheads="1"/>
          </p:cNvSpPr>
          <p:nvPr/>
        </p:nvSpPr>
        <p:spPr bwMode="auto">
          <a:xfrm>
            <a:off x="2815273" y="35274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1" name="Rectangle 138"/>
          <p:cNvSpPr>
            <a:spLocks noChangeArrowheads="1"/>
          </p:cNvSpPr>
          <p:nvPr/>
        </p:nvSpPr>
        <p:spPr bwMode="auto">
          <a:xfrm>
            <a:off x="2886710" y="360997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2" name="Rectangle 139"/>
          <p:cNvSpPr>
            <a:spLocks noChangeArrowheads="1"/>
          </p:cNvSpPr>
          <p:nvPr/>
        </p:nvSpPr>
        <p:spPr bwMode="auto">
          <a:xfrm>
            <a:off x="2996248" y="365283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3" name="Rectangle 140"/>
          <p:cNvSpPr>
            <a:spLocks noChangeArrowheads="1"/>
          </p:cNvSpPr>
          <p:nvPr/>
        </p:nvSpPr>
        <p:spPr bwMode="auto">
          <a:xfrm>
            <a:off x="3056573" y="365283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4" name="Rectangle 141"/>
          <p:cNvSpPr>
            <a:spLocks noChangeArrowheads="1"/>
          </p:cNvSpPr>
          <p:nvPr/>
        </p:nvSpPr>
        <p:spPr bwMode="auto">
          <a:xfrm>
            <a:off x="3215323" y="3835400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5" name="Rectangle 142"/>
          <p:cNvSpPr>
            <a:spLocks noChangeArrowheads="1"/>
          </p:cNvSpPr>
          <p:nvPr/>
        </p:nvSpPr>
        <p:spPr bwMode="auto">
          <a:xfrm>
            <a:off x="3226435" y="3835400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6" name="Rectangle 143"/>
          <p:cNvSpPr>
            <a:spLocks noChangeArrowheads="1"/>
          </p:cNvSpPr>
          <p:nvPr/>
        </p:nvSpPr>
        <p:spPr bwMode="auto">
          <a:xfrm>
            <a:off x="3232785" y="3835400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7" name="Rectangle 144"/>
          <p:cNvSpPr>
            <a:spLocks noChangeArrowheads="1"/>
          </p:cNvSpPr>
          <p:nvPr/>
        </p:nvSpPr>
        <p:spPr bwMode="auto">
          <a:xfrm>
            <a:off x="3237548" y="3835400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8" name="Rectangle 145"/>
          <p:cNvSpPr>
            <a:spLocks noChangeArrowheads="1"/>
          </p:cNvSpPr>
          <p:nvPr/>
        </p:nvSpPr>
        <p:spPr bwMode="auto">
          <a:xfrm>
            <a:off x="3243898" y="3835400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9" name="Rectangle 146"/>
          <p:cNvSpPr>
            <a:spLocks noChangeArrowheads="1"/>
          </p:cNvSpPr>
          <p:nvPr/>
        </p:nvSpPr>
        <p:spPr bwMode="auto">
          <a:xfrm>
            <a:off x="3534410" y="3956050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0" name="Rectangle 147"/>
          <p:cNvSpPr>
            <a:spLocks noChangeArrowheads="1"/>
          </p:cNvSpPr>
          <p:nvPr/>
        </p:nvSpPr>
        <p:spPr bwMode="auto">
          <a:xfrm>
            <a:off x="3704273" y="402113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1" name="Rectangle 148"/>
          <p:cNvSpPr>
            <a:spLocks noChangeArrowheads="1"/>
          </p:cNvSpPr>
          <p:nvPr/>
        </p:nvSpPr>
        <p:spPr bwMode="auto">
          <a:xfrm>
            <a:off x="4104323" y="40862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2" name="Rectangle 149"/>
          <p:cNvSpPr>
            <a:spLocks noChangeArrowheads="1"/>
          </p:cNvSpPr>
          <p:nvPr/>
        </p:nvSpPr>
        <p:spPr bwMode="auto">
          <a:xfrm>
            <a:off x="4153535" y="40862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3" name="Rectangle 150"/>
          <p:cNvSpPr>
            <a:spLocks noChangeArrowheads="1"/>
          </p:cNvSpPr>
          <p:nvPr/>
        </p:nvSpPr>
        <p:spPr bwMode="auto">
          <a:xfrm>
            <a:off x="4220210" y="40862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4" name="Rectangle 151"/>
          <p:cNvSpPr>
            <a:spLocks noChangeArrowheads="1"/>
          </p:cNvSpPr>
          <p:nvPr/>
        </p:nvSpPr>
        <p:spPr bwMode="auto">
          <a:xfrm>
            <a:off x="4263073" y="40862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5" name="Rectangle 152"/>
          <p:cNvSpPr>
            <a:spLocks noChangeArrowheads="1"/>
          </p:cNvSpPr>
          <p:nvPr/>
        </p:nvSpPr>
        <p:spPr bwMode="auto">
          <a:xfrm>
            <a:off x="4318635" y="40862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6" name="Rectangle 153"/>
          <p:cNvSpPr>
            <a:spLocks noChangeArrowheads="1"/>
          </p:cNvSpPr>
          <p:nvPr/>
        </p:nvSpPr>
        <p:spPr bwMode="auto">
          <a:xfrm>
            <a:off x="4466273" y="40862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7" name="Rectangle 154"/>
          <p:cNvSpPr>
            <a:spLocks noChangeArrowheads="1"/>
          </p:cNvSpPr>
          <p:nvPr/>
        </p:nvSpPr>
        <p:spPr bwMode="auto">
          <a:xfrm>
            <a:off x="4894898" y="4240213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8" name="Rectangle 155"/>
          <p:cNvSpPr>
            <a:spLocks noChangeArrowheads="1"/>
          </p:cNvSpPr>
          <p:nvPr/>
        </p:nvSpPr>
        <p:spPr bwMode="auto">
          <a:xfrm>
            <a:off x="5140960" y="4240213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9" name="Rectangle 156"/>
          <p:cNvSpPr>
            <a:spLocks noChangeArrowheads="1"/>
          </p:cNvSpPr>
          <p:nvPr/>
        </p:nvSpPr>
        <p:spPr bwMode="auto">
          <a:xfrm>
            <a:off x="1491298" y="5445224"/>
            <a:ext cx="2571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Age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0" name="Rectangle 157"/>
          <p:cNvSpPr>
            <a:spLocks noChangeArrowheads="1"/>
          </p:cNvSpPr>
          <p:nvPr/>
        </p:nvSpPr>
        <p:spPr bwMode="auto">
          <a:xfrm>
            <a:off x="1850073" y="5622925"/>
            <a:ext cx="2476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198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1" name="Rectangle 158"/>
          <p:cNvSpPr>
            <a:spLocks noChangeArrowheads="1"/>
          </p:cNvSpPr>
          <p:nvPr/>
        </p:nvSpPr>
        <p:spPr bwMode="auto">
          <a:xfrm>
            <a:off x="2254885" y="5622925"/>
            <a:ext cx="2476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129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2" name="Rectangle 159"/>
          <p:cNvSpPr>
            <a:spLocks noChangeArrowheads="1"/>
          </p:cNvSpPr>
          <p:nvPr/>
        </p:nvSpPr>
        <p:spPr bwMode="auto">
          <a:xfrm>
            <a:off x="2699385" y="5622925"/>
            <a:ext cx="1809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89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3" name="Rectangle 160"/>
          <p:cNvSpPr>
            <a:spLocks noChangeArrowheads="1"/>
          </p:cNvSpPr>
          <p:nvPr/>
        </p:nvSpPr>
        <p:spPr bwMode="auto">
          <a:xfrm>
            <a:off x="3112135" y="5622925"/>
            <a:ext cx="1809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63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4" name="Rectangle 161"/>
          <p:cNvSpPr>
            <a:spLocks noChangeArrowheads="1"/>
          </p:cNvSpPr>
          <p:nvPr/>
        </p:nvSpPr>
        <p:spPr bwMode="auto">
          <a:xfrm>
            <a:off x="3516948" y="5622925"/>
            <a:ext cx="1809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44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5" name="Rectangle 162"/>
          <p:cNvSpPr>
            <a:spLocks noChangeArrowheads="1"/>
          </p:cNvSpPr>
          <p:nvPr/>
        </p:nvSpPr>
        <p:spPr bwMode="auto">
          <a:xfrm>
            <a:off x="3929698" y="5622925"/>
            <a:ext cx="1809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33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6" name="Rectangle 163"/>
          <p:cNvSpPr>
            <a:spLocks noChangeArrowheads="1"/>
          </p:cNvSpPr>
          <p:nvPr/>
        </p:nvSpPr>
        <p:spPr bwMode="auto">
          <a:xfrm>
            <a:off x="4340860" y="5622925"/>
            <a:ext cx="1809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23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7" name="Rectangle 164"/>
          <p:cNvSpPr>
            <a:spLocks noChangeArrowheads="1"/>
          </p:cNvSpPr>
          <p:nvPr/>
        </p:nvSpPr>
        <p:spPr bwMode="auto">
          <a:xfrm>
            <a:off x="4785360" y="5622925"/>
            <a:ext cx="1143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8" name="Rectangle 165"/>
          <p:cNvSpPr>
            <a:spLocks noChangeArrowheads="1"/>
          </p:cNvSpPr>
          <p:nvPr/>
        </p:nvSpPr>
        <p:spPr bwMode="auto">
          <a:xfrm>
            <a:off x="5191760" y="5622925"/>
            <a:ext cx="1143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0" name="Rectangle 167"/>
          <p:cNvSpPr>
            <a:spLocks noChangeArrowheads="1"/>
          </p:cNvSpPr>
          <p:nvPr/>
        </p:nvSpPr>
        <p:spPr bwMode="auto">
          <a:xfrm>
            <a:off x="1472248" y="5622924"/>
            <a:ext cx="33655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18-60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1" name="Rectangle 168"/>
          <p:cNvSpPr>
            <a:spLocks noChangeArrowheads="1"/>
          </p:cNvSpPr>
          <p:nvPr/>
        </p:nvSpPr>
        <p:spPr bwMode="auto">
          <a:xfrm>
            <a:off x="1883410" y="5764214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86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2" name="Rectangle 169"/>
          <p:cNvSpPr>
            <a:spLocks noChangeArrowheads="1"/>
          </p:cNvSpPr>
          <p:nvPr/>
        </p:nvSpPr>
        <p:spPr bwMode="auto">
          <a:xfrm>
            <a:off x="2288223" y="5764214"/>
            <a:ext cx="1809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55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3" name="Rectangle 170"/>
          <p:cNvSpPr>
            <a:spLocks noChangeArrowheads="1"/>
          </p:cNvSpPr>
          <p:nvPr/>
        </p:nvSpPr>
        <p:spPr bwMode="auto">
          <a:xfrm>
            <a:off x="2699385" y="5764214"/>
            <a:ext cx="1809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35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4" name="Rectangle 171"/>
          <p:cNvSpPr>
            <a:spLocks noChangeArrowheads="1"/>
          </p:cNvSpPr>
          <p:nvPr/>
        </p:nvSpPr>
        <p:spPr bwMode="auto">
          <a:xfrm>
            <a:off x="3112135" y="5764214"/>
            <a:ext cx="1809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23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5" name="Rectangle 172"/>
          <p:cNvSpPr>
            <a:spLocks noChangeArrowheads="1"/>
          </p:cNvSpPr>
          <p:nvPr/>
        </p:nvSpPr>
        <p:spPr bwMode="auto">
          <a:xfrm>
            <a:off x="3516948" y="5764214"/>
            <a:ext cx="1809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14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6" name="Rectangle 173"/>
          <p:cNvSpPr>
            <a:spLocks noChangeArrowheads="1"/>
          </p:cNvSpPr>
          <p:nvPr/>
        </p:nvSpPr>
        <p:spPr bwMode="auto">
          <a:xfrm>
            <a:off x="3929698" y="5764214"/>
            <a:ext cx="1809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12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7" name="Rectangle 174"/>
          <p:cNvSpPr>
            <a:spLocks noChangeArrowheads="1"/>
          </p:cNvSpPr>
          <p:nvPr/>
        </p:nvSpPr>
        <p:spPr bwMode="auto">
          <a:xfrm>
            <a:off x="4374198" y="5764214"/>
            <a:ext cx="1143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6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8" name="Rectangle 175"/>
          <p:cNvSpPr>
            <a:spLocks noChangeArrowheads="1"/>
          </p:cNvSpPr>
          <p:nvPr/>
        </p:nvSpPr>
        <p:spPr bwMode="auto">
          <a:xfrm>
            <a:off x="4785360" y="5764214"/>
            <a:ext cx="1143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5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9" name="Rectangle 176"/>
          <p:cNvSpPr>
            <a:spLocks noChangeArrowheads="1"/>
          </p:cNvSpPr>
          <p:nvPr/>
        </p:nvSpPr>
        <p:spPr bwMode="auto">
          <a:xfrm>
            <a:off x="5191760" y="5764214"/>
            <a:ext cx="1143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0" name="Rectangle 177"/>
          <p:cNvSpPr>
            <a:spLocks noChangeArrowheads="1"/>
          </p:cNvSpPr>
          <p:nvPr/>
        </p:nvSpPr>
        <p:spPr bwMode="auto">
          <a:xfrm>
            <a:off x="1477005" y="5764214"/>
            <a:ext cx="29495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61-70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1" name="Rectangle 182"/>
          <p:cNvSpPr>
            <a:spLocks noChangeArrowheads="1"/>
          </p:cNvSpPr>
          <p:nvPr/>
        </p:nvSpPr>
        <p:spPr bwMode="auto">
          <a:xfrm>
            <a:off x="8000048" y="5414963"/>
            <a:ext cx="158432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Time since inclusion (months)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2" name="Rectangle 183"/>
          <p:cNvSpPr>
            <a:spLocks noChangeArrowheads="1"/>
          </p:cNvSpPr>
          <p:nvPr/>
        </p:nvSpPr>
        <p:spPr bwMode="auto">
          <a:xfrm rot="16200000">
            <a:off x="6195060" y="3508375"/>
            <a:ext cx="7778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OS probability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4" name="Rectangle 185"/>
          <p:cNvSpPr>
            <a:spLocks noChangeArrowheads="1"/>
          </p:cNvSpPr>
          <p:nvPr/>
        </p:nvSpPr>
        <p:spPr bwMode="auto">
          <a:xfrm>
            <a:off x="7026911" y="2166938"/>
            <a:ext cx="3538538" cy="2841625"/>
          </a:xfrm>
          <a:prstGeom prst="rect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65" name="Line 186"/>
          <p:cNvSpPr>
            <a:spLocks noChangeShapeType="1"/>
          </p:cNvSpPr>
          <p:nvPr/>
        </p:nvSpPr>
        <p:spPr bwMode="auto">
          <a:xfrm>
            <a:off x="7026911" y="4903788"/>
            <a:ext cx="3538538" cy="0"/>
          </a:xfrm>
          <a:prstGeom prst="line">
            <a:avLst/>
          </a:prstGeom>
          <a:noFill/>
          <a:ln w="4763" cap="rnd">
            <a:solidFill>
              <a:srgbClr val="E0E0E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66" name="Line 187"/>
          <p:cNvSpPr>
            <a:spLocks noChangeShapeType="1"/>
          </p:cNvSpPr>
          <p:nvPr/>
        </p:nvSpPr>
        <p:spPr bwMode="auto">
          <a:xfrm>
            <a:off x="7026911" y="4246563"/>
            <a:ext cx="3538538" cy="0"/>
          </a:xfrm>
          <a:prstGeom prst="line">
            <a:avLst/>
          </a:prstGeom>
          <a:noFill/>
          <a:ln w="4763" cap="rnd">
            <a:solidFill>
              <a:srgbClr val="E0E0E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67" name="Line 188"/>
          <p:cNvSpPr>
            <a:spLocks noChangeShapeType="1"/>
          </p:cNvSpPr>
          <p:nvPr/>
        </p:nvSpPr>
        <p:spPr bwMode="auto">
          <a:xfrm>
            <a:off x="7026911" y="3587750"/>
            <a:ext cx="3538538" cy="0"/>
          </a:xfrm>
          <a:prstGeom prst="line">
            <a:avLst/>
          </a:prstGeom>
          <a:noFill/>
          <a:ln w="4763" cap="rnd">
            <a:solidFill>
              <a:srgbClr val="E0E0E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68" name="Line 189"/>
          <p:cNvSpPr>
            <a:spLocks noChangeShapeType="1"/>
          </p:cNvSpPr>
          <p:nvPr/>
        </p:nvSpPr>
        <p:spPr bwMode="auto">
          <a:xfrm>
            <a:off x="7026911" y="2928938"/>
            <a:ext cx="3538538" cy="0"/>
          </a:xfrm>
          <a:prstGeom prst="line">
            <a:avLst/>
          </a:prstGeom>
          <a:noFill/>
          <a:ln w="4763" cap="rnd">
            <a:solidFill>
              <a:srgbClr val="E0E0E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69" name="Line 190"/>
          <p:cNvSpPr>
            <a:spLocks noChangeShapeType="1"/>
          </p:cNvSpPr>
          <p:nvPr/>
        </p:nvSpPr>
        <p:spPr bwMode="auto">
          <a:xfrm>
            <a:off x="7026911" y="2270125"/>
            <a:ext cx="3538538" cy="0"/>
          </a:xfrm>
          <a:prstGeom prst="line">
            <a:avLst/>
          </a:prstGeom>
          <a:noFill/>
          <a:ln w="4763" cap="rnd">
            <a:solidFill>
              <a:srgbClr val="E0E0E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70" name="Line 191"/>
          <p:cNvSpPr>
            <a:spLocks noChangeShapeType="1"/>
          </p:cNvSpPr>
          <p:nvPr/>
        </p:nvSpPr>
        <p:spPr bwMode="auto">
          <a:xfrm>
            <a:off x="7158673" y="5008563"/>
            <a:ext cx="3275013" cy="0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71" name="Line 192"/>
          <p:cNvSpPr>
            <a:spLocks noChangeShapeType="1"/>
          </p:cNvSpPr>
          <p:nvPr/>
        </p:nvSpPr>
        <p:spPr bwMode="auto">
          <a:xfrm>
            <a:off x="7158673" y="5008563"/>
            <a:ext cx="0" cy="65088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72" name="Line 193"/>
          <p:cNvSpPr>
            <a:spLocks noChangeShapeType="1"/>
          </p:cNvSpPr>
          <p:nvPr/>
        </p:nvSpPr>
        <p:spPr bwMode="auto">
          <a:xfrm>
            <a:off x="7563486" y="5008563"/>
            <a:ext cx="0" cy="65088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73" name="Line 194"/>
          <p:cNvSpPr>
            <a:spLocks noChangeShapeType="1"/>
          </p:cNvSpPr>
          <p:nvPr/>
        </p:nvSpPr>
        <p:spPr bwMode="auto">
          <a:xfrm>
            <a:off x="7974648" y="5008563"/>
            <a:ext cx="0" cy="65088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74" name="Line 195"/>
          <p:cNvSpPr>
            <a:spLocks noChangeShapeType="1"/>
          </p:cNvSpPr>
          <p:nvPr/>
        </p:nvSpPr>
        <p:spPr bwMode="auto">
          <a:xfrm>
            <a:off x="8387398" y="5008563"/>
            <a:ext cx="0" cy="65088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75" name="Line 196"/>
          <p:cNvSpPr>
            <a:spLocks noChangeShapeType="1"/>
          </p:cNvSpPr>
          <p:nvPr/>
        </p:nvSpPr>
        <p:spPr bwMode="auto">
          <a:xfrm>
            <a:off x="8792211" y="5008563"/>
            <a:ext cx="0" cy="65088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76" name="Line 197"/>
          <p:cNvSpPr>
            <a:spLocks noChangeShapeType="1"/>
          </p:cNvSpPr>
          <p:nvPr/>
        </p:nvSpPr>
        <p:spPr bwMode="auto">
          <a:xfrm>
            <a:off x="9204961" y="5008563"/>
            <a:ext cx="0" cy="65088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77" name="Line 198"/>
          <p:cNvSpPr>
            <a:spLocks noChangeShapeType="1"/>
          </p:cNvSpPr>
          <p:nvPr/>
        </p:nvSpPr>
        <p:spPr bwMode="auto">
          <a:xfrm>
            <a:off x="9616123" y="5008563"/>
            <a:ext cx="0" cy="65088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78" name="Line 199"/>
          <p:cNvSpPr>
            <a:spLocks noChangeShapeType="1"/>
          </p:cNvSpPr>
          <p:nvPr/>
        </p:nvSpPr>
        <p:spPr bwMode="auto">
          <a:xfrm>
            <a:off x="10027286" y="5008563"/>
            <a:ext cx="0" cy="65088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79" name="Line 200"/>
          <p:cNvSpPr>
            <a:spLocks noChangeShapeType="1"/>
          </p:cNvSpPr>
          <p:nvPr/>
        </p:nvSpPr>
        <p:spPr bwMode="auto">
          <a:xfrm>
            <a:off x="10433686" y="5008563"/>
            <a:ext cx="0" cy="65088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80" name="Rectangle 201"/>
          <p:cNvSpPr>
            <a:spLocks noChangeArrowheads="1"/>
          </p:cNvSpPr>
          <p:nvPr/>
        </p:nvSpPr>
        <p:spPr bwMode="auto">
          <a:xfrm>
            <a:off x="7101523" y="5151438"/>
            <a:ext cx="1143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1" name="Rectangle 202"/>
          <p:cNvSpPr>
            <a:spLocks noChangeArrowheads="1"/>
          </p:cNvSpPr>
          <p:nvPr/>
        </p:nvSpPr>
        <p:spPr bwMode="auto">
          <a:xfrm>
            <a:off x="7506336" y="5151438"/>
            <a:ext cx="1143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2" name="Rectangle 203"/>
          <p:cNvSpPr>
            <a:spLocks noChangeArrowheads="1"/>
          </p:cNvSpPr>
          <p:nvPr/>
        </p:nvSpPr>
        <p:spPr bwMode="auto">
          <a:xfrm>
            <a:off x="7884161" y="5151438"/>
            <a:ext cx="1809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12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3" name="Rectangle 204"/>
          <p:cNvSpPr>
            <a:spLocks noChangeArrowheads="1"/>
          </p:cNvSpPr>
          <p:nvPr/>
        </p:nvSpPr>
        <p:spPr bwMode="auto">
          <a:xfrm>
            <a:off x="8296911" y="5151438"/>
            <a:ext cx="1809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18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4" name="Rectangle 205"/>
          <p:cNvSpPr>
            <a:spLocks noChangeArrowheads="1"/>
          </p:cNvSpPr>
          <p:nvPr/>
        </p:nvSpPr>
        <p:spPr bwMode="auto">
          <a:xfrm>
            <a:off x="8701723" y="5151438"/>
            <a:ext cx="1809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24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5" name="Rectangle 206"/>
          <p:cNvSpPr>
            <a:spLocks noChangeArrowheads="1"/>
          </p:cNvSpPr>
          <p:nvPr/>
        </p:nvSpPr>
        <p:spPr bwMode="auto">
          <a:xfrm>
            <a:off x="9114473" y="5151438"/>
            <a:ext cx="1809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30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6" name="Rectangle 207"/>
          <p:cNvSpPr>
            <a:spLocks noChangeArrowheads="1"/>
          </p:cNvSpPr>
          <p:nvPr/>
        </p:nvSpPr>
        <p:spPr bwMode="auto">
          <a:xfrm>
            <a:off x="9525636" y="5151438"/>
            <a:ext cx="1809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36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7" name="Rectangle 208"/>
          <p:cNvSpPr>
            <a:spLocks noChangeArrowheads="1"/>
          </p:cNvSpPr>
          <p:nvPr/>
        </p:nvSpPr>
        <p:spPr bwMode="auto">
          <a:xfrm>
            <a:off x="9936798" y="5151438"/>
            <a:ext cx="1809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42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8" name="Rectangle 209"/>
          <p:cNvSpPr>
            <a:spLocks noChangeArrowheads="1"/>
          </p:cNvSpPr>
          <p:nvPr/>
        </p:nvSpPr>
        <p:spPr bwMode="auto">
          <a:xfrm>
            <a:off x="10343198" y="5151438"/>
            <a:ext cx="1809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48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9" name="Line 210"/>
          <p:cNvSpPr>
            <a:spLocks noChangeShapeType="1"/>
          </p:cNvSpPr>
          <p:nvPr/>
        </p:nvSpPr>
        <p:spPr bwMode="auto">
          <a:xfrm flipV="1">
            <a:off x="7026911" y="2270125"/>
            <a:ext cx="0" cy="2633663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90" name="Line 211"/>
          <p:cNvSpPr>
            <a:spLocks noChangeShapeType="1"/>
          </p:cNvSpPr>
          <p:nvPr/>
        </p:nvSpPr>
        <p:spPr bwMode="auto">
          <a:xfrm flipH="1">
            <a:off x="6960236" y="4903788"/>
            <a:ext cx="66675" cy="0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91" name="Line 212"/>
          <p:cNvSpPr>
            <a:spLocks noChangeShapeType="1"/>
          </p:cNvSpPr>
          <p:nvPr/>
        </p:nvSpPr>
        <p:spPr bwMode="auto">
          <a:xfrm flipH="1">
            <a:off x="6960236" y="4246563"/>
            <a:ext cx="66675" cy="0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92" name="Line 213"/>
          <p:cNvSpPr>
            <a:spLocks noChangeShapeType="1"/>
          </p:cNvSpPr>
          <p:nvPr/>
        </p:nvSpPr>
        <p:spPr bwMode="auto">
          <a:xfrm flipH="1">
            <a:off x="6960236" y="3587750"/>
            <a:ext cx="66675" cy="0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93" name="Line 214"/>
          <p:cNvSpPr>
            <a:spLocks noChangeShapeType="1"/>
          </p:cNvSpPr>
          <p:nvPr/>
        </p:nvSpPr>
        <p:spPr bwMode="auto">
          <a:xfrm flipH="1">
            <a:off x="6960236" y="2928938"/>
            <a:ext cx="66675" cy="0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94" name="Line 215"/>
          <p:cNvSpPr>
            <a:spLocks noChangeShapeType="1"/>
          </p:cNvSpPr>
          <p:nvPr/>
        </p:nvSpPr>
        <p:spPr bwMode="auto">
          <a:xfrm flipH="1">
            <a:off x="6960236" y="2270125"/>
            <a:ext cx="66675" cy="0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95" name="Rectangle 216"/>
          <p:cNvSpPr>
            <a:spLocks noChangeArrowheads="1"/>
          </p:cNvSpPr>
          <p:nvPr/>
        </p:nvSpPr>
        <p:spPr bwMode="auto">
          <a:xfrm rot="16200000">
            <a:off x="6710998" y="4824413"/>
            <a:ext cx="2730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0.00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6" name="Rectangle 217"/>
          <p:cNvSpPr>
            <a:spLocks noChangeArrowheads="1"/>
          </p:cNvSpPr>
          <p:nvPr/>
        </p:nvSpPr>
        <p:spPr bwMode="auto">
          <a:xfrm rot="16200000">
            <a:off x="6710998" y="4167188"/>
            <a:ext cx="2730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0.25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7" name="Rectangle 218"/>
          <p:cNvSpPr>
            <a:spLocks noChangeArrowheads="1"/>
          </p:cNvSpPr>
          <p:nvPr/>
        </p:nvSpPr>
        <p:spPr bwMode="auto">
          <a:xfrm rot="16200000">
            <a:off x="6710998" y="3508375"/>
            <a:ext cx="2730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0.50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8" name="Rectangle 219"/>
          <p:cNvSpPr>
            <a:spLocks noChangeArrowheads="1"/>
          </p:cNvSpPr>
          <p:nvPr/>
        </p:nvSpPr>
        <p:spPr bwMode="auto">
          <a:xfrm rot="16200000">
            <a:off x="6710998" y="2849563"/>
            <a:ext cx="2730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0.75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9" name="Rectangle 220"/>
          <p:cNvSpPr>
            <a:spLocks noChangeArrowheads="1"/>
          </p:cNvSpPr>
          <p:nvPr/>
        </p:nvSpPr>
        <p:spPr bwMode="auto">
          <a:xfrm rot="16200000">
            <a:off x="6710998" y="2190750"/>
            <a:ext cx="2730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1.00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0" name="Freeform 221"/>
          <p:cNvSpPr>
            <a:spLocks/>
          </p:cNvSpPr>
          <p:nvPr/>
        </p:nvSpPr>
        <p:spPr bwMode="auto">
          <a:xfrm>
            <a:off x="7158673" y="2270125"/>
            <a:ext cx="3275013" cy="1476375"/>
          </a:xfrm>
          <a:custGeom>
            <a:avLst/>
            <a:gdLst>
              <a:gd name="T0" fmla="*/ 8 w 597"/>
              <a:gd name="T1" fmla="*/ 0 h 269"/>
              <a:gd name="T2" fmla="*/ 11 w 597"/>
              <a:gd name="T3" fmla="*/ 5 h 269"/>
              <a:gd name="T4" fmla="*/ 14 w 597"/>
              <a:gd name="T5" fmla="*/ 12 h 269"/>
              <a:gd name="T6" fmla="*/ 19 w 597"/>
              <a:gd name="T7" fmla="*/ 22 h 269"/>
              <a:gd name="T8" fmla="*/ 25 w 597"/>
              <a:gd name="T9" fmla="*/ 22 h 269"/>
              <a:gd name="T10" fmla="*/ 39 w 597"/>
              <a:gd name="T11" fmla="*/ 29 h 269"/>
              <a:gd name="T12" fmla="*/ 45 w 597"/>
              <a:gd name="T13" fmla="*/ 37 h 269"/>
              <a:gd name="T14" fmla="*/ 56 w 597"/>
              <a:gd name="T15" fmla="*/ 47 h 269"/>
              <a:gd name="T16" fmla="*/ 60 w 597"/>
              <a:gd name="T17" fmla="*/ 52 h 269"/>
              <a:gd name="T18" fmla="*/ 66 w 597"/>
              <a:gd name="T19" fmla="*/ 54 h 269"/>
              <a:gd name="T20" fmla="*/ 70 w 597"/>
              <a:gd name="T21" fmla="*/ 69 h 269"/>
              <a:gd name="T22" fmla="*/ 76 w 597"/>
              <a:gd name="T23" fmla="*/ 74 h 269"/>
              <a:gd name="T24" fmla="*/ 82 w 597"/>
              <a:gd name="T25" fmla="*/ 84 h 269"/>
              <a:gd name="T26" fmla="*/ 87 w 597"/>
              <a:gd name="T27" fmla="*/ 89 h 269"/>
              <a:gd name="T28" fmla="*/ 91 w 597"/>
              <a:gd name="T29" fmla="*/ 94 h 269"/>
              <a:gd name="T30" fmla="*/ 98 w 597"/>
              <a:gd name="T31" fmla="*/ 104 h 269"/>
              <a:gd name="T32" fmla="*/ 103 w 597"/>
              <a:gd name="T33" fmla="*/ 109 h 269"/>
              <a:gd name="T34" fmla="*/ 108 w 597"/>
              <a:gd name="T35" fmla="*/ 115 h 269"/>
              <a:gd name="T36" fmla="*/ 111 w 597"/>
              <a:gd name="T37" fmla="*/ 120 h 269"/>
              <a:gd name="T38" fmla="*/ 117 w 597"/>
              <a:gd name="T39" fmla="*/ 122 h 269"/>
              <a:gd name="T40" fmla="*/ 122 w 597"/>
              <a:gd name="T41" fmla="*/ 128 h 269"/>
              <a:gd name="T42" fmla="*/ 125 w 597"/>
              <a:gd name="T43" fmla="*/ 128 h 269"/>
              <a:gd name="T44" fmla="*/ 133 w 597"/>
              <a:gd name="T45" fmla="*/ 136 h 269"/>
              <a:gd name="T46" fmla="*/ 140 w 597"/>
              <a:gd name="T47" fmla="*/ 139 h 269"/>
              <a:gd name="T48" fmla="*/ 149 w 597"/>
              <a:gd name="T49" fmla="*/ 147 h 269"/>
              <a:gd name="T50" fmla="*/ 158 w 597"/>
              <a:gd name="T51" fmla="*/ 153 h 269"/>
              <a:gd name="T52" fmla="*/ 162 w 597"/>
              <a:gd name="T53" fmla="*/ 159 h 269"/>
              <a:gd name="T54" fmla="*/ 169 w 597"/>
              <a:gd name="T55" fmla="*/ 168 h 269"/>
              <a:gd name="T56" fmla="*/ 174 w 597"/>
              <a:gd name="T57" fmla="*/ 171 h 269"/>
              <a:gd name="T58" fmla="*/ 182 w 597"/>
              <a:gd name="T59" fmla="*/ 177 h 269"/>
              <a:gd name="T60" fmla="*/ 191 w 597"/>
              <a:gd name="T61" fmla="*/ 180 h 269"/>
              <a:gd name="T62" fmla="*/ 200 w 597"/>
              <a:gd name="T63" fmla="*/ 184 h 269"/>
              <a:gd name="T64" fmla="*/ 213 w 597"/>
              <a:gd name="T65" fmla="*/ 187 h 269"/>
              <a:gd name="T66" fmla="*/ 219 w 597"/>
              <a:gd name="T67" fmla="*/ 187 h 269"/>
              <a:gd name="T68" fmla="*/ 233 w 597"/>
              <a:gd name="T69" fmla="*/ 198 h 269"/>
              <a:gd name="T70" fmla="*/ 237 w 597"/>
              <a:gd name="T71" fmla="*/ 198 h 269"/>
              <a:gd name="T72" fmla="*/ 244 w 597"/>
              <a:gd name="T73" fmla="*/ 198 h 269"/>
              <a:gd name="T74" fmla="*/ 250 w 597"/>
              <a:gd name="T75" fmla="*/ 213 h 269"/>
              <a:gd name="T76" fmla="*/ 260 w 597"/>
              <a:gd name="T77" fmla="*/ 216 h 269"/>
              <a:gd name="T78" fmla="*/ 276 w 597"/>
              <a:gd name="T79" fmla="*/ 221 h 269"/>
              <a:gd name="T80" fmla="*/ 288 w 597"/>
              <a:gd name="T81" fmla="*/ 225 h 269"/>
              <a:gd name="T82" fmla="*/ 308 w 597"/>
              <a:gd name="T83" fmla="*/ 225 h 269"/>
              <a:gd name="T84" fmla="*/ 315 w 597"/>
              <a:gd name="T85" fmla="*/ 225 h 269"/>
              <a:gd name="T86" fmla="*/ 323 w 597"/>
              <a:gd name="T87" fmla="*/ 230 h 269"/>
              <a:gd name="T88" fmla="*/ 342 w 597"/>
              <a:gd name="T89" fmla="*/ 235 h 269"/>
              <a:gd name="T90" fmla="*/ 376 w 597"/>
              <a:gd name="T91" fmla="*/ 246 h 269"/>
              <a:gd name="T92" fmla="*/ 411 w 597"/>
              <a:gd name="T93" fmla="*/ 246 h 269"/>
              <a:gd name="T94" fmla="*/ 422 w 597"/>
              <a:gd name="T95" fmla="*/ 246 h 269"/>
              <a:gd name="T96" fmla="*/ 431 w 597"/>
              <a:gd name="T97" fmla="*/ 253 h 269"/>
              <a:gd name="T98" fmla="*/ 449 w 597"/>
              <a:gd name="T99" fmla="*/ 253 h 269"/>
              <a:gd name="T100" fmla="*/ 456 w 597"/>
              <a:gd name="T101" fmla="*/ 260 h 269"/>
              <a:gd name="T102" fmla="*/ 470 w 597"/>
              <a:gd name="T103" fmla="*/ 269 h 269"/>
              <a:gd name="T104" fmla="*/ 486 w 597"/>
              <a:gd name="T105" fmla="*/ 269 h 269"/>
              <a:gd name="T106" fmla="*/ 518 w 597"/>
              <a:gd name="T107" fmla="*/ 269 h 269"/>
              <a:gd name="T108" fmla="*/ 540 w 597"/>
              <a:gd name="T109" fmla="*/ 269 h 269"/>
              <a:gd name="T110" fmla="*/ 581 w 597"/>
              <a:gd name="T111" fmla="*/ 269 h 269"/>
              <a:gd name="T112" fmla="*/ 595 w 597"/>
              <a:gd name="T113" fmla="*/ 269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97" h="269">
                <a:moveTo>
                  <a:pt x="0" y="0"/>
                </a:moveTo>
                <a:lnTo>
                  <a:pt x="4" y="0"/>
                </a:lnTo>
                <a:lnTo>
                  <a:pt x="4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3"/>
                </a:lnTo>
                <a:lnTo>
                  <a:pt x="9" y="3"/>
                </a:lnTo>
                <a:lnTo>
                  <a:pt x="9" y="5"/>
                </a:lnTo>
                <a:lnTo>
                  <a:pt x="10" y="5"/>
                </a:lnTo>
                <a:lnTo>
                  <a:pt x="10" y="5"/>
                </a:lnTo>
                <a:lnTo>
                  <a:pt x="11" y="5"/>
                </a:lnTo>
                <a:lnTo>
                  <a:pt x="11" y="5"/>
                </a:lnTo>
                <a:lnTo>
                  <a:pt x="11" y="5"/>
                </a:lnTo>
                <a:lnTo>
                  <a:pt x="11" y="7"/>
                </a:lnTo>
                <a:lnTo>
                  <a:pt x="12" y="7"/>
                </a:lnTo>
                <a:lnTo>
                  <a:pt x="12" y="10"/>
                </a:lnTo>
                <a:lnTo>
                  <a:pt x="12" y="10"/>
                </a:lnTo>
                <a:lnTo>
                  <a:pt x="12" y="12"/>
                </a:lnTo>
                <a:lnTo>
                  <a:pt x="13" y="12"/>
                </a:lnTo>
                <a:lnTo>
                  <a:pt x="13" y="12"/>
                </a:lnTo>
                <a:lnTo>
                  <a:pt x="14" y="12"/>
                </a:lnTo>
                <a:lnTo>
                  <a:pt x="14" y="12"/>
                </a:lnTo>
                <a:lnTo>
                  <a:pt x="16" y="12"/>
                </a:lnTo>
                <a:lnTo>
                  <a:pt x="16" y="15"/>
                </a:lnTo>
                <a:lnTo>
                  <a:pt x="16" y="15"/>
                </a:lnTo>
                <a:lnTo>
                  <a:pt x="16" y="17"/>
                </a:lnTo>
                <a:lnTo>
                  <a:pt x="17" y="17"/>
                </a:lnTo>
                <a:lnTo>
                  <a:pt x="17" y="20"/>
                </a:lnTo>
                <a:lnTo>
                  <a:pt x="18" y="20"/>
                </a:lnTo>
                <a:lnTo>
                  <a:pt x="18" y="22"/>
                </a:lnTo>
                <a:lnTo>
                  <a:pt x="19" y="22"/>
                </a:lnTo>
                <a:lnTo>
                  <a:pt x="19" y="22"/>
                </a:lnTo>
                <a:lnTo>
                  <a:pt x="21" y="22"/>
                </a:lnTo>
                <a:lnTo>
                  <a:pt x="21" y="22"/>
                </a:lnTo>
                <a:lnTo>
                  <a:pt x="21" y="22"/>
                </a:lnTo>
                <a:lnTo>
                  <a:pt x="21" y="22"/>
                </a:lnTo>
                <a:lnTo>
                  <a:pt x="24" y="22"/>
                </a:lnTo>
                <a:lnTo>
                  <a:pt x="24" y="22"/>
                </a:lnTo>
                <a:lnTo>
                  <a:pt x="25" y="22"/>
                </a:lnTo>
                <a:lnTo>
                  <a:pt x="25" y="22"/>
                </a:lnTo>
                <a:lnTo>
                  <a:pt x="26" y="22"/>
                </a:lnTo>
                <a:lnTo>
                  <a:pt x="26" y="25"/>
                </a:lnTo>
                <a:lnTo>
                  <a:pt x="27" y="25"/>
                </a:lnTo>
                <a:lnTo>
                  <a:pt x="27" y="27"/>
                </a:lnTo>
                <a:lnTo>
                  <a:pt x="28" y="27"/>
                </a:lnTo>
                <a:lnTo>
                  <a:pt x="28" y="29"/>
                </a:lnTo>
                <a:lnTo>
                  <a:pt x="31" y="29"/>
                </a:lnTo>
                <a:lnTo>
                  <a:pt x="31" y="29"/>
                </a:lnTo>
                <a:lnTo>
                  <a:pt x="39" y="29"/>
                </a:lnTo>
                <a:lnTo>
                  <a:pt x="39" y="32"/>
                </a:lnTo>
                <a:lnTo>
                  <a:pt x="41" y="32"/>
                </a:lnTo>
                <a:lnTo>
                  <a:pt x="41" y="34"/>
                </a:lnTo>
                <a:lnTo>
                  <a:pt x="42" y="34"/>
                </a:lnTo>
                <a:lnTo>
                  <a:pt x="42" y="37"/>
                </a:lnTo>
                <a:lnTo>
                  <a:pt x="43" y="37"/>
                </a:lnTo>
                <a:lnTo>
                  <a:pt x="43" y="37"/>
                </a:lnTo>
                <a:lnTo>
                  <a:pt x="45" y="37"/>
                </a:lnTo>
                <a:lnTo>
                  <a:pt x="45" y="37"/>
                </a:lnTo>
                <a:lnTo>
                  <a:pt x="48" y="37"/>
                </a:lnTo>
                <a:lnTo>
                  <a:pt x="48" y="39"/>
                </a:lnTo>
                <a:lnTo>
                  <a:pt x="50" y="39"/>
                </a:lnTo>
                <a:lnTo>
                  <a:pt x="50" y="44"/>
                </a:lnTo>
                <a:lnTo>
                  <a:pt x="51" y="44"/>
                </a:lnTo>
                <a:lnTo>
                  <a:pt x="51" y="47"/>
                </a:lnTo>
                <a:lnTo>
                  <a:pt x="51" y="47"/>
                </a:lnTo>
                <a:lnTo>
                  <a:pt x="51" y="47"/>
                </a:lnTo>
                <a:lnTo>
                  <a:pt x="56" y="47"/>
                </a:lnTo>
                <a:lnTo>
                  <a:pt x="56" y="47"/>
                </a:lnTo>
                <a:lnTo>
                  <a:pt x="58" y="47"/>
                </a:lnTo>
                <a:lnTo>
                  <a:pt x="58" y="47"/>
                </a:lnTo>
                <a:lnTo>
                  <a:pt x="59" y="47"/>
                </a:lnTo>
                <a:lnTo>
                  <a:pt x="59" y="47"/>
                </a:lnTo>
                <a:lnTo>
                  <a:pt x="59" y="47"/>
                </a:lnTo>
                <a:lnTo>
                  <a:pt x="59" y="49"/>
                </a:lnTo>
                <a:lnTo>
                  <a:pt x="60" y="49"/>
                </a:lnTo>
                <a:lnTo>
                  <a:pt x="60" y="52"/>
                </a:lnTo>
                <a:lnTo>
                  <a:pt x="62" y="52"/>
                </a:lnTo>
                <a:lnTo>
                  <a:pt x="62" y="54"/>
                </a:lnTo>
                <a:lnTo>
                  <a:pt x="63" y="54"/>
                </a:lnTo>
                <a:lnTo>
                  <a:pt x="63" y="54"/>
                </a:lnTo>
                <a:lnTo>
                  <a:pt x="63" y="54"/>
                </a:lnTo>
                <a:lnTo>
                  <a:pt x="63" y="54"/>
                </a:lnTo>
                <a:lnTo>
                  <a:pt x="64" y="54"/>
                </a:lnTo>
                <a:lnTo>
                  <a:pt x="64" y="54"/>
                </a:lnTo>
                <a:lnTo>
                  <a:pt x="66" y="54"/>
                </a:lnTo>
                <a:lnTo>
                  <a:pt x="66" y="57"/>
                </a:lnTo>
                <a:lnTo>
                  <a:pt x="66" y="57"/>
                </a:lnTo>
                <a:lnTo>
                  <a:pt x="66" y="59"/>
                </a:lnTo>
                <a:lnTo>
                  <a:pt x="67" y="59"/>
                </a:lnTo>
                <a:lnTo>
                  <a:pt x="67" y="59"/>
                </a:lnTo>
                <a:lnTo>
                  <a:pt x="69" y="59"/>
                </a:lnTo>
                <a:lnTo>
                  <a:pt x="69" y="62"/>
                </a:lnTo>
                <a:lnTo>
                  <a:pt x="70" y="62"/>
                </a:lnTo>
                <a:lnTo>
                  <a:pt x="70" y="69"/>
                </a:lnTo>
                <a:lnTo>
                  <a:pt x="72" y="69"/>
                </a:lnTo>
                <a:lnTo>
                  <a:pt x="72" y="69"/>
                </a:lnTo>
                <a:lnTo>
                  <a:pt x="72" y="69"/>
                </a:lnTo>
                <a:lnTo>
                  <a:pt x="72" y="69"/>
                </a:lnTo>
                <a:lnTo>
                  <a:pt x="73" y="69"/>
                </a:lnTo>
                <a:lnTo>
                  <a:pt x="73" y="72"/>
                </a:lnTo>
                <a:lnTo>
                  <a:pt x="75" y="72"/>
                </a:lnTo>
                <a:lnTo>
                  <a:pt x="75" y="74"/>
                </a:lnTo>
                <a:lnTo>
                  <a:pt x="76" y="74"/>
                </a:lnTo>
                <a:lnTo>
                  <a:pt x="76" y="77"/>
                </a:lnTo>
                <a:lnTo>
                  <a:pt x="79" y="77"/>
                </a:lnTo>
                <a:lnTo>
                  <a:pt x="79" y="79"/>
                </a:lnTo>
                <a:lnTo>
                  <a:pt x="79" y="79"/>
                </a:lnTo>
                <a:lnTo>
                  <a:pt x="79" y="79"/>
                </a:lnTo>
                <a:lnTo>
                  <a:pt x="81" y="79"/>
                </a:lnTo>
                <a:lnTo>
                  <a:pt x="81" y="82"/>
                </a:lnTo>
                <a:lnTo>
                  <a:pt x="82" y="82"/>
                </a:lnTo>
                <a:lnTo>
                  <a:pt x="82" y="84"/>
                </a:lnTo>
                <a:lnTo>
                  <a:pt x="82" y="84"/>
                </a:lnTo>
                <a:lnTo>
                  <a:pt x="82" y="84"/>
                </a:lnTo>
                <a:lnTo>
                  <a:pt x="83" y="84"/>
                </a:lnTo>
                <a:lnTo>
                  <a:pt x="83" y="87"/>
                </a:lnTo>
                <a:lnTo>
                  <a:pt x="83" y="87"/>
                </a:lnTo>
                <a:lnTo>
                  <a:pt x="83" y="87"/>
                </a:lnTo>
                <a:lnTo>
                  <a:pt x="86" y="87"/>
                </a:lnTo>
                <a:lnTo>
                  <a:pt x="86" y="89"/>
                </a:lnTo>
                <a:lnTo>
                  <a:pt x="87" y="89"/>
                </a:lnTo>
                <a:lnTo>
                  <a:pt x="87" y="89"/>
                </a:lnTo>
                <a:lnTo>
                  <a:pt x="87" y="89"/>
                </a:lnTo>
                <a:lnTo>
                  <a:pt x="87" y="89"/>
                </a:lnTo>
                <a:lnTo>
                  <a:pt x="88" y="89"/>
                </a:lnTo>
                <a:lnTo>
                  <a:pt x="88" y="89"/>
                </a:lnTo>
                <a:lnTo>
                  <a:pt x="88" y="89"/>
                </a:lnTo>
                <a:lnTo>
                  <a:pt x="88" y="92"/>
                </a:lnTo>
                <a:lnTo>
                  <a:pt x="91" y="92"/>
                </a:lnTo>
                <a:lnTo>
                  <a:pt x="91" y="94"/>
                </a:lnTo>
                <a:lnTo>
                  <a:pt x="93" y="94"/>
                </a:lnTo>
                <a:lnTo>
                  <a:pt x="93" y="97"/>
                </a:lnTo>
                <a:lnTo>
                  <a:pt x="93" y="97"/>
                </a:lnTo>
                <a:lnTo>
                  <a:pt x="93" y="99"/>
                </a:lnTo>
                <a:lnTo>
                  <a:pt x="94" y="99"/>
                </a:lnTo>
                <a:lnTo>
                  <a:pt x="94" y="102"/>
                </a:lnTo>
                <a:lnTo>
                  <a:pt x="96" y="102"/>
                </a:lnTo>
                <a:lnTo>
                  <a:pt x="96" y="104"/>
                </a:lnTo>
                <a:lnTo>
                  <a:pt x="98" y="104"/>
                </a:lnTo>
                <a:lnTo>
                  <a:pt x="98" y="104"/>
                </a:lnTo>
                <a:lnTo>
                  <a:pt x="98" y="104"/>
                </a:lnTo>
                <a:lnTo>
                  <a:pt x="98" y="107"/>
                </a:lnTo>
                <a:lnTo>
                  <a:pt x="101" y="107"/>
                </a:lnTo>
                <a:lnTo>
                  <a:pt x="101" y="107"/>
                </a:lnTo>
                <a:lnTo>
                  <a:pt x="102" y="107"/>
                </a:lnTo>
                <a:lnTo>
                  <a:pt x="102" y="109"/>
                </a:lnTo>
                <a:lnTo>
                  <a:pt x="103" y="109"/>
                </a:lnTo>
                <a:lnTo>
                  <a:pt x="103" y="109"/>
                </a:lnTo>
                <a:lnTo>
                  <a:pt x="104" y="109"/>
                </a:lnTo>
                <a:lnTo>
                  <a:pt x="104" y="112"/>
                </a:lnTo>
                <a:lnTo>
                  <a:pt x="106" y="112"/>
                </a:lnTo>
                <a:lnTo>
                  <a:pt x="106" y="115"/>
                </a:lnTo>
                <a:lnTo>
                  <a:pt x="106" y="115"/>
                </a:lnTo>
                <a:lnTo>
                  <a:pt x="106" y="115"/>
                </a:lnTo>
                <a:lnTo>
                  <a:pt x="107" y="115"/>
                </a:lnTo>
                <a:lnTo>
                  <a:pt x="107" y="115"/>
                </a:lnTo>
                <a:lnTo>
                  <a:pt x="108" y="115"/>
                </a:lnTo>
                <a:lnTo>
                  <a:pt x="108" y="115"/>
                </a:lnTo>
                <a:lnTo>
                  <a:pt x="108" y="115"/>
                </a:lnTo>
                <a:lnTo>
                  <a:pt x="108" y="115"/>
                </a:lnTo>
                <a:lnTo>
                  <a:pt x="109" y="115"/>
                </a:lnTo>
                <a:lnTo>
                  <a:pt x="109" y="117"/>
                </a:lnTo>
                <a:lnTo>
                  <a:pt x="110" y="117"/>
                </a:lnTo>
                <a:lnTo>
                  <a:pt x="110" y="117"/>
                </a:lnTo>
                <a:lnTo>
                  <a:pt x="111" y="117"/>
                </a:lnTo>
                <a:lnTo>
                  <a:pt x="111" y="120"/>
                </a:lnTo>
                <a:lnTo>
                  <a:pt x="112" y="120"/>
                </a:lnTo>
                <a:lnTo>
                  <a:pt x="112" y="120"/>
                </a:lnTo>
                <a:lnTo>
                  <a:pt x="113" y="120"/>
                </a:lnTo>
                <a:lnTo>
                  <a:pt x="113" y="122"/>
                </a:lnTo>
                <a:lnTo>
                  <a:pt x="115" y="122"/>
                </a:lnTo>
                <a:lnTo>
                  <a:pt x="115" y="122"/>
                </a:lnTo>
                <a:lnTo>
                  <a:pt x="115" y="122"/>
                </a:lnTo>
                <a:lnTo>
                  <a:pt x="115" y="122"/>
                </a:lnTo>
                <a:lnTo>
                  <a:pt x="117" y="122"/>
                </a:lnTo>
                <a:lnTo>
                  <a:pt x="117" y="122"/>
                </a:lnTo>
                <a:lnTo>
                  <a:pt x="118" y="122"/>
                </a:lnTo>
                <a:lnTo>
                  <a:pt x="118" y="125"/>
                </a:lnTo>
                <a:lnTo>
                  <a:pt x="118" y="125"/>
                </a:lnTo>
                <a:lnTo>
                  <a:pt x="118" y="128"/>
                </a:lnTo>
                <a:lnTo>
                  <a:pt x="120" y="128"/>
                </a:lnTo>
                <a:lnTo>
                  <a:pt x="120" y="128"/>
                </a:lnTo>
                <a:lnTo>
                  <a:pt x="122" y="128"/>
                </a:lnTo>
                <a:lnTo>
                  <a:pt x="122" y="128"/>
                </a:lnTo>
                <a:lnTo>
                  <a:pt x="124" y="128"/>
                </a:lnTo>
                <a:lnTo>
                  <a:pt x="124" y="128"/>
                </a:lnTo>
                <a:lnTo>
                  <a:pt x="124" y="128"/>
                </a:lnTo>
                <a:lnTo>
                  <a:pt x="124" y="128"/>
                </a:lnTo>
                <a:lnTo>
                  <a:pt x="125" y="128"/>
                </a:lnTo>
                <a:lnTo>
                  <a:pt x="125" y="128"/>
                </a:lnTo>
                <a:lnTo>
                  <a:pt x="125" y="128"/>
                </a:lnTo>
                <a:lnTo>
                  <a:pt x="125" y="128"/>
                </a:lnTo>
                <a:lnTo>
                  <a:pt x="125" y="128"/>
                </a:lnTo>
                <a:lnTo>
                  <a:pt x="125" y="130"/>
                </a:lnTo>
                <a:lnTo>
                  <a:pt x="127" y="130"/>
                </a:lnTo>
                <a:lnTo>
                  <a:pt x="127" y="133"/>
                </a:lnTo>
                <a:lnTo>
                  <a:pt x="129" y="133"/>
                </a:lnTo>
                <a:lnTo>
                  <a:pt x="129" y="133"/>
                </a:lnTo>
                <a:lnTo>
                  <a:pt x="132" y="133"/>
                </a:lnTo>
                <a:lnTo>
                  <a:pt x="132" y="136"/>
                </a:lnTo>
                <a:lnTo>
                  <a:pt x="133" y="136"/>
                </a:lnTo>
                <a:lnTo>
                  <a:pt x="133" y="136"/>
                </a:lnTo>
                <a:lnTo>
                  <a:pt x="136" y="136"/>
                </a:lnTo>
                <a:lnTo>
                  <a:pt x="136" y="139"/>
                </a:lnTo>
                <a:lnTo>
                  <a:pt x="138" y="139"/>
                </a:lnTo>
                <a:lnTo>
                  <a:pt x="138" y="139"/>
                </a:lnTo>
                <a:lnTo>
                  <a:pt x="139" y="139"/>
                </a:lnTo>
                <a:lnTo>
                  <a:pt x="139" y="139"/>
                </a:lnTo>
                <a:lnTo>
                  <a:pt x="140" y="139"/>
                </a:lnTo>
                <a:lnTo>
                  <a:pt x="140" y="139"/>
                </a:lnTo>
                <a:lnTo>
                  <a:pt x="140" y="139"/>
                </a:lnTo>
                <a:lnTo>
                  <a:pt x="140" y="142"/>
                </a:lnTo>
                <a:lnTo>
                  <a:pt x="140" y="142"/>
                </a:lnTo>
                <a:lnTo>
                  <a:pt x="140" y="144"/>
                </a:lnTo>
                <a:lnTo>
                  <a:pt x="145" y="144"/>
                </a:lnTo>
                <a:lnTo>
                  <a:pt x="145" y="144"/>
                </a:lnTo>
                <a:lnTo>
                  <a:pt x="145" y="144"/>
                </a:lnTo>
                <a:lnTo>
                  <a:pt x="145" y="144"/>
                </a:lnTo>
                <a:lnTo>
                  <a:pt x="149" y="144"/>
                </a:lnTo>
                <a:lnTo>
                  <a:pt x="149" y="147"/>
                </a:lnTo>
                <a:lnTo>
                  <a:pt x="154" y="147"/>
                </a:lnTo>
                <a:lnTo>
                  <a:pt x="154" y="147"/>
                </a:lnTo>
                <a:lnTo>
                  <a:pt x="154" y="147"/>
                </a:lnTo>
                <a:lnTo>
                  <a:pt x="154" y="150"/>
                </a:lnTo>
                <a:lnTo>
                  <a:pt x="155" y="150"/>
                </a:lnTo>
                <a:lnTo>
                  <a:pt x="155" y="150"/>
                </a:lnTo>
                <a:lnTo>
                  <a:pt x="158" y="150"/>
                </a:lnTo>
                <a:lnTo>
                  <a:pt x="158" y="153"/>
                </a:lnTo>
                <a:lnTo>
                  <a:pt x="158" y="153"/>
                </a:lnTo>
                <a:lnTo>
                  <a:pt x="158" y="156"/>
                </a:lnTo>
                <a:lnTo>
                  <a:pt x="159" y="156"/>
                </a:lnTo>
                <a:lnTo>
                  <a:pt x="159" y="159"/>
                </a:lnTo>
                <a:lnTo>
                  <a:pt x="160" y="159"/>
                </a:lnTo>
                <a:lnTo>
                  <a:pt x="160" y="159"/>
                </a:lnTo>
                <a:lnTo>
                  <a:pt x="161" y="159"/>
                </a:lnTo>
                <a:lnTo>
                  <a:pt x="161" y="159"/>
                </a:lnTo>
                <a:lnTo>
                  <a:pt x="162" y="159"/>
                </a:lnTo>
                <a:lnTo>
                  <a:pt x="162" y="159"/>
                </a:lnTo>
                <a:lnTo>
                  <a:pt x="163" y="159"/>
                </a:lnTo>
                <a:lnTo>
                  <a:pt x="163" y="162"/>
                </a:lnTo>
                <a:lnTo>
                  <a:pt x="164" y="162"/>
                </a:lnTo>
                <a:lnTo>
                  <a:pt x="164" y="162"/>
                </a:lnTo>
                <a:lnTo>
                  <a:pt x="165" y="162"/>
                </a:lnTo>
                <a:lnTo>
                  <a:pt x="165" y="165"/>
                </a:lnTo>
                <a:lnTo>
                  <a:pt x="169" y="165"/>
                </a:lnTo>
                <a:lnTo>
                  <a:pt x="169" y="168"/>
                </a:lnTo>
                <a:lnTo>
                  <a:pt x="169" y="168"/>
                </a:lnTo>
                <a:lnTo>
                  <a:pt x="169" y="168"/>
                </a:lnTo>
                <a:lnTo>
                  <a:pt x="169" y="168"/>
                </a:lnTo>
                <a:lnTo>
                  <a:pt x="169" y="168"/>
                </a:lnTo>
                <a:lnTo>
                  <a:pt x="170" y="168"/>
                </a:lnTo>
                <a:lnTo>
                  <a:pt x="170" y="171"/>
                </a:lnTo>
                <a:lnTo>
                  <a:pt x="171" y="171"/>
                </a:lnTo>
                <a:lnTo>
                  <a:pt x="171" y="171"/>
                </a:lnTo>
                <a:lnTo>
                  <a:pt x="174" y="171"/>
                </a:lnTo>
                <a:lnTo>
                  <a:pt x="174" y="171"/>
                </a:lnTo>
                <a:lnTo>
                  <a:pt x="178" y="171"/>
                </a:lnTo>
                <a:lnTo>
                  <a:pt x="178" y="174"/>
                </a:lnTo>
                <a:lnTo>
                  <a:pt x="179" y="174"/>
                </a:lnTo>
                <a:lnTo>
                  <a:pt x="179" y="174"/>
                </a:lnTo>
                <a:lnTo>
                  <a:pt x="180" y="174"/>
                </a:lnTo>
                <a:lnTo>
                  <a:pt x="180" y="174"/>
                </a:lnTo>
                <a:lnTo>
                  <a:pt x="180" y="174"/>
                </a:lnTo>
                <a:lnTo>
                  <a:pt x="180" y="177"/>
                </a:lnTo>
                <a:lnTo>
                  <a:pt x="182" y="177"/>
                </a:lnTo>
                <a:lnTo>
                  <a:pt x="182" y="177"/>
                </a:lnTo>
                <a:lnTo>
                  <a:pt x="185" y="177"/>
                </a:lnTo>
                <a:lnTo>
                  <a:pt x="185" y="177"/>
                </a:lnTo>
                <a:lnTo>
                  <a:pt x="188" y="177"/>
                </a:lnTo>
                <a:lnTo>
                  <a:pt x="188" y="177"/>
                </a:lnTo>
                <a:lnTo>
                  <a:pt x="189" y="177"/>
                </a:lnTo>
                <a:lnTo>
                  <a:pt x="189" y="180"/>
                </a:lnTo>
                <a:lnTo>
                  <a:pt x="191" y="180"/>
                </a:lnTo>
                <a:lnTo>
                  <a:pt x="191" y="180"/>
                </a:lnTo>
                <a:lnTo>
                  <a:pt x="194" y="180"/>
                </a:lnTo>
                <a:lnTo>
                  <a:pt x="194" y="180"/>
                </a:lnTo>
                <a:lnTo>
                  <a:pt x="195" y="180"/>
                </a:lnTo>
                <a:lnTo>
                  <a:pt x="195" y="184"/>
                </a:lnTo>
                <a:lnTo>
                  <a:pt x="197" y="184"/>
                </a:lnTo>
                <a:lnTo>
                  <a:pt x="197" y="184"/>
                </a:lnTo>
                <a:lnTo>
                  <a:pt x="199" y="184"/>
                </a:lnTo>
                <a:lnTo>
                  <a:pt x="199" y="184"/>
                </a:lnTo>
                <a:lnTo>
                  <a:pt x="200" y="184"/>
                </a:lnTo>
                <a:lnTo>
                  <a:pt x="200" y="184"/>
                </a:lnTo>
                <a:lnTo>
                  <a:pt x="204" y="184"/>
                </a:lnTo>
                <a:lnTo>
                  <a:pt x="204" y="187"/>
                </a:lnTo>
                <a:lnTo>
                  <a:pt x="205" y="187"/>
                </a:lnTo>
                <a:lnTo>
                  <a:pt x="205" y="187"/>
                </a:lnTo>
                <a:lnTo>
                  <a:pt x="206" y="187"/>
                </a:lnTo>
                <a:lnTo>
                  <a:pt x="206" y="187"/>
                </a:lnTo>
                <a:lnTo>
                  <a:pt x="213" y="187"/>
                </a:lnTo>
                <a:lnTo>
                  <a:pt x="213" y="187"/>
                </a:lnTo>
                <a:lnTo>
                  <a:pt x="215" y="187"/>
                </a:lnTo>
                <a:lnTo>
                  <a:pt x="215" y="187"/>
                </a:lnTo>
                <a:lnTo>
                  <a:pt x="215" y="187"/>
                </a:lnTo>
                <a:lnTo>
                  <a:pt x="215" y="187"/>
                </a:lnTo>
                <a:lnTo>
                  <a:pt x="217" y="187"/>
                </a:lnTo>
                <a:lnTo>
                  <a:pt x="217" y="187"/>
                </a:lnTo>
                <a:lnTo>
                  <a:pt x="218" y="187"/>
                </a:lnTo>
                <a:lnTo>
                  <a:pt x="218" y="187"/>
                </a:lnTo>
                <a:lnTo>
                  <a:pt x="219" y="187"/>
                </a:lnTo>
                <a:lnTo>
                  <a:pt x="219" y="187"/>
                </a:lnTo>
                <a:lnTo>
                  <a:pt x="220" y="187"/>
                </a:lnTo>
                <a:lnTo>
                  <a:pt x="220" y="187"/>
                </a:lnTo>
                <a:lnTo>
                  <a:pt x="223" y="187"/>
                </a:lnTo>
                <a:lnTo>
                  <a:pt x="223" y="190"/>
                </a:lnTo>
                <a:lnTo>
                  <a:pt x="227" y="190"/>
                </a:lnTo>
                <a:lnTo>
                  <a:pt x="227" y="194"/>
                </a:lnTo>
                <a:lnTo>
                  <a:pt x="233" y="194"/>
                </a:lnTo>
                <a:lnTo>
                  <a:pt x="233" y="198"/>
                </a:lnTo>
                <a:lnTo>
                  <a:pt x="234" y="198"/>
                </a:lnTo>
                <a:lnTo>
                  <a:pt x="234" y="198"/>
                </a:lnTo>
                <a:lnTo>
                  <a:pt x="234" y="198"/>
                </a:lnTo>
                <a:lnTo>
                  <a:pt x="234" y="198"/>
                </a:lnTo>
                <a:lnTo>
                  <a:pt x="235" y="198"/>
                </a:lnTo>
                <a:lnTo>
                  <a:pt x="235" y="198"/>
                </a:lnTo>
                <a:lnTo>
                  <a:pt x="236" y="198"/>
                </a:lnTo>
                <a:lnTo>
                  <a:pt x="236" y="198"/>
                </a:lnTo>
                <a:lnTo>
                  <a:pt x="237" y="198"/>
                </a:lnTo>
                <a:lnTo>
                  <a:pt x="237" y="198"/>
                </a:lnTo>
                <a:lnTo>
                  <a:pt x="238" y="198"/>
                </a:lnTo>
                <a:lnTo>
                  <a:pt x="238" y="198"/>
                </a:lnTo>
                <a:lnTo>
                  <a:pt x="239" y="198"/>
                </a:lnTo>
                <a:lnTo>
                  <a:pt x="239" y="198"/>
                </a:lnTo>
                <a:lnTo>
                  <a:pt x="241" y="198"/>
                </a:lnTo>
                <a:lnTo>
                  <a:pt x="241" y="198"/>
                </a:lnTo>
                <a:lnTo>
                  <a:pt x="244" y="198"/>
                </a:lnTo>
                <a:lnTo>
                  <a:pt x="244" y="198"/>
                </a:lnTo>
                <a:lnTo>
                  <a:pt x="245" y="198"/>
                </a:lnTo>
                <a:lnTo>
                  <a:pt x="245" y="205"/>
                </a:lnTo>
                <a:lnTo>
                  <a:pt x="246" y="205"/>
                </a:lnTo>
                <a:lnTo>
                  <a:pt x="246" y="205"/>
                </a:lnTo>
                <a:lnTo>
                  <a:pt x="247" y="205"/>
                </a:lnTo>
                <a:lnTo>
                  <a:pt x="247" y="209"/>
                </a:lnTo>
                <a:lnTo>
                  <a:pt x="249" y="209"/>
                </a:lnTo>
                <a:lnTo>
                  <a:pt x="249" y="213"/>
                </a:lnTo>
                <a:lnTo>
                  <a:pt x="250" y="213"/>
                </a:lnTo>
                <a:lnTo>
                  <a:pt x="250" y="213"/>
                </a:lnTo>
                <a:lnTo>
                  <a:pt x="258" y="213"/>
                </a:lnTo>
                <a:lnTo>
                  <a:pt x="258" y="213"/>
                </a:lnTo>
                <a:lnTo>
                  <a:pt x="259" y="213"/>
                </a:lnTo>
                <a:lnTo>
                  <a:pt x="259" y="216"/>
                </a:lnTo>
                <a:lnTo>
                  <a:pt x="259" y="216"/>
                </a:lnTo>
                <a:lnTo>
                  <a:pt x="259" y="216"/>
                </a:lnTo>
                <a:lnTo>
                  <a:pt x="260" y="216"/>
                </a:lnTo>
                <a:lnTo>
                  <a:pt x="260" y="216"/>
                </a:lnTo>
                <a:lnTo>
                  <a:pt x="264" y="216"/>
                </a:lnTo>
                <a:lnTo>
                  <a:pt x="264" y="216"/>
                </a:lnTo>
                <a:lnTo>
                  <a:pt x="266" y="216"/>
                </a:lnTo>
                <a:lnTo>
                  <a:pt x="266" y="216"/>
                </a:lnTo>
                <a:lnTo>
                  <a:pt x="271" y="216"/>
                </a:lnTo>
                <a:lnTo>
                  <a:pt x="271" y="221"/>
                </a:lnTo>
                <a:lnTo>
                  <a:pt x="273" y="221"/>
                </a:lnTo>
                <a:lnTo>
                  <a:pt x="273" y="221"/>
                </a:lnTo>
                <a:lnTo>
                  <a:pt x="276" y="221"/>
                </a:lnTo>
                <a:lnTo>
                  <a:pt x="276" y="225"/>
                </a:lnTo>
                <a:lnTo>
                  <a:pt x="280" y="225"/>
                </a:lnTo>
                <a:lnTo>
                  <a:pt x="280" y="225"/>
                </a:lnTo>
                <a:lnTo>
                  <a:pt x="285" y="225"/>
                </a:lnTo>
                <a:lnTo>
                  <a:pt x="285" y="225"/>
                </a:lnTo>
                <a:lnTo>
                  <a:pt x="287" y="225"/>
                </a:lnTo>
                <a:lnTo>
                  <a:pt x="287" y="225"/>
                </a:lnTo>
                <a:lnTo>
                  <a:pt x="288" y="225"/>
                </a:lnTo>
                <a:lnTo>
                  <a:pt x="288" y="225"/>
                </a:lnTo>
                <a:lnTo>
                  <a:pt x="292" y="225"/>
                </a:lnTo>
                <a:lnTo>
                  <a:pt x="292" y="225"/>
                </a:lnTo>
                <a:lnTo>
                  <a:pt x="297" y="225"/>
                </a:lnTo>
                <a:lnTo>
                  <a:pt x="297" y="225"/>
                </a:lnTo>
                <a:lnTo>
                  <a:pt x="300" y="225"/>
                </a:lnTo>
                <a:lnTo>
                  <a:pt x="300" y="225"/>
                </a:lnTo>
                <a:lnTo>
                  <a:pt x="304" y="225"/>
                </a:lnTo>
                <a:lnTo>
                  <a:pt x="304" y="225"/>
                </a:lnTo>
                <a:lnTo>
                  <a:pt x="308" y="225"/>
                </a:lnTo>
                <a:lnTo>
                  <a:pt x="308" y="225"/>
                </a:lnTo>
                <a:lnTo>
                  <a:pt x="311" y="225"/>
                </a:lnTo>
                <a:lnTo>
                  <a:pt x="311" y="225"/>
                </a:lnTo>
                <a:lnTo>
                  <a:pt x="313" y="225"/>
                </a:lnTo>
                <a:lnTo>
                  <a:pt x="313" y="225"/>
                </a:lnTo>
                <a:lnTo>
                  <a:pt x="313" y="225"/>
                </a:lnTo>
                <a:lnTo>
                  <a:pt x="313" y="225"/>
                </a:lnTo>
                <a:lnTo>
                  <a:pt x="315" y="225"/>
                </a:lnTo>
                <a:lnTo>
                  <a:pt x="315" y="225"/>
                </a:lnTo>
                <a:lnTo>
                  <a:pt x="317" y="225"/>
                </a:lnTo>
                <a:lnTo>
                  <a:pt x="317" y="225"/>
                </a:lnTo>
                <a:lnTo>
                  <a:pt x="320" y="225"/>
                </a:lnTo>
                <a:lnTo>
                  <a:pt x="320" y="225"/>
                </a:lnTo>
                <a:lnTo>
                  <a:pt x="322" y="225"/>
                </a:lnTo>
                <a:lnTo>
                  <a:pt x="322" y="225"/>
                </a:lnTo>
                <a:lnTo>
                  <a:pt x="322" y="225"/>
                </a:lnTo>
                <a:lnTo>
                  <a:pt x="322" y="230"/>
                </a:lnTo>
                <a:lnTo>
                  <a:pt x="323" y="230"/>
                </a:lnTo>
                <a:lnTo>
                  <a:pt x="323" y="230"/>
                </a:lnTo>
                <a:lnTo>
                  <a:pt x="326" y="230"/>
                </a:lnTo>
                <a:lnTo>
                  <a:pt x="326" y="235"/>
                </a:lnTo>
                <a:lnTo>
                  <a:pt x="330" y="235"/>
                </a:lnTo>
                <a:lnTo>
                  <a:pt x="330" y="235"/>
                </a:lnTo>
                <a:lnTo>
                  <a:pt x="334" y="235"/>
                </a:lnTo>
                <a:lnTo>
                  <a:pt x="334" y="235"/>
                </a:lnTo>
                <a:lnTo>
                  <a:pt x="342" y="235"/>
                </a:lnTo>
                <a:lnTo>
                  <a:pt x="342" y="235"/>
                </a:lnTo>
                <a:lnTo>
                  <a:pt x="354" y="235"/>
                </a:lnTo>
                <a:lnTo>
                  <a:pt x="354" y="241"/>
                </a:lnTo>
                <a:lnTo>
                  <a:pt x="360" y="241"/>
                </a:lnTo>
                <a:lnTo>
                  <a:pt x="360" y="241"/>
                </a:lnTo>
                <a:lnTo>
                  <a:pt x="371" y="241"/>
                </a:lnTo>
                <a:lnTo>
                  <a:pt x="371" y="246"/>
                </a:lnTo>
                <a:lnTo>
                  <a:pt x="373" y="246"/>
                </a:lnTo>
                <a:lnTo>
                  <a:pt x="373" y="246"/>
                </a:lnTo>
                <a:lnTo>
                  <a:pt x="376" y="246"/>
                </a:lnTo>
                <a:lnTo>
                  <a:pt x="376" y="246"/>
                </a:lnTo>
                <a:lnTo>
                  <a:pt x="381" y="246"/>
                </a:lnTo>
                <a:lnTo>
                  <a:pt x="381" y="246"/>
                </a:lnTo>
                <a:lnTo>
                  <a:pt x="396" y="246"/>
                </a:lnTo>
                <a:lnTo>
                  <a:pt x="396" y="246"/>
                </a:lnTo>
                <a:lnTo>
                  <a:pt x="405" y="246"/>
                </a:lnTo>
                <a:lnTo>
                  <a:pt x="405" y="246"/>
                </a:lnTo>
                <a:lnTo>
                  <a:pt x="411" y="246"/>
                </a:lnTo>
                <a:lnTo>
                  <a:pt x="411" y="246"/>
                </a:lnTo>
                <a:lnTo>
                  <a:pt x="414" y="246"/>
                </a:lnTo>
                <a:lnTo>
                  <a:pt x="414" y="246"/>
                </a:lnTo>
                <a:lnTo>
                  <a:pt x="416" y="246"/>
                </a:lnTo>
                <a:lnTo>
                  <a:pt x="416" y="246"/>
                </a:lnTo>
                <a:lnTo>
                  <a:pt x="417" y="246"/>
                </a:lnTo>
                <a:lnTo>
                  <a:pt x="417" y="246"/>
                </a:lnTo>
                <a:lnTo>
                  <a:pt x="419" y="246"/>
                </a:lnTo>
                <a:lnTo>
                  <a:pt x="419" y="246"/>
                </a:lnTo>
                <a:lnTo>
                  <a:pt x="422" y="246"/>
                </a:lnTo>
                <a:lnTo>
                  <a:pt x="422" y="246"/>
                </a:lnTo>
                <a:lnTo>
                  <a:pt x="423" y="246"/>
                </a:lnTo>
                <a:lnTo>
                  <a:pt x="423" y="253"/>
                </a:lnTo>
                <a:lnTo>
                  <a:pt x="425" y="253"/>
                </a:lnTo>
                <a:lnTo>
                  <a:pt x="425" y="253"/>
                </a:lnTo>
                <a:lnTo>
                  <a:pt x="428" y="253"/>
                </a:lnTo>
                <a:lnTo>
                  <a:pt x="428" y="253"/>
                </a:lnTo>
                <a:lnTo>
                  <a:pt x="431" y="253"/>
                </a:lnTo>
                <a:lnTo>
                  <a:pt x="431" y="253"/>
                </a:lnTo>
                <a:lnTo>
                  <a:pt x="434" y="253"/>
                </a:lnTo>
                <a:lnTo>
                  <a:pt x="434" y="253"/>
                </a:lnTo>
                <a:lnTo>
                  <a:pt x="435" y="253"/>
                </a:lnTo>
                <a:lnTo>
                  <a:pt x="435" y="253"/>
                </a:lnTo>
                <a:lnTo>
                  <a:pt x="441" y="253"/>
                </a:lnTo>
                <a:lnTo>
                  <a:pt x="441" y="253"/>
                </a:lnTo>
                <a:lnTo>
                  <a:pt x="446" y="253"/>
                </a:lnTo>
                <a:lnTo>
                  <a:pt x="446" y="253"/>
                </a:lnTo>
                <a:lnTo>
                  <a:pt x="449" y="253"/>
                </a:lnTo>
                <a:lnTo>
                  <a:pt x="449" y="253"/>
                </a:lnTo>
                <a:lnTo>
                  <a:pt x="451" y="253"/>
                </a:lnTo>
                <a:lnTo>
                  <a:pt x="451" y="260"/>
                </a:lnTo>
                <a:lnTo>
                  <a:pt x="452" y="260"/>
                </a:lnTo>
                <a:lnTo>
                  <a:pt x="452" y="260"/>
                </a:lnTo>
                <a:lnTo>
                  <a:pt x="456" y="260"/>
                </a:lnTo>
                <a:lnTo>
                  <a:pt x="456" y="260"/>
                </a:lnTo>
                <a:lnTo>
                  <a:pt x="456" y="260"/>
                </a:lnTo>
                <a:lnTo>
                  <a:pt x="456" y="260"/>
                </a:lnTo>
                <a:lnTo>
                  <a:pt x="459" y="260"/>
                </a:lnTo>
                <a:lnTo>
                  <a:pt x="459" y="260"/>
                </a:lnTo>
                <a:lnTo>
                  <a:pt x="461" y="260"/>
                </a:lnTo>
                <a:lnTo>
                  <a:pt x="461" y="260"/>
                </a:lnTo>
                <a:lnTo>
                  <a:pt x="462" y="260"/>
                </a:lnTo>
                <a:lnTo>
                  <a:pt x="462" y="260"/>
                </a:lnTo>
                <a:lnTo>
                  <a:pt x="467" y="260"/>
                </a:lnTo>
                <a:lnTo>
                  <a:pt x="467" y="269"/>
                </a:lnTo>
                <a:lnTo>
                  <a:pt x="470" y="269"/>
                </a:lnTo>
                <a:lnTo>
                  <a:pt x="470" y="269"/>
                </a:lnTo>
                <a:lnTo>
                  <a:pt x="470" y="269"/>
                </a:lnTo>
                <a:lnTo>
                  <a:pt x="470" y="269"/>
                </a:lnTo>
                <a:lnTo>
                  <a:pt x="472" y="269"/>
                </a:lnTo>
                <a:lnTo>
                  <a:pt x="472" y="269"/>
                </a:lnTo>
                <a:lnTo>
                  <a:pt x="480" y="269"/>
                </a:lnTo>
                <a:lnTo>
                  <a:pt x="480" y="269"/>
                </a:lnTo>
                <a:lnTo>
                  <a:pt x="486" y="269"/>
                </a:lnTo>
                <a:lnTo>
                  <a:pt x="486" y="269"/>
                </a:lnTo>
                <a:lnTo>
                  <a:pt x="490" y="269"/>
                </a:lnTo>
                <a:lnTo>
                  <a:pt x="490" y="269"/>
                </a:lnTo>
                <a:lnTo>
                  <a:pt x="504" y="269"/>
                </a:lnTo>
                <a:lnTo>
                  <a:pt x="504" y="269"/>
                </a:lnTo>
                <a:lnTo>
                  <a:pt x="506" y="269"/>
                </a:lnTo>
                <a:lnTo>
                  <a:pt x="506" y="269"/>
                </a:lnTo>
                <a:lnTo>
                  <a:pt x="506" y="269"/>
                </a:lnTo>
                <a:lnTo>
                  <a:pt x="506" y="269"/>
                </a:lnTo>
                <a:lnTo>
                  <a:pt x="518" y="269"/>
                </a:lnTo>
                <a:lnTo>
                  <a:pt x="518" y="269"/>
                </a:lnTo>
                <a:lnTo>
                  <a:pt x="521" y="269"/>
                </a:lnTo>
                <a:lnTo>
                  <a:pt x="521" y="269"/>
                </a:lnTo>
                <a:lnTo>
                  <a:pt x="535" y="269"/>
                </a:lnTo>
                <a:lnTo>
                  <a:pt x="535" y="269"/>
                </a:lnTo>
                <a:lnTo>
                  <a:pt x="537" y="269"/>
                </a:lnTo>
                <a:lnTo>
                  <a:pt x="537" y="269"/>
                </a:lnTo>
                <a:lnTo>
                  <a:pt x="540" y="269"/>
                </a:lnTo>
                <a:lnTo>
                  <a:pt x="540" y="269"/>
                </a:lnTo>
                <a:lnTo>
                  <a:pt x="557" y="269"/>
                </a:lnTo>
                <a:lnTo>
                  <a:pt x="557" y="269"/>
                </a:lnTo>
                <a:lnTo>
                  <a:pt x="561" y="269"/>
                </a:lnTo>
                <a:lnTo>
                  <a:pt x="561" y="269"/>
                </a:lnTo>
                <a:lnTo>
                  <a:pt x="563" y="269"/>
                </a:lnTo>
                <a:lnTo>
                  <a:pt x="563" y="269"/>
                </a:lnTo>
                <a:lnTo>
                  <a:pt x="570" y="269"/>
                </a:lnTo>
                <a:lnTo>
                  <a:pt x="570" y="269"/>
                </a:lnTo>
                <a:lnTo>
                  <a:pt x="581" y="269"/>
                </a:lnTo>
                <a:lnTo>
                  <a:pt x="581" y="269"/>
                </a:lnTo>
                <a:lnTo>
                  <a:pt x="585" y="269"/>
                </a:lnTo>
                <a:lnTo>
                  <a:pt x="585" y="269"/>
                </a:lnTo>
                <a:lnTo>
                  <a:pt x="589" y="269"/>
                </a:lnTo>
                <a:lnTo>
                  <a:pt x="589" y="269"/>
                </a:lnTo>
                <a:lnTo>
                  <a:pt x="593" y="269"/>
                </a:lnTo>
                <a:lnTo>
                  <a:pt x="593" y="269"/>
                </a:lnTo>
                <a:lnTo>
                  <a:pt x="595" y="269"/>
                </a:lnTo>
                <a:lnTo>
                  <a:pt x="595" y="269"/>
                </a:lnTo>
                <a:lnTo>
                  <a:pt x="597" y="269"/>
                </a:lnTo>
                <a:lnTo>
                  <a:pt x="597" y="269"/>
                </a:lnTo>
              </a:path>
            </a:pathLst>
          </a:cu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01" name="Freeform 222"/>
          <p:cNvSpPr>
            <a:spLocks/>
          </p:cNvSpPr>
          <p:nvPr/>
        </p:nvSpPr>
        <p:spPr bwMode="auto">
          <a:xfrm>
            <a:off x="7158673" y="2270125"/>
            <a:ext cx="3275013" cy="1751013"/>
          </a:xfrm>
          <a:custGeom>
            <a:avLst/>
            <a:gdLst>
              <a:gd name="T0" fmla="*/ 8 w 597"/>
              <a:gd name="T1" fmla="*/ 17 h 319"/>
              <a:gd name="T2" fmla="*/ 11 w 597"/>
              <a:gd name="T3" fmla="*/ 28 h 319"/>
              <a:gd name="T4" fmla="*/ 14 w 597"/>
              <a:gd name="T5" fmla="*/ 34 h 319"/>
              <a:gd name="T6" fmla="*/ 19 w 597"/>
              <a:gd name="T7" fmla="*/ 34 h 319"/>
              <a:gd name="T8" fmla="*/ 25 w 597"/>
              <a:gd name="T9" fmla="*/ 68 h 319"/>
              <a:gd name="T10" fmla="*/ 39 w 597"/>
              <a:gd name="T11" fmla="*/ 73 h 319"/>
              <a:gd name="T12" fmla="*/ 45 w 597"/>
              <a:gd name="T13" fmla="*/ 85 h 319"/>
              <a:gd name="T14" fmla="*/ 56 w 597"/>
              <a:gd name="T15" fmla="*/ 90 h 319"/>
              <a:gd name="T16" fmla="*/ 60 w 597"/>
              <a:gd name="T17" fmla="*/ 101 h 319"/>
              <a:gd name="T18" fmla="*/ 66 w 597"/>
              <a:gd name="T19" fmla="*/ 113 h 319"/>
              <a:gd name="T20" fmla="*/ 70 w 597"/>
              <a:gd name="T21" fmla="*/ 118 h 319"/>
              <a:gd name="T22" fmla="*/ 76 w 597"/>
              <a:gd name="T23" fmla="*/ 124 h 319"/>
              <a:gd name="T24" fmla="*/ 82 w 597"/>
              <a:gd name="T25" fmla="*/ 130 h 319"/>
              <a:gd name="T26" fmla="*/ 87 w 597"/>
              <a:gd name="T27" fmla="*/ 136 h 319"/>
              <a:gd name="T28" fmla="*/ 91 w 597"/>
              <a:gd name="T29" fmla="*/ 153 h 319"/>
              <a:gd name="T30" fmla="*/ 98 w 597"/>
              <a:gd name="T31" fmla="*/ 153 h 319"/>
              <a:gd name="T32" fmla="*/ 103 w 597"/>
              <a:gd name="T33" fmla="*/ 158 h 319"/>
              <a:gd name="T34" fmla="*/ 108 w 597"/>
              <a:gd name="T35" fmla="*/ 164 h 319"/>
              <a:gd name="T36" fmla="*/ 111 w 597"/>
              <a:gd name="T37" fmla="*/ 164 h 319"/>
              <a:gd name="T38" fmla="*/ 117 w 597"/>
              <a:gd name="T39" fmla="*/ 164 h 319"/>
              <a:gd name="T40" fmla="*/ 122 w 597"/>
              <a:gd name="T41" fmla="*/ 171 h 319"/>
              <a:gd name="T42" fmla="*/ 125 w 597"/>
              <a:gd name="T43" fmla="*/ 177 h 319"/>
              <a:gd name="T44" fmla="*/ 133 w 597"/>
              <a:gd name="T45" fmla="*/ 183 h 319"/>
              <a:gd name="T46" fmla="*/ 140 w 597"/>
              <a:gd name="T47" fmla="*/ 196 h 319"/>
              <a:gd name="T48" fmla="*/ 149 w 597"/>
              <a:gd name="T49" fmla="*/ 196 h 319"/>
              <a:gd name="T50" fmla="*/ 158 w 597"/>
              <a:gd name="T51" fmla="*/ 196 h 319"/>
              <a:gd name="T52" fmla="*/ 162 w 597"/>
              <a:gd name="T53" fmla="*/ 196 h 319"/>
              <a:gd name="T54" fmla="*/ 169 w 597"/>
              <a:gd name="T55" fmla="*/ 196 h 319"/>
              <a:gd name="T56" fmla="*/ 174 w 597"/>
              <a:gd name="T57" fmla="*/ 196 h 319"/>
              <a:gd name="T58" fmla="*/ 182 w 597"/>
              <a:gd name="T59" fmla="*/ 196 h 319"/>
              <a:gd name="T60" fmla="*/ 191 w 597"/>
              <a:gd name="T61" fmla="*/ 204 h 319"/>
              <a:gd name="T62" fmla="*/ 200 w 597"/>
              <a:gd name="T63" fmla="*/ 204 h 319"/>
              <a:gd name="T64" fmla="*/ 213 w 597"/>
              <a:gd name="T65" fmla="*/ 220 h 319"/>
              <a:gd name="T66" fmla="*/ 219 w 597"/>
              <a:gd name="T67" fmla="*/ 220 h 319"/>
              <a:gd name="T68" fmla="*/ 233 w 597"/>
              <a:gd name="T69" fmla="*/ 220 h 319"/>
              <a:gd name="T70" fmla="*/ 237 w 597"/>
              <a:gd name="T71" fmla="*/ 229 h 319"/>
              <a:gd name="T72" fmla="*/ 244 w 597"/>
              <a:gd name="T73" fmla="*/ 229 h 319"/>
              <a:gd name="T74" fmla="*/ 250 w 597"/>
              <a:gd name="T75" fmla="*/ 239 h 319"/>
              <a:gd name="T76" fmla="*/ 260 w 597"/>
              <a:gd name="T77" fmla="*/ 239 h 319"/>
              <a:gd name="T78" fmla="*/ 276 w 597"/>
              <a:gd name="T79" fmla="*/ 239 h 319"/>
              <a:gd name="T80" fmla="*/ 288 w 597"/>
              <a:gd name="T81" fmla="*/ 249 h 319"/>
              <a:gd name="T82" fmla="*/ 308 w 597"/>
              <a:gd name="T83" fmla="*/ 249 h 319"/>
              <a:gd name="T84" fmla="*/ 315 w 597"/>
              <a:gd name="T85" fmla="*/ 260 h 319"/>
              <a:gd name="T86" fmla="*/ 323 w 597"/>
              <a:gd name="T87" fmla="*/ 260 h 319"/>
              <a:gd name="T88" fmla="*/ 342 w 597"/>
              <a:gd name="T89" fmla="*/ 271 h 319"/>
              <a:gd name="T90" fmla="*/ 376 w 597"/>
              <a:gd name="T91" fmla="*/ 271 h 319"/>
              <a:gd name="T92" fmla="*/ 411 w 597"/>
              <a:gd name="T93" fmla="*/ 285 h 319"/>
              <a:gd name="T94" fmla="*/ 422 w 597"/>
              <a:gd name="T95" fmla="*/ 285 h 319"/>
              <a:gd name="T96" fmla="*/ 431 w 597"/>
              <a:gd name="T97" fmla="*/ 301 h 319"/>
              <a:gd name="T98" fmla="*/ 449 w 597"/>
              <a:gd name="T99" fmla="*/ 301 h 319"/>
              <a:gd name="T100" fmla="*/ 456 w 597"/>
              <a:gd name="T101" fmla="*/ 301 h 319"/>
              <a:gd name="T102" fmla="*/ 470 w 597"/>
              <a:gd name="T103" fmla="*/ 319 h 319"/>
              <a:gd name="T104" fmla="*/ 486 w 597"/>
              <a:gd name="T105" fmla="*/ 319 h 319"/>
              <a:gd name="T106" fmla="*/ 518 w 597"/>
              <a:gd name="T107" fmla="*/ 319 h 319"/>
              <a:gd name="T108" fmla="*/ 540 w 597"/>
              <a:gd name="T109" fmla="*/ 319 h 319"/>
              <a:gd name="T110" fmla="*/ 581 w 597"/>
              <a:gd name="T111" fmla="*/ 319 h 319"/>
              <a:gd name="T112" fmla="*/ 595 w 597"/>
              <a:gd name="T113" fmla="*/ 319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97" h="319">
                <a:moveTo>
                  <a:pt x="0" y="0"/>
                </a:moveTo>
                <a:lnTo>
                  <a:pt x="4" y="0"/>
                </a:lnTo>
                <a:lnTo>
                  <a:pt x="4" y="6"/>
                </a:lnTo>
                <a:lnTo>
                  <a:pt x="5" y="6"/>
                </a:lnTo>
                <a:lnTo>
                  <a:pt x="5" y="11"/>
                </a:lnTo>
                <a:lnTo>
                  <a:pt x="5" y="11"/>
                </a:lnTo>
                <a:lnTo>
                  <a:pt x="5" y="17"/>
                </a:lnTo>
                <a:lnTo>
                  <a:pt x="8" y="17"/>
                </a:lnTo>
                <a:lnTo>
                  <a:pt x="8" y="17"/>
                </a:lnTo>
                <a:lnTo>
                  <a:pt x="9" y="17"/>
                </a:lnTo>
                <a:lnTo>
                  <a:pt x="9" y="17"/>
                </a:lnTo>
                <a:lnTo>
                  <a:pt x="9" y="17"/>
                </a:lnTo>
                <a:lnTo>
                  <a:pt x="9" y="17"/>
                </a:lnTo>
                <a:lnTo>
                  <a:pt x="10" y="17"/>
                </a:lnTo>
                <a:lnTo>
                  <a:pt x="10" y="22"/>
                </a:lnTo>
                <a:lnTo>
                  <a:pt x="11" y="22"/>
                </a:lnTo>
                <a:lnTo>
                  <a:pt x="11" y="28"/>
                </a:lnTo>
                <a:lnTo>
                  <a:pt x="11" y="28"/>
                </a:lnTo>
                <a:lnTo>
                  <a:pt x="11" y="28"/>
                </a:lnTo>
                <a:lnTo>
                  <a:pt x="12" y="28"/>
                </a:lnTo>
                <a:lnTo>
                  <a:pt x="12" y="28"/>
                </a:lnTo>
                <a:lnTo>
                  <a:pt x="12" y="28"/>
                </a:lnTo>
                <a:lnTo>
                  <a:pt x="12" y="28"/>
                </a:lnTo>
                <a:lnTo>
                  <a:pt x="13" y="28"/>
                </a:lnTo>
                <a:lnTo>
                  <a:pt x="13" y="28"/>
                </a:lnTo>
                <a:lnTo>
                  <a:pt x="14" y="28"/>
                </a:lnTo>
                <a:lnTo>
                  <a:pt x="14" y="34"/>
                </a:lnTo>
                <a:lnTo>
                  <a:pt x="16" y="34"/>
                </a:lnTo>
                <a:lnTo>
                  <a:pt x="16" y="34"/>
                </a:lnTo>
                <a:lnTo>
                  <a:pt x="16" y="34"/>
                </a:lnTo>
                <a:lnTo>
                  <a:pt x="16" y="34"/>
                </a:lnTo>
                <a:lnTo>
                  <a:pt x="17" y="34"/>
                </a:lnTo>
                <a:lnTo>
                  <a:pt x="17" y="34"/>
                </a:lnTo>
                <a:lnTo>
                  <a:pt x="18" y="34"/>
                </a:lnTo>
                <a:lnTo>
                  <a:pt x="18" y="34"/>
                </a:lnTo>
                <a:lnTo>
                  <a:pt x="19" y="34"/>
                </a:lnTo>
                <a:lnTo>
                  <a:pt x="19" y="39"/>
                </a:lnTo>
                <a:lnTo>
                  <a:pt x="21" y="39"/>
                </a:lnTo>
                <a:lnTo>
                  <a:pt x="21" y="51"/>
                </a:lnTo>
                <a:lnTo>
                  <a:pt x="21" y="51"/>
                </a:lnTo>
                <a:lnTo>
                  <a:pt x="21" y="56"/>
                </a:lnTo>
                <a:lnTo>
                  <a:pt x="24" y="56"/>
                </a:lnTo>
                <a:lnTo>
                  <a:pt x="24" y="62"/>
                </a:lnTo>
                <a:lnTo>
                  <a:pt x="25" y="62"/>
                </a:lnTo>
                <a:lnTo>
                  <a:pt x="25" y="68"/>
                </a:lnTo>
                <a:lnTo>
                  <a:pt x="26" y="68"/>
                </a:lnTo>
                <a:lnTo>
                  <a:pt x="26" y="68"/>
                </a:lnTo>
                <a:lnTo>
                  <a:pt x="27" y="68"/>
                </a:lnTo>
                <a:lnTo>
                  <a:pt x="27" y="68"/>
                </a:lnTo>
                <a:lnTo>
                  <a:pt x="28" y="68"/>
                </a:lnTo>
                <a:lnTo>
                  <a:pt x="28" y="68"/>
                </a:lnTo>
                <a:lnTo>
                  <a:pt x="31" y="68"/>
                </a:lnTo>
                <a:lnTo>
                  <a:pt x="31" y="73"/>
                </a:lnTo>
                <a:lnTo>
                  <a:pt x="39" y="73"/>
                </a:lnTo>
                <a:lnTo>
                  <a:pt x="39" y="73"/>
                </a:lnTo>
                <a:lnTo>
                  <a:pt x="41" y="73"/>
                </a:lnTo>
                <a:lnTo>
                  <a:pt x="41" y="73"/>
                </a:lnTo>
                <a:lnTo>
                  <a:pt x="42" y="73"/>
                </a:lnTo>
                <a:lnTo>
                  <a:pt x="42" y="73"/>
                </a:lnTo>
                <a:lnTo>
                  <a:pt x="43" y="73"/>
                </a:lnTo>
                <a:lnTo>
                  <a:pt x="43" y="79"/>
                </a:lnTo>
                <a:lnTo>
                  <a:pt x="45" y="79"/>
                </a:lnTo>
                <a:lnTo>
                  <a:pt x="45" y="85"/>
                </a:lnTo>
                <a:lnTo>
                  <a:pt x="48" y="85"/>
                </a:lnTo>
                <a:lnTo>
                  <a:pt x="48" y="85"/>
                </a:lnTo>
                <a:lnTo>
                  <a:pt x="50" y="85"/>
                </a:lnTo>
                <a:lnTo>
                  <a:pt x="50" y="85"/>
                </a:lnTo>
                <a:lnTo>
                  <a:pt x="51" y="85"/>
                </a:lnTo>
                <a:lnTo>
                  <a:pt x="51" y="85"/>
                </a:lnTo>
                <a:lnTo>
                  <a:pt x="51" y="85"/>
                </a:lnTo>
                <a:lnTo>
                  <a:pt x="51" y="90"/>
                </a:lnTo>
                <a:lnTo>
                  <a:pt x="56" y="90"/>
                </a:lnTo>
                <a:lnTo>
                  <a:pt x="56" y="96"/>
                </a:lnTo>
                <a:lnTo>
                  <a:pt x="58" y="96"/>
                </a:lnTo>
                <a:lnTo>
                  <a:pt x="58" y="101"/>
                </a:lnTo>
                <a:lnTo>
                  <a:pt x="59" y="101"/>
                </a:lnTo>
                <a:lnTo>
                  <a:pt x="59" y="101"/>
                </a:lnTo>
                <a:lnTo>
                  <a:pt x="59" y="101"/>
                </a:lnTo>
                <a:lnTo>
                  <a:pt x="59" y="101"/>
                </a:lnTo>
                <a:lnTo>
                  <a:pt x="60" y="101"/>
                </a:lnTo>
                <a:lnTo>
                  <a:pt x="60" y="101"/>
                </a:lnTo>
                <a:lnTo>
                  <a:pt x="62" y="101"/>
                </a:lnTo>
                <a:lnTo>
                  <a:pt x="62" y="101"/>
                </a:lnTo>
                <a:lnTo>
                  <a:pt x="63" y="101"/>
                </a:lnTo>
                <a:lnTo>
                  <a:pt x="63" y="107"/>
                </a:lnTo>
                <a:lnTo>
                  <a:pt x="63" y="107"/>
                </a:lnTo>
                <a:lnTo>
                  <a:pt x="63" y="107"/>
                </a:lnTo>
                <a:lnTo>
                  <a:pt x="64" y="107"/>
                </a:lnTo>
                <a:lnTo>
                  <a:pt x="64" y="113"/>
                </a:lnTo>
                <a:lnTo>
                  <a:pt x="66" y="113"/>
                </a:lnTo>
                <a:lnTo>
                  <a:pt x="66" y="113"/>
                </a:lnTo>
                <a:lnTo>
                  <a:pt x="66" y="113"/>
                </a:lnTo>
                <a:lnTo>
                  <a:pt x="66" y="113"/>
                </a:lnTo>
                <a:lnTo>
                  <a:pt x="67" y="113"/>
                </a:lnTo>
                <a:lnTo>
                  <a:pt x="67" y="118"/>
                </a:lnTo>
                <a:lnTo>
                  <a:pt x="69" y="118"/>
                </a:lnTo>
                <a:lnTo>
                  <a:pt x="69" y="118"/>
                </a:lnTo>
                <a:lnTo>
                  <a:pt x="70" y="118"/>
                </a:lnTo>
                <a:lnTo>
                  <a:pt x="70" y="118"/>
                </a:lnTo>
                <a:lnTo>
                  <a:pt x="72" y="118"/>
                </a:lnTo>
                <a:lnTo>
                  <a:pt x="72" y="124"/>
                </a:lnTo>
                <a:lnTo>
                  <a:pt x="72" y="124"/>
                </a:lnTo>
                <a:lnTo>
                  <a:pt x="72" y="124"/>
                </a:lnTo>
                <a:lnTo>
                  <a:pt x="73" y="124"/>
                </a:lnTo>
                <a:lnTo>
                  <a:pt x="73" y="124"/>
                </a:lnTo>
                <a:lnTo>
                  <a:pt x="75" y="124"/>
                </a:lnTo>
                <a:lnTo>
                  <a:pt x="75" y="124"/>
                </a:lnTo>
                <a:lnTo>
                  <a:pt x="76" y="124"/>
                </a:lnTo>
                <a:lnTo>
                  <a:pt x="76" y="124"/>
                </a:lnTo>
                <a:lnTo>
                  <a:pt x="79" y="124"/>
                </a:lnTo>
                <a:lnTo>
                  <a:pt x="79" y="124"/>
                </a:lnTo>
                <a:lnTo>
                  <a:pt x="79" y="124"/>
                </a:lnTo>
                <a:lnTo>
                  <a:pt x="79" y="130"/>
                </a:lnTo>
                <a:lnTo>
                  <a:pt x="81" y="130"/>
                </a:lnTo>
                <a:lnTo>
                  <a:pt x="81" y="130"/>
                </a:lnTo>
                <a:lnTo>
                  <a:pt x="82" y="130"/>
                </a:lnTo>
                <a:lnTo>
                  <a:pt x="82" y="130"/>
                </a:lnTo>
                <a:lnTo>
                  <a:pt x="82" y="130"/>
                </a:lnTo>
                <a:lnTo>
                  <a:pt x="82" y="136"/>
                </a:lnTo>
                <a:lnTo>
                  <a:pt x="83" y="136"/>
                </a:lnTo>
                <a:lnTo>
                  <a:pt x="83" y="136"/>
                </a:lnTo>
                <a:lnTo>
                  <a:pt x="83" y="136"/>
                </a:lnTo>
                <a:lnTo>
                  <a:pt x="83" y="136"/>
                </a:lnTo>
                <a:lnTo>
                  <a:pt x="86" y="136"/>
                </a:lnTo>
                <a:lnTo>
                  <a:pt x="86" y="136"/>
                </a:lnTo>
                <a:lnTo>
                  <a:pt x="87" y="136"/>
                </a:lnTo>
                <a:lnTo>
                  <a:pt x="87" y="141"/>
                </a:lnTo>
                <a:lnTo>
                  <a:pt x="87" y="141"/>
                </a:lnTo>
                <a:lnTo>
                  <a:pt x="87" y="147"/>
                </a:lnTo>
                <a:lnTo>
                  <a:pt x="88" y="147"/>
                </a:lnTo>
                <a:lnTo>
                  <a:pt x="88" y="147"/>
                </a:lnTo>
                <a:lnTo>
                  <a:pt x="88" y="147"/>
                </a:lnTo>
                <a:lnTo>
                  <a:pt x="88" y="153"/>
                </a:lnTo>
                <a:lnTo>
                  <a:pt x="91" y="153"/>
                </a:lnTo>
                <a:lnTo>
                  <a:pt x="91" y="153"/>
                </a:lnTo>
                <a:lnTo>
                  <a:pt x="93" y="153"/>
                </a:lnTo>
                <a:lnTo>
                  <a:pt x="93" y="153"/>
                </a:lnTo>
                <a:lnTo>
                  <a:pt x="93" y="153"/>
                </a:lnTo>
                <a:lnTo>
                  <a:pt x="93" y="153"/>
                </a:lnTo>
                <a:lnTo>
                  <a:pt x="94" y="153"/>
                </a:lnTo>
                <a:lnTo>
                  <a:pt x="94" y="153"/>
                </a:lnTo>
                <a:lnTo>
                  <a:pt x="96" y="153"/>
                </a:lnTo>
                <a:lnTo>
                  <a:pt x="96" y="153"/>
                </a:lnTo>
                <a:lnTo>
                  <a:pt x="98" y="153"/>
                </a:lnTo>
                <a:lnTo>
                  <a:pt x="98" y="153"/>
                </a:lnTo>
                <a:lnTo>
                  <a:pt x="98" y="153"/>
                </a:lnTo>
                <a:lnTo>
                  <a:pt x="98" y="153"/>
                </a:lnTo>
                <a:lnTo>
                  <a:pt x="101" y="153"/>
                </a:lnTo>
                <a:lnTo>
                  <a:pt x="101" y="158"/>
                </a:lnTo>
                <a:lnTo>
                  <a:pt x="102" y="158"/>
                </a:lnTo>
                <a:lnTo>
                  <a:pt x="102" y="158"/>
                </a:lnTo>
                <a:lnTo>
                  <a:pt x="103" y="158"/>
                </a:lnTo>
                <a:lnTo>
                  <a:pt x="103" y="158"/>
                </a:lnTo>
                <a:lnTo>
                  <a:pt x="104" y="158"/>
                </a:lnTo>
                <a:lnTo>
                  <a:pt x="104" y="164"/>
                </a:lnTo>
                <a:lnTo>
                  <a:pt x="106" y="164"/>
                </a:lnTo>
                <a:lnTo>
                  <a:pt x="106" y="164"/>
                </a:lnTo>
                <a:lnTo>
                  <a:pt x="106" y="164"/>
                </a:lnTo>
                <a:lnTo>
                  <a:pt x="106" y="164"/>
                </a:lnTo>
                <a:lnTo>
                  <a:pt x="107" y="164"/>
                </a:lnTo>
                <a:lnTo>
                  <a:pt x="107" y="164"/>
                </a:lnTo>
                <a:lnTo>
                  <a:pt x="108" y="164"/>
                </a:lnTo>
                <a:lnTo>
                  <a:pt x="108" y="164"/>
                </a:lnTo>
                <a:lnTo>
                  <a:pt x="108" y="164"/>
                </a:lnTo>
                <a:lnTo>
                  <a:pt x="108" y="164"/>
                </a:lnTo>
                <a:lnTo>
                  <a:pt x="109" y="164"/>
                </a:lnTo>
                <a:lnTo>
                  <a:pt x="109" y="164"/>
                </a:lnTo>
                <a:lnTo>
                  <a:pt x="110" y="164"/>
                </a:lnTo>
                <a:lnTo>
                  <a:pt x="110" y="164"/>
                </a:lnTo>
                <a:lnTo>
                  <a:pt x="111" y="164"/>
                </a:lnTo>
                <a:lnTo>
                  <a:pt x="111" y="164"/>
                </a:lnTo>
                <a:lnTo>
                  <a:pt x="112" y="164"/>
                </a:lnTo>
                <a:lnTo>
                  <a:pt x="112" y="164"/>
                </a:lnTo>
                <a:lnTo>
                  <a:pt x="113" y="164"/>
                </a:lnTo>
                <a:lnTo>
                  <a:pt x="113" y="164"/>
                </a:lnTo>
                <a:lnTo>
                  <a:pt x="115" y="164"/>
                </a:lnTo>
                <a:lnTo>
                  <a:pt x="115" y="164"/>
                </a:lnTo>
                <a:lnTo>
                  <a:pt x="115" y="164"/>
                </a:lnTo>
                <a:lnTo>
                  <a:pt x="115" y="164"/>
                </a:lnTo>
                <a:lnTo>
                  <a:pt x="117" y="164"/>
                </a:lnTo>
                <a:lnTo>
                  <a:pt x="117" y="164"/>
                </a:lnTo>
                <a:lnTo>
                  <a:pt x="118" y="164"/>
                </a:lnTo>
                <a:lnTo>
                  <a:pt x="118" y="164"/>
                </a:lnTo>
                <a:lnTo>
                  <a:pt x="118" y="164"/>
                </a:lnTo>
                <a:lnTo>
                  <a:pt x="118" y="164"/>
                </a:lnTo>
                <a:lnTo>
                  <a:pt x="120" y="164"/>
                </a:lnTo>
                <a:lnTo>
                  <a:pt x="120" y="171"/>
                </a:lnTo>
                <a:lnTo>
                  <a:pt x="122" y="171"/>
                </a:lnTo>
                <a:lnTo>
                  <a:pt x="122" y="171"/>
                </a:lnTo>
                <a:lnTo>
                  <a:pt x="124" y="171"/>
                </a:lnTo>
                <a:lnTo>
                  <a:pt x="124" y="177"/>
                </a:lnTo>
                <a:lnTo>
                  <a:pt x="124" y="177"/>
                </a:lnTo>
                <a:lnTo>
                  <a:pt x="124" y="177"/>
                </a:lnTo>
                <a:lnTo>
                  <a:pt x="125" y="177"/>
                </a:lnTo>
                <a:lnTo>
                  <a:pt x="125" y="177"/>
                </a:lnTo>
                <a:lnTo>
                  <a:pt x="125" y="177"/>
                </a:lnTo>
                <a:lnTo>
                  <a:pt x="125" y="177"/>
                </a:lnTo>
                <a:lnTo>
                  <a:pt x="125" y="177"/>
                </a:lnTo>
                <a:lnTo>
                  <a:pt x="125" y="177"/>
                </a:lnTo>
                <a:lnTo>
                  <a:pt x="127" y="177"/>
                </a:lnTo>
                <a:lnTo>
                  <a:pt x="127" y="177"/>
                </a:lnTo>
                <a:lnTo>
                  <a:pt x="129" y="177"/>
                </a:lnTo>
                <a:lnTo>
                  <a:pt x="129" y="177"/>
                </a:lnTo>
                <a:lnTo>
                  <a:pt x="132" y="177"/>
                </a:lnTo>
                <a:lnTo>
                  <a:pt x="132" y="177"/>
                </a:lnTo>
                <a:lnTo>
                  <a:pt x="133" y="177"/>
                </a:lnTo>
                <a:lnTo>
                  <a:pt x="133" y="183"/>
                </a:lnTo>
                <a:lnTo>
                  <a:pt x="136" y="183"/>
                </a:lnTo>
                <a:lnTo>
                  <a:pt x="136" y="183"/>
                </a:lnTo>
                <a:lnTo>
                  <a:pt x="138" y="183"/>
                </a:lnTo>
                <a:lnTo>
                  <a:pt x="138" y="190"/>
                </a:lnTo>
                <a:lnTo>
                  <a:pt x="139" y="190"/>
                </a:lnTo>
                <a:lnTo>
                  <a:pt x="139" y="196"/>
                </a:lnTo>
                <a:lnTo>
                  <a:pt x="140" y="196"/>
                </a:lnTo>
                <a:lnTo>
                  <a:pt x="140" y="196"/>
                </a:lnTo>
                <a:lnTo>
                  <a:pt x="140" y="196"/>
                </a:lnTo>
                <a:lnTo>
                  <a:pt x="140" y="196"/>
                </a:lnTo>
                <a:lnTo>
                  <a:pt x="140" y="196"/>
                </a:lnTo>
                <a:lnTo>
                  <a:pt x="140" y="196"/>
                </a:lnTo>
                <a:lnTo>
                  <a:pt x="145" y="196"/>
                </a:lnTo>
                <a:lnTo>
                  <a:pt x="145" y="196"/>
                </a:lnTo>
                <a:lnTo>
                  <a:pt x="145" y="196"/>
                </a:lnTo>
                <a:lnTo>
                  <a:pt x="145" y="196"/>
                </a:lnTo>
                <a:lnTo>
                  <a:pt x="149" y="196"/>
                </a:lnTo>
                <a:lnTo>
                  <a:pt x="149" y="196"/>
                </a:lnTo>
                <a:lnTo>
                  <a:pt x="154" y="196"/>
                </a:lnTo>
                <a:lnTo>
                  <a:pt x="154" y="196"/>
                </a:lnTo>
                <a:lnTo>
                  <a:pt x="154" y="196"/>
                </a:lnTo>
                <a:lnTo>
                  <a:pt x="154" y="196"/>
                </a:lnTo>
                <a:lnTo>
                  <a:pt x="155" y="196"/>
                </a:lnTo>
                <a:lnTo>
                  <a:pt x="155" y="196"/>
                </a:lnTo>
                <a:lnTo>
                  <a:pt x="158" y="196"/>
                </a:lnTo>
                <a:lnTo>
                  <a:pt x="158" y="196"/>
                </a:lnTo>
                <a:lnTo>
                  <a:pt x="158" y="196"/>
                </a:lnTo>
                <a:lnTo>
                  <a:pt x="158" y="196"/>
                </a:lnTo>
                <a:lnTo>
                  <a:pt x="159" y="196"/>
                </a:lnTo>
                <a:lnTo>
                  <a:pt x="159" y="196"/>
                </a:lnTo>
                <a:lnTo>
                  <a:pt x="160" y="196"/>
                </a:lnTo>
                <a:lnTo>
                  <a:pt x="160" y="196"/>
                </a:lnTo>
                <a:lnTo>
                  <a:pt x="161" y="196"/>
                </a:lnTo>
                <a:lnTo>
                  <a:pt x="161" y="196"/>
                </a:lnTo>
                <a:lnTo>
                  <a:pt x="162" y="196"/>
                </a:lnTo>
                <a:lnTo>
                  <a:pt x="162" y="196"/>
                </a:lnTo>
                <a:lnTo>
                  <a:pt x="163" y="196"/>
                </a:lnTo>
                <a:lnTo>
                  <a:pt x="163" y="196"/>
                </a:lnTo>
                <a:lnTo>
                  <a:pt x="164" y="196"/>
                </a:lnTo>
                <a:lnTo>
                  <a:pt x="164" y="196"/>
                </a:lnTo>
                <a:lnTo>
                  <a:pt x="165" y="196"/>
                </a:lnTo>
                <a:lnTo>
                  <a:pt x="165" y="196"/>
                </a:lnTo>
                <a:lnTo>
                  <a:pt x="169" y="196"/>
                </a:lnTo>
                <a:lnTo>
                  <a:pt x="169" y="196"/>
                </a:lnTo>
                <a:lnTo>
                  <a:pt x="169" y="196"/>
                </a:lnTo>
                <a:lnTo>
                  <a:pt x="169" y="196"/>
                </a:lnTo>
                <a:lnTo>
                  <a:pt x="169" y="196"/>
                </a:lnTo>
                <a:lnTo>
                  <a:pt x="169" y="196"/>
                </a:lnTo>
                <a:lnTo>
                  <a:pt x="170" y="196"/>
                </a:lnTo>
                <a:lnTo>
                  <a:pt x="170" y="196"/>
                </a:lnTo>
                <a:lnTo>
                  <a:pt x="171" y="196"/>
                </a:lnTo>
                <a:lnTo>
                  <a:pt x="171" y="196"/>
                </a:lnTo>
                <a:lnTo>
                  <a:pt x="174" y="196"/>
                </a:lnTo>
                <a:lnTo>
                  <a:pt x="174" y="196"/>
                </a:lnTo>
                <a:lnTo>
                  <a:pt x="178" y="196"/>
                </a:lnTo>
                <a:lnTo>
                  <a:pt x="178" y="196"/>
                </a:lnTo>
                <a:lnTo>
                  <a:pt x="179" y="196"/>
                </a:lnTo>
                <a:lnTo>
                  <a:pt x="179" y="196"/>
                </a:lnTo>
                <a:lnTo>
                  <a:pt x="180" y="196"/>
                </a:lnTo>
                <a:lnTo>
                  <a:pt x="180" y="196"/>
                </a:lnTo>
                <a:lnTo>
                  <a:pt x="180" y="196"/>
                </a:lnTo>
                <a:lnTo>
                  <a:pt x="180" y="196"/>
                </a:lnTo>
                <a:lnTo>
                  <a:pt x="182" y="196"/>
                </a:lnTo>
                <a:lnTo>
                  <a:pt x="182" y="196"/>
                </a:lnTo>
                <a:lnTo>
                  <a:pt x="185" y="196"/>
                </a:lnTo>
                <a:lnTo>
                  <a:pt x="185" y="204"/>
                </a:lnTo>
                <a:lnTo>
                  <a:pt x="188" y="204"/>
                </a:lnTo>
                <a:lnTo>
                  <a:pt x="188" y="204"/>
                </a:lnTo>
                <a:lnTo>
                  <a:pt x="189" y="204"/>
                </a:lnTo>
                <a:lnTo>
                  <a:pt x="189" y="204"/>
                </a:lnTo>
                <a:lnTo>
                  <a:pt x="191" y="204"/>
                </a:lnTo>
                <a:lnTo>
                  <a:pt x="191" y="204"/>
                </a:lnTo>
                <a:lnTo>
                  <a:pt x="194" y="204"/>
                </a:lnTo>
                <a:lnTo>
                  <a:pt x="194" y="204"/>
                </a:lnTo>
                <a:lnTo>
                  <a:pt x="195" y="204"/>
                </a:lnTo>
                <a:lnTo>
                  <a:pt x="195" y="204"/>
                </a:lnTo>
                <a:lnTo>
                  <a:pt x="197" y="204"/>
                </a:lnTo>
                <a:lnTo>
                  <a:pt x="197" y="204"/>
                </a:lnTo>
                <a:lnTo>
                  <a:pt x="199" y="204"/>
                </a:lnTo>
                <a:lnTo>
                  <a:pt x="199" y="204"/>
                </a:lnTo>
                <a:lnTo>
                  <a:pt x="200" y="204"/>
                </a:lnTo>
                <a:lnTo>
                  <a:pt x="200" y="212"/>
                </a:lnTo>
                <a:lnTo>
                  <a:pt x="204" y="212"/>
                </a:lnTo>
                <a:lnTo>
                  <a:pt x="204" y="212"/>
                </a:lnTo>
                <a:lnTo>
                  <a:pt x="205" y="212"/>
                </a:lnTo>
                <a:lnTo>
                  <a:pt x="205" y="212"/>
                </a:lnTo>
                <a:lnTo>
                  <a:pt x="206" y="212"/>
                </a:lnTo>
                <a:lnTo>
                  <a:pt x="206" y="212"/>
                </a:lnTo>
                <a:lnTo>
                  <a:pt x="213" y="212"/>
                </a:lnTo>
                <a:lnTo>
                  <a:pt x="213" y="220"/>
                </a:lnTo>
                <a:lnTo>
                  <a:pt x="215" y="220"/>
                </a:lnTo>
                <a:lnTo>
                  <a:pt x="215" y="220"/>
                </a:lnTo>
                <a:lnTo>
                  <a:pt x="215" y="220"/>
                </a:lnTo>
                <a:lnTo>
                  <a:pt x="215" y="220"/>
                </a:lnTo>
                <a:lnTo>
                  <a:pt x="217" y="220"/>
                </a:lnTo>
                <a:lnTo>
                  <a:pt x="217" y="220"/>
                </a:lnTo>
                <a:lnTo>
                  <a:pt x="218" y="220"/>
                </a:lnTo>
                <a:lnTo>
                  <a:pt x="218" y="220"/>
                </a:lnTo>
                <a:lnTo>
                  <a:pt x="219" y="220"/>
                </a:lnTo>
                <a:lnTo>
                  <a:pt x="219" y="220"/>
                </a:lnTo>
                <a:lnTo>
                  <a:pt x="220" y="220"/>
                </a:lnTo>
                <a:lnTo>
                  <a:pt x="220" y="220"/>
                </a:lnTo>
                <a:lnTo>
                  <a:pt x="223" y="220"/>
                </a:lnTo>
                <a:lnTo>
                  <a:pt x="223" y="220"/>
                </a:lnTo>
                <a:lnTo>
                  <a:pt x="227" y="220"/>
                </a:lnTo>
                <a:lnTo>
                  <a:pt x="227" y="220"/>
                </a:lnTo>
                <a:lnTo>
                  <a:pt x="233" y="220"/>
                </a:lnTo>
                <a:lnTo>
                  <a:pt x="233" y="220"/>
                </a:lnTo>
                <a:lnTo>
                  <a:pt x="234" y="220"/>
                </a:lnTo>
                <a:lnTo>
                  <a:pt x="234" y="220"/>
                </a:lnTo>
                <a:lnTo>
                  <a:pt x="234" y="220"/>
                </a:lnTo>
                <a:lnTo>
                  <a:pt x="234" y="220"/>
                </a:lnTo>
                <a:lnTo>
                  <a:pt x="235" y="220"/>
                </a:lnTo>
                <a:lnTo>
                  <a:pt x="235" y="229"/>
                </a:lnTo>
                <a:lnTo>
                  <a:pt x="236" y="229"/>
                </a:lnTo>
                <a:lnTo>
                  <a:pt x="236" y="229"/>
                </a:lnTo>
                <a:lnTo>
                  <a:pt x="237" y="229"/>
                </a:lnTo>
                <a:lnTo>
                  <a:pt x="237" y="229"/>
                </a:lnTo>
                <a:lnTo>
                  <a:pt x="238" y="229"/>
                </a:lnTo>
                <a:lnTo>
                  <a:pt x="238" y="229"/>
                </a:lnTo>
                <a:lnTo>
                  <a:pt x="239" y="229"/>
                </a:lnTo>
                <a:lnTo>
                  <a:pt x="239" y="229"/>
                </a:lnTo>
                <a:lnTo>
                  <a:pt x="241" y="229"/>
                </a:lnTo>
                <a:lnTo>
                  <a:pt x="241" y="229"/>
                </a:lnTo>
                <a:lnTo>
                  <a:pt x="244" y="229"/>
                </a:lnTo>
                <a:lnTo>
                  <a:pt x="244" y="229"/>
                </a:lnTo>
                <a:lnTo>
                  <a:pt x="245" y="229"/>
                </a:lnTo>
                <a:lnTo>
                  <a:pt x="245" y="229"/>
                </a:lnTo>
                <a:lnTo>
                  <a:pt x="246" y="229"/>
                </a:lnTo>
                <a:lnTo>
                  <a:pt x="246" y="239"/>
                </a:lnTo>
                <a:lnTo>
                  <a:pt x="247" y="239"/>
                </a:lnTo>
                <a:lnTo>
                  <a:pt x="247" y="239"/>
                </a:lnTo>
                <a:lnTo>
                  <a:pt x="249" y="239"/>
                </a:lnTo>
                <a:lnTo>
                  <a:pt x="249" y="239"/>
                </a:lnTo>
                <a:lnTo>
                  <a:pt x="250" y="239"/>
                </a:lnTo>
                <a:lnTo>
                  <a:pt x="250" y="239"/>
                </a:lnTo>
                <a:lnTo>
                  <a:pt x="258" y="239"/>
                </a:lnTo>
                <a:lnTo>
                  <a:pt x="258" y="239"/>
                </a:lnTo>
                <a:lnTo>
                  <a:pt x="259" y="239"/>
                </a:lnTo>
                <a:lnTo>
                  <a:pt x="259" y="239"/>
                </a:lnTo>
                <a:lnTo>
                  <a:pt x="259" y="239"/>
                </a:lnTo>
                <a:lnTo>
                  <a:pt x="259" y="239"/>
                </a:lnTo>
                <a:lnTo>
                  <a:pt x="260" y="239"/>
                </a:lnTo>
                <a:lnTo>
                  <a:pt x="260" y="239"/>
                </a:lnTo>
                <a:lnTo>
                  <a:pt x="264" y="239"/>
                </a:lnTo>
                <a:lnTo>
                  <a:pt x="264" y="239"/>
                </a:lnTo>
                <a:lnTo>
                  <a:pt x="266" y="239"/>
                </a:lnTo>
                <a:lnTo>
                  <a:pt x="266" y="239"/>
                </a:lnTo>
                <a:lnTo>
                  <a:pt x="271" y="239"/>
                </a:lnTo>
                <a:lnTo>
                  <a:pt x="271" y="239"/>
                </a:lnTo>
                <a:lnTo>
                  <a:pt x="273" y="239"/>
                </a:lnTo>
                <a:lnTo>
                  <a:pt x="273" y="239"/>
                </a:lnTo>
                <a:lnTo>
                  <a:pt x="276" y="239"/>
                </a:lnTo>
                <a:lnTo>
                  <a:pt x="276" y="239"/>
                </a:lnTo>
                <a:lnTo>
                  <a:pt x="280" y="239"/>
                </a:lnTo>
                <a:lnTo>
                  <a:pt x="280" y="239"/>
                </a:lnTo>
                <a:lnTo>
                  <a:pt x="285" y="239"/>
                </a:lnTo>
                <a:lnTo>
                  <a:pt x="285" y="249"/>
                </a:lnTo>
                <a:lnTo>
                  <a:pt x="287" y="249"/>
                </a:lnTo>
                <a:lnTo>
                  <a:pt x="287" y="249"/>
                </a:lnTo>
                <a:lnTo>
                  <a:pt x="288" y="249"/>
                </a:lnTo>
                <a:lnTo>
                  <a:pt x="288" y="249"/>
                </a:lnTo>
                <a:lnTo>
                  <a:pt x="292" y="249"/>
                </a:lnTo>
                <a:lnTo>
                  <a:pt x="292" y="249"/>
                </a:lnTo>
                <a:lnTo>
                  <a:pt x="297" y="249"/>
                </a:lnTo>
                <a:lnTo>
                  <a:pt x="297" y="249"/>
                </a:lnTo>
                <a:lnTo>
                  <a:pt x="300" y="249"/>
                </a:lnTo>
                <a:lnTo>
                  <a:pt x="300" y="249"/>
                </a:lnTo>
                <a:lnTo>
                  <a:pt x="304" y="249"/>
                </a:lnTo>
                <a:lnTo>
                  <a:pt x="304" y="249"/>
                </a:lnTo>
                <a:lnTo>
                  <a:pt x="308" y="249"/>
                </a:lnTo>
                <a:lnTo>
                  <a:pt x="308" y="260"/>
                </a:lnTo>
                <a:lnTo>
                  <a:pt x="311" y="260"/>
                </a:lnTo>
                <a:lnTo>
                  <a:pt x="311" y="260"/>
                </a:lnTo>
                <a:lnTo>
                  <a:pt x="313" y="260"/>
                </a:lnTo>
                <a:lnTo>
                  <a:pt x="313" y="260"/>
                </a:lnTo>
                <a:lnTo>
                  <a:pt x="313" y="260"/>
                </a:lnTo>
                <a:lnTo>
                  <a:pt x="313" y="260"/>
                </a:lnTo>
                <a:lnTo>
                  <a:pt x="315" y="260"/>
                </a:lnTo>
                <a:lnTo>
                  <a:pt x="315" y="260"/>
                </a:lnTo>
                <a:lnTo>
                  <a:pt x="317" y="260"/>
                </a:lnTo>
                <a:lnTo>
                  <a:pt x="317" y="260"/>
                </a:lnTo>
                <a:lnTo>
                  <a:pt x="320" y="260"/>
                </a:lnTo>
                <a:lnTo>
                  <a:pt x="320" y="260"/>
                </a:lnTo>
                <a:lnTo>
                  <a:pt x="322" y="260"/>
                </a:lnTo>
                <a:lnTo>
                  <a:pt x="322" y="260"/>
                </a:lnTo>
                <a:lnTo>
                  <a:pt x="322" y="260"/>
                </a:lnTo>
                <a:lnTo>
                  <a:pt x="322" y="260"/>
                </a:lnTo>
                <a:lnTo>
                  <a:pt x="323" y="260"/>
                </a:lnTo>
                <a:lnTo>
                  <a:pt x="323" y="260"/>
                </a:lnTo>
                <a:lnTo>
                  <a:pt x="326" y="260"/>
                </a:lnTo>
                <a:lnTo>
                  <a:pt x="326" y="260"/>
                </a:lnTo>
                <a:lnTo>
                  <a:pt x="330" y="260"/>
                </a:lnTo>
                <a:lnTo>
                  <a:pt x="330" y="260"/>
                </a:lnTo>
                <a:lnTo>
                  <a:pt x="334" y="260"/>
                </a:lnTo>
                <a:lnTo>
                  <a:pt x="334" y="260"/>
                </a:lnTo>
                <a:lnTo>
                  <a:pt x="342" y="260"/>
                </a:lnTo>
                <a:lnTo>
                  <a:pt x="342" y="271"/>
                </a:lnTo>
                <a:lnTo>
                  <a:pt x="354" y="271"/>
                </a:lnTo>
                <a:lnTo>
                  <a:pt x="354" y="271"/>
                </a:lnTo>
                <a:lnTo>
                  <a:pt x="360" y="271"/>
                </a:lnTo>
                <a:lnTo>
                  <a:pt x="360" y="271"/>
                </a:lnTo>
                <a:lnTo>
                  <a:pt x="371" y="271"/>
                </a:lnTo>
                <a:lnTo>
                  <a:pt x="371" y="271"/>
                </a:lnTo>
                <a:lnTo>
                  <a:pt x="373" y="271"/>
                </a:lnTo>
                <a:lnTo>
                  <a:pt x="373" y="271"/>
                </a:lnTo>
                <a:lnTo>
                  <a:pt x="376" y="271"/>
                </a:lnTo>
                <a:lnTo>
                  <a:pt x="376" y="271"/>
                </a:lnTo>
                <a:lnTo>
                  <a:pt x="381" y="271"/>
                </a:lnTo>
                <a:lnTo>
                  <a:pt x="381" y="271"/>
                </a:lnTo>
                <a:lnTo>
                  <a:pt x="396" y="271"/>
                </a:lnTo>
                <a:lnTo>
                  <a:pt x="396" y="271"/>
                </a:lnTo>
                <a:lnTo>
                  <a:pt x="405" y="271"/>
                </a:lnTo>
                <a:lnTo>
                  <a:pt x="405" y="271"/>
                </a:lnTo>
                <a:lnTo>
                  <a:pt x="411" y="271"/>
                </a:lnTo>
                <a:lnTo>
                  <a:pt x="411" y="285"/>
                </a:lnTo>
                <a:lnTo>
                  <a:pt x="414" y="285"/>
                </a:lnTo>
                <a:lnTo>
                  <a:pt x="414" y="285"/>
                </a:lnTo>
                <a:lnTo>
                  <a:pt x="416" y="285"/>
                </a:lnTo>
                <a:lnTo>
                  <a:pt x="416" y="285"/>
                </a:lnTo>
                <a:lnTo>
                  <a:pt x="417" y="285"/>
                </a:lnTo>
                <a:lnTo>
                  <a:pt x="417" y="285"/>
                </a:lnTo>
                <a:lnTo>
                  <a:pt x="419" y="285"/>
                </a:lnTo>
                <a:lnTo>
                  <a:pt x="419" y="285"/>
                </a:lnTo>
                <a:lnTo>
                  <a:pt x="422" y="285"/>
                </a:lnTo>
                <a:lnTo>
                  <a:pt x="422" y="285"/>
                </a:lnTo>
                <a:lnTo>
                  <a:pt x="423" y="285"/>
                </a:lnTo>
                <a:lnTo>
                  <a:pt x="423" y="285"/>
                </a:lnTo>
                <a:lnTo>
                  <a:pt x="425" y="285"/>
                </a:lnTo>
                <a:lnTo>
                  <a:pt x="425" y="285"/>
                </a:lnTo>
                <a:lnTo>
                  <a:pt x="428" y="285"/>
                </a:lnTo>
                <a:lnTo>
                  <a:pt x="428" y="301"/>
                </a:lnTo>
                <a:lnTo>
                  <a:pt x="431" y="301"/>
                </a:lnTo>
                <a:lnTo>
                  <a:pt x="431" y="301"/>
                </a:lnTo>
                <a:lnTo>
                  <a:pt x="434" y="301"/>
                </a:lnTo>
                <a:lnTo>
                  <a:pt x="434" y="301"/>
                </a:lnTo>
                <a:lnTo>
                  <a:pt x="435" y="301"/>
                </a:lnTo>
                <a:lnTo>
                  <a:pt x="435" y="301"/>
                </a:lnTo>
                <a:lnTo>
                  <a:pt x="441" y="301"/>
                </a:lnTo>
                <a:lnTo>
                  <a:pt x="441" y="301"/>
                </a:lnTo>
                <a:lnTo>
                  <a:pt x="446" y="301"/>
                </a:lnTo>
                <a:lnTo>
                  <a:pt x="446" y="301"/>
                </a:lnTo>
                <a:lnTo>
                  <a:pt x="449" y="301"/>
                </a:lnTo>
                <a:lnTo>
                  <a:pt x="449" y="301"/>
                </a:lnTo>
                <a:lnTo>
                  <a:pt x="451" y="301"/>
                </a:lnTo>
                <a:lnTo>
                  <a:pt x="451" y="301"/>
                </a:lnTo>
                <a:lnTo>
                  <a:pt x="452" y="301"/>
                </a:lnTo>
                <a:lnTo>
                  <a:pt x="452" y="301"/>
                </a:lnTo>
                <a:lnTo>
                  <a:pt x="456" y="301"/>
                </a:lnTo>
                <a:lnTo>
                  <a:pt x="456" y="301"/>
                </a:lnTo>
                <a:lnTo>
                  <a:pt x="456" y="301"/>
                </a:lnTo>
                <a:lnTo>
                  <a:pt x="456" y="301"/>
                </a:lnTo>
                <a:lnTo>
                  <a:pt x="459" y="301"/>
                </a:lnTo>
                <a:lnTo>
                  <a:pt x="459" y="319"/>
                </a:lnTo>
                <a:lnTo>
                  <a:pt x="461" y="319"/>
                </a:lnTo>
                <a:lnTo>
                  <a:pt x="461" y="319"/>
                </a:lnTo>
                <a:lnTo>
                  <a:pt x="462" y="319"/>
                </a:lnTo>
                <a:lnTo>
                  <a:pt x="462" y="319"/>
                </a:lnTo>
                <a:lnTo>
                  <a:pt x="467" y="319"/>
                </a:lnTo>
                <a:lnTo>
                  <a:pt x="467" y="319"/>
                </a:lnTo>
                <a:lnTo>
                  <a:pt x="470" y="319"/>
                </a:lnTo>
                <a:lnTo>
                  <a:pt x="470" y="319"/>
                </a:lnTo>
                <a:lnTo>
                  <a:pt x="470" y="319"/>
                </a:lnTo>
                <a:lnTo>
                  <a:pt x="470" y="319"/>
                </a:lnTo>
                <a:lnTo>
                  <a:pt x="472" y="319"/>
                </a:lnTo>
                <a:lnTo>
                  <a:pt x="472" y="319"/>
                </a:lnTo>
                <a:lnTo>
                  <a:pt x="480" y="319"/>
                </a:lnTo>
                <a:lnTo>
                  <a:pt x="480" y="319"/>
                </a:lnTo>
                <a:lnTo>
                  <a:pt x="486" y="319"/>
                </a:lnTo>
                <a:lnTo>
                  <a:pt x="486" y="319"/>
                </a:lnTo>
                <a:lnTo>
                  <a:pt x="490" y="319"/>
                </a:lnTo>
                <a:lnTo>
                  <a:pt x="490" y="319"/>
                </a:lnTo>
                <a:lnTo>
                  <a:pt x="504" y="319"/>
                </a:lnTo>
                <a:lnTo>
                  <a:pt x="504" y="319"/>
                </a:lnTo>
                <a:lnTo>
                  <a:pt x="506" y="319"/>
                </a:lnTo>
                <a:lnTo>
                  <a:pt x="506" y="319"/>
                </a:lnTo>
                <a:lnTo>
                  <a:pt x="506" y="319"/>
                </a:lnTo>
                <a:lnTo>
                  <a:pt x="506" y="319"/>
                </a:lnTo>
                <a:lnTo>
                  <a:pt x="518" y="319"/>
                </a:lnTo>
                <a:lnTo>
                  <a:pt x="518" y="319"/>
                </a:lnTo>
                <a:lnTo>
                  <a:pt x="521" y="319"/>
                </a:lnTo>
                <a:lnTo>
                  <a:pt x="521" y="319"/>
                </a:lnTo>
                <a:lnTo>
                  <a:pt x="535" y="319"/>
                </a:lnTo>
                <a:lnTo>
                  <a:pt x="535" y="319"/>
                </a:lnTo>
                <a:lnTo>
                  <a:pt x="537" y="319"/>
                </a:lnTo>
                <a:lnTo>
                  <a:pt x="537" y="319"/>
                </a:lnTo>
                <a:lnTo>
                  <a:pt x="540" y="319"/>
                </a:lnTo>
                <a:lnTo>
                  <a:pt x="540" y="319"/>
                </a:lnTo>
                <a:lnTo>
                  <a:pt x="557" y="319"/>
                </a:lnTo>
                <a:lnTo>
                  <a:pt x="557" y="319"/>
                </a:lnTo>
                <a:lnTo>
                  <a:pt x="561" y="319"/>
                </a:lnTo>
                <a:lnTo>
                  <a:pt x="561" y="319"/>
                </a:lnTo>
                <a:lnTo>
                  <a:pt x="563" y="319"/>
                </a:lnTo>
                <a:lnTo>
                  <a:pt x="563" y="319"/>
                </a:lnTo>
                <a:lnTo>
                  <a:pt x="570" y="319"/>
                </a:lnTo>
                <a:lnTo>
                  <a:pt x="570" y="319"/>
                </a:lnTo>
                <a:lnTo>
                  <a:pt x="581" y="319"/>
                </a:lnTo>
                <a:lnTo>
                  <a:pt x="581" y="319"/>
                </a:lnTo>
                <a:lnTo>
                  <a:pt x="585" y="319"/>
                </a:lnTo>
                <a:lnTo>
                  <a:pt x="585" y="319"/>
                </a:lnTo>
                <a:lnTo>
                  <a:pt x="589" y="319"/>
                </a:lnTo>
                <a:lnTo>
                  <a:pt x="589" y="319"/>
                </a:lnTo>
                <a:lnTo>
                  <a:pt x="593" y="319"/>
                </a:lnTo>
                <a:lnTo>
                  <a:pt x="593" y="319"/>
                </a:lnTo>
                <a:lnTo>
                  <a:pt x="595" y="319"/>
                </a:lnTo>
                <a:lnTo>
                  <a:pt x="595" y="319"/>
                </a:lnTo>
                <a:lnTo>
                  <a:pt x="597" y="319"/>
                </a:lnTo>
                <a:lnTo>
                  <a:pt x="597" y="319"/>
                </a:lnTo>
              </a:path>
            </a:pathLst>
          </a:custGeom>
          <a:noFill/>
          <a:ln w="15875" cap="rnd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02" name="Rectangle 223"/>
          <p:cNvSpPr>
            <a:spLocks noChangeArrowheads="1"/>
          </p:cNvSpPr>
          <p:nvPr/>
        </p:nvSpPr>
        <p:spPr bwMode="auto">
          <a:xfrm>
            <a:off x="7166611" y="22494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3" name="Rectangle 224"/>
          <p:cNvSpPr>
            <a:spLocks noChangeArrowheads="1"/>
          </p:cNvSpPr>
          <p:nvPr/>
        </p:nvSpPr>
        <p:spPr bwMode="auto">
          <a:xfrm>
            <a:off x="7187248" y="22875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4" name="Rectangle 225"/>
          <p:cNvSpPr>
            <a:spLocks noChangeArrowheads="1"/>
          </p:cNvSpPr>
          <p:nvPr/>
        </p:nvSpPr>
        <p:spPr bwMode="auto">
          <a:xfrm>
            <a:off x="7439661" y="247967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5" name="Rectangle 226"/>
          <p:cNvSpPr>
            <a:spLocks noChangeArrowheads="1"/>
          </p:cNvSpPr>
          <p:nvPr/>
        </p:nvSpPr>
        <p:spPr bwMode="auto">
          <a:xfrm>
            <a:off x="7461886" y="251777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6" name="Rectangle 227"/>
          <p:cNvSpPr>
            <a:spLocks noChangeArrowheads="1"/>
          </p:cNvSpPr>
          <p:nvPr/>
        </p:nvSpPr>
        <p:spPr bwMode="auto">
          <a:xfrm>
            <a:off x="7511098" y="26003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7" name="Rectangle 228"/>
          <p:cNvSpPr>
            <a:spLocks noChangeArrowheads="1"/>
          </p:cNvSpPr>
          <p:nvPr/>
        </p:nvSpPr>
        <p:spPr bwMode="auto">
          <a:xfrm>
            <a:off x="7571423" y="2698750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8" name="Rectangle 229"/>
          <p:cNvSpPr>
            <a:spLocks noChangeArrowheads="1"/>
          </p:cNvSpPr>
          <p:nvPr/>
        </p:nvSpPr>
        <p:spPr bwMode="auto">
          <a:xfrm>
            <a:off x="7599998" y="2709863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9" name="Rectangle 230"/>
          <p:cNvSpPr>
            <a:spLocks noChangeArrowheads="1"/>
          </p:cNvSpPr>
          <p:nvPr/>
        </p:nvSpPr>
        <p:spPr bwMode="auto">
          <a:xfrm>
            <a:off x="7653973" y="2792413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0" name="Rectangle 231"/>
          <p:cNvSpPr>
            <a:spLocks noChangeArrowheads="1"/>
          </p:cNvSpPr>
          <p:nvPr/>
        </p:nvSpPr>
        <p:spPr bwMode="auto">
          <a:xfrm>
            <a:off x="7680961" y="2819400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1" name="Rectangle 232"/>
          <p:cNvSpPr>
            <a:spLocks noChangeArrowheads="1"/>
          </p:cNvSpPr>
          <p:nvPr/>
        </p:nvSpPr>
        <p:spPr bwMode="auto">
          <a:xfrm>
            <a:off x="7709536" y="285273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2" name="Rectangle 233"/>
          <p:cNvSpPr>
            <a:spLocks noChangeArrowheads="1"/>
          </p:cNvSpPr>
          <p:nvPr/>
        </p:nvSpPr>
        <p:spPr bwMode="auto">
          <a:xfrm>
            <a:off x="7709536" y="285273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3" name="Rectangle 234"/>
          <p:cNvSpPr>
            <a:spLocks noChangeArrowheads="1"/>
          </p:cNvSpPr>
          <p:nvPr/>
        </p:nvSpPr>
        <p:spPr bwMode="auto">
          <a:xfrm>
            <a:off x="7747636" y="289083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4" name="Rectangle 235"/>
          <p:cNvSpPr>
            <a:spLocks noChangeArrowheads="1"/>
          </p:cNvSpPr>
          <p:nvPr/>
        </p:nvSpPr>
        <p:spPr bwMode="auto">
          <a:xfrm>
            <a:off x="7747636" y="289083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5" name="Rectangle 236"/>
          <p:cNvSpPr>
            <a:spLocks noChangeArrowheads="1"/>
          </p:cNvSpPr>
          <p:nvPr/>
        </p:nvSpPr>
        <p:spPr bwMode="auto">
          <a:xfrm>
            <a:off x="7758748" y="289083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6" name="Rectangle 237"/>
          <p:cNvSpPr>
            <a:spLocks noChangeArrowheads="1"/>
          </p:cNvSpPr>
          <p:nvPr/>
        </p:nvSpPr>
        <p:spPr bwMode="auto">
          <a:xfrm>
            <a:off x="7785736" y="292417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7" name="Rectangle 238"/>
          <p:cNvSpPr>
            <a:spLocks noChangeArrowheads="1"/>
          </p:cNvSpPr>
          <p:nvPr/>
        </p:nvSpPr>
        <p:spPr bwMode="auto">
          <a:xfrm>
            <a:off x="7796848" y="292417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8" name="Rectangle 239"/>
          <p:cNvSpPr>
            <a:spLocks noChangeArrowheads="1"/>
          </p:cNvSpPr>
          <p:nvPr/>
        </p:nvSpPr>
        <p:spPr bwMode="auto">
          <a:xfrm>
            <a:off x="7803198" y="292417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9" name="Rectangle 240"/>
          <p:cNvSpPr>
            <a:spLocks noChangeArrowheads="1"/>
          </p:cNvSpPr>
          <p:nvPr/>
        </p:nvSpPr>
        <p:spPr bwMode="auto">
          <a:xfrm>
            <a:off x="7803198" y="292417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0" name="Rectangle 241"/>
          <p:cNvSpPr>
            <a:spLocks noChangeArrowheads="1"/>
          </p:cNvSpPr>
          <p:nvPr/>
        </p:nvSpPr>
        <p:spPr bwMode="auto">
          <a:xfrm>
            <a:off x="7823836" y="2951163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1" name="Rectangle 242"/>
          <p:cNvSpPr>
            <a:spLocks noChangeArrowheads="1"/>
          </p:cNvSpPr>
          <p:nvPr/>
        </p:nvSpPr>
        <p:spPr bwMode="auto">
          <a:xfrm>
            <a:off x="7846061" y="296703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2" name="Rectangle 243"/>
          <p:cNvSpPr>
            <a:spLocks noChangeArrowheads="1"/>
          </p:cNvSpPr>
          <p:nvPr/>
        </p:nvSpPr>
        <p:spPr bwMode="auto">
          <a:xfrm>
            <a:off x="7863523" y="2984500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3" name="Rectangle 244"/>
          <p:cNvSpPr>
            <a:spLocks noChangeArrowheads="1"/>
          </p:cNvSpPr>
          <p:nvPr/>
        </p:nvSpPr>
        <p:spPr bwMode="auto">
          <a:xfrm>
            <a:off x="7912736" y="30114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4" name="Rectangle 245"/>
          <p:cNvSpPr>
            <a:spLocks noChangeArrowheads="1"/>
          </p:cNvSpPr>
          <p:nvPr/>
        </p:nvSpPr>
        <p:spPr bwMode="auto">
          <a:xfrm>
            <a:off x="7912736" y="30114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5" name="Rectangle 246"/>
          <p:cNvSpPr>
            <a:spLocks noChangeArrowheads="1"/>
          </p:cNvSpPr>
          <p:nvPr/>
        </p:nvSpPr>
        <p:spPr bwMode="auto">
          <a:xfrm>
            <a:off x="7933373" y="3027363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6" name="Rectangle 247"/>
          <p:cNvSpPr>
            <a:spLocks noChangeArrowheads="1"/>
          </p:cNvSpPr>
          <p:nvPr/>
        </p:nvSpPr>
        <p:spPr bwMode="auto">
          <a:xfrm>
            <a:off x="7961948" y="3027363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7" name="Rectangle 248"/>
          <p:cNvSpPr>
            <a:spLocks noChangeArrowheads="1"/>
          </p:cNvSpPr>
          <p:nvPr/>
        </p:nvSpPr>
        <p:spPr bwMode="auto">
          <a:xfrm>
            <a:off x="7966711" y="30448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8" name="Rectangle 249"/>
          <p:cNvSpPr>
            <a:spLocks noChangeArrowheads="1"/>
          </p:cNvSpPr>
          <p:nvPr/>
        </p:nvSpPr>
        <p:spPr bwMode="auto">
          <a:xfrm>
            <a:off x="8004811" y="309403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9" name="Rectangle 250"/>
          <p:cNvSpPr>
            <a:spLocks noChangeArrowheads="1"/>
          </p:cNvSpPr>
          <p:nvPr/>
        </p:nvSpPr>
        <p:spPr bwMode="auto">
          <a:xfrm>
            <a:off x="8044498" y="3143250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0" name="Rectangle 251"/>
          <p:cNvSpPr>
            <a:spLocks noChangeArrowheads="1"/>
          </p:cNvSpPr>
          <p:nvPr/>
        </p:nvSpPr>
        <p:spPr bwMode="auto">
          <a:xfrm>
            <a:off x="8044498" y="3143250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1" name="Rectangle 252"/>
          <p:cNvSpPr>
            <a:spLocks noChangeArrowheads="1"/>
          </p:cNvSpPr>
          <p:nvPr/>
        </p:nvSpPr>
        <p:spPr bwMode="auto">
          <a:xfrm>
            <a:off x="8055611" y="31591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2" name="Rectangle 253"/>
          <p:cNvSpPr>
            <a:spLocks noChangeArrowheads="1"/>
          </p:cNvSpPr>
          <p:nvPr/>
        </p:nvSpPr>
        <p:spPr bwMode="auto">
          <a:xfrm>
            <a:off x="8098473" y="31765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3" name="Rectangle 254"/>
          <p:cNvSpPr>
            <a:spLocks noChangeArrowheads="1"/>
          </p:cNvSpPr>
          <p:nvPr/>
        </p:nvSpPr>
        <p:spPr bwMode="auto">
          <a:xfrm>
            <a:off x="8104823" y="31765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4" name="Rectangle 255"/>
          <p:cNvSpPr>
            <a:spLocks noChangeArrowheads="1"/>
          </p:cNvSpPr>
          <p:nvPr/>
        </p:nvSpPr>
        <p:spPr bwMode="auto">
          <a:xfrm>
            <a:off x="8115936" y="3192463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5" name="Rectangle 256"/>
          <p:cNvSpPr>
            <a:spLocks noChangeArrowheads="1"/>
          </p:cNvSpPr>
          <p:nvPr/>
        </p:nvSpPr>
        <p:spPr bwMode="auto">
          <a:xfrm>
            <a:off x="8147686" y="3192463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6" name="Rectangle 257"/>
          <p:cNvSpPr>
            <a:spLocks noChangeArrowheads="1"/>
          </p:cNvSpPr>
          <p:nvPr/>
        </p:nvSpPr>
        <p:spPr bwMode="auto">
          <a:xfrm>
            <a:off x="8165148" y="32099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7" name="Rectangle 258"/>
          <p:cNvSpPr>
            <a:spLocks noChangeArrowheads="1"/>
          </p:cNvSpPr>
          <p:nvPr/>
        </p:nvSpPr>
        <p:spPr bwMode="auto">
          <a:xfrm>
            <a:off x="8185786" y="3230563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8" name="Rectangle 259"/>
          <p:cNvSpPr>
            <a:spLocks noChangeArrowheads="1"/>
          </p:cNvSpPr>
          <p:nvPr/>
        </p:nvSpPr>
        <p:spPr bwMode="auto">
          <a:xfrm>
            <a:off x="8196898" y="3230563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9" name="Rectangle 260"/>
          <p:cNvSpPr>
            <a:spLocks noChangeArrowheads="1"/>
          </p:cNvSpPr>
          <p:nvPr/>
        </p:nvSpPr>
        <p:spPr bwMode="auto">
          <a:xfrm>
            <a:off x="8208011" y="3230563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0" name="Rectangle 261"/>
          <p:cNvSpPr>
            <a:spLocks noChangeArrowheads="1"/>
          </p:cNvSpPr>
          <p:nvPr/>
        </p:nvSpPr>
        <p:spPr bwMode="auto">
          <a:xfrm>
            <a:off x="8246111" y="32480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1" name="Rectangle 262"/>
          <p:cNvSpPr>
            <a:spLocks noChangeArrowheads="1"/>
          </p:cNvSpPr>
          <p:nvPr/>
        </p:nvSpPr>
        <p:spPr bwMode="auto">
          <a:xfrm>
            <a:off x="8296911" y="32480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2" name="Rectangle 263"/>
          <p:cNvSpPr>
            <a:spLocks noChangeArrowheads="1"/>
          </p:cNvSpPr>
          <p:nvPr/>
        </p:nvSpPr>
        <p:spPr bwMode="auto">
          <a:xfrm>
            <a:off x="8296911" y="32480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3" name="Rectangle 264"/>
          <p:cNvSpPr>
            <a:spLocks noChangeArrowheads="1"/>
          </p:cNvSpPr>
          <p:nvPr/>
        </p:nvSpPr>
        <p:spPr bwMode="auto">
          <a:xfrm>
            <a:off x="8312786" y="32480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4" name="Rectangle 265"/>
          <p:cNvSpPr>
            <a:spLocks noChangeArrowheads="1"/>
          </p:cNvSpPr>
          <p:nvPr/>
        </p:nvSpPr>
        <p:spPr bwMode="auto">
          <a:xfrm>
            <a:off x="8317548" y="32480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5" name="Rectangle 266"/>
          <p:cNvSpPr>
            <a:spLocks noChangeArrowheads="1"/>
          </p:cNvSpPr>
          <p:nvPr/>
        </p:nvSpPr>
        <p:spPr bwMode="auto">
          <a:xfrm>
            <a:off x="8323898" y="32480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6" name="Rectangle 267"/>
          <p:cNvSpPr>
            <a:spLocks noChangeArrowheads="1"/>
          </p:cNvSpPr>
          <p:nvPr/>
        </p:nvSpPr>
        <p:spPr bwMode="auto">
          <a:xfrm>
            <a:off x="8400098" y="3308350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7" name="Rectangle 268"/>
          <p:cNvSpPr>
            <a:spLocks noChangeArrowheads="1"/>
          </p:cNvSpPr>
          <p:nvPr/>
        </p:nvSpPr>
        <p:spPr bwMode="auto">
          <a:xfrm>
            <a:off x="8417561" y="3308350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8" name="Rectangle 269"/>
          <p:cNvSpPr>
            <a:spLocks noChangeArrowheads="1"/>
          </p:cNvSpPr>
          <p:nvPr/>
        </p:nvSpPr>
        <p:spPr bwMode="auto">
          <a:xfrm>
            <a:off x="8438198" y="3308350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9" name="Rectangle 270"/>
          <p:cNvSpPr>
            <a:spLocks noChangeArrowheads="1"/>
          </p:cNvSpPr>
          <p:nvPr/>
        </p:nvSpPr>
        <p:spPr bwMode="auto">
          <a:xfrm>
            <a:off x="8455661" y="3308350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0" name="Rectangle 271"/>
          <p:cNvSpPr>
            <a:spLocks noChangeArrowheads="1"/>
          </p:cNvSpPr>
          <p:nvPr/>
        </p:nvSpPr>
        <p:spPr bwMode="auto">
          <a:xfrm>
            <a:off x="8488998" y="3390900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1" name="Rectangle 272"/>
          <p:cNvSpPr>
            <a:spLocks noChangeArrowheads="1"/>
          </p:cNvSpPr>
          <p:nvPr/>
        </p:nvSpPr>
        <p:spPr bwMode="auto">
          <a:xfrm>
            <a:off x="8531861" y="3390900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2" name="Rectangle 273"/>
          <p:cNvSpPr>
            <a:spLocks noChangeArrowheads="1"/>
          </p:cNvSpPr>
          <p:nvPr/>
        </p:nvSpPr>
        <p:spPr bwMode="auto">
          <a:xfrm>
            <a:off x="8538211" y="340677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3" name="Rectangle 274"/>
          <p:cNvSpPr>
            <a:spLocks noChangeArrowheads="1"/>
          </p:cNvSpPr>
          <p:nvPr/>
        </p:nvSpPr>
        <p:spPr bwMode="auto">
          <a:xfrm>
            <a:off x="8542973" y="340677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4" name="Rectangle 275"/>
          <p:cNvSpPr>
            <a:spLocks noChangeArrowheads="1"/>
          </p:cNvSpPr>
          <p:nvPr/>
        </p:nvSpPr>
        <p:spPr bwMode="auto">
          <a:xfrm>
            <a:off x="8565198" y="340677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5" name="Rectangle 276"/>
          <p:cNvSpPr>
            <a:spLocks noChangeArrowheads="1"/>
          </p:cNvSpPr>
          <p:nvPr/>
        </p:nvSpPr>
        <p:spPr bwMode="auto">
          <a:xfrm>
            <a:off x="8576311" y="340677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6" name="Rectangle 277"/>
          <p:cNvSpPr>
            <a:spLocks noChangeArrowheads="1"/>
          </p:cNvSpPr>
          <p:nvPr/>
        </p:nvSpPr>
        <p:spPr bwMode="auto">
          <a:xfrm>
            <a:off x="8614411" y="3433763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7" name="Rectangle 278"/>
          <p:cNvSpPr>
            <a:spLocks noChangeArrowheads="1"/>
          </p:cNvSpPr>
          <p:nvPr/>
        </p:nvSpPr>
        <p:spPr bwMode="auto">
          <a:xfrm>
            <a:off x="8652511" y="34559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8" name="Rectangle 279"/>
          <p:cNvSpPr>
            <a:spLocks noChangeArrowheads="1"/>
          </p:cNvSpPr>
          <p:nvPr/>
        </p:nvSpPr>
        <p:spPr bwMode="auto">
          <a:xfrm>
            <a:off x="8690611" y="34559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9" name="Rectangle 280"/>
          <p:cNvSpPr>
            <a:spLocks noChangeArrowheads="1"/>
          </p:cNvSpPr>
          <p:nvPr/>
        </p:nvSpPr>
        <p:spPr bwMode="auto">
          <a:xfrm>
            <a:off x="8696961" y="34559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0" name="Rectangle 281"/>
          <p:cNvSpPr>
            <a:spLocks noChangeArrowheads="1"/>
          </p:cNvSpPr>
          <p:nvPr/>
        </p:nvSpPr>
        <p:spPr bwMode="auto">
          <a:xfrm>
            <a:off x="8762048" y="34559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1" name="Rectangle 282"/>
          <p:cNvSpPr>
            <a:spLocks noChangeArrowheads="1"/>
          </p:cNvSpPr>
          <p:nvPr/>
        </p:nvSpPr>
        <p:spPr bwMode="auto">
          <a:xfrm>
            <a:off x="8784273" y="34559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2" name="Rectangle 283"/>
          <p:cNvSpPr>
            <a:spLocks noChangeArrowheads="1"/>
          </p:cNvSpPr>
          <p:nvPr/>
        </p:nvSpPr>
        <p:spPr bwMode="auto">
          <a:xfrm>
            <a:off x="8822373" y="34559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3" name="Rectangle 284"/>
          <p:cNvSpPr>
            <a:spLocks noChangeArrowheads="1"/>
          </p:cNvSpPr>
          <p:nvPr/>
        </p:nvSpPr>
        <p:spPr bwMode="auto">
          <a:xfrm>
            <a:off x="8833486" y="34559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4" name="Rectangle 285"/>
          <p:cNvSpPr>
            <a:spLocks noChangeArrowheads="1"/>
          </p:cNvSpPr>
          <p:nvPr/>
        </p:nvSpPr>
        <p:spPr bwMode="auto">
          <a:xfrm>
            <a:off x="8833486" y="34559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5" name="Rectangle 286"/>
          <p:cNvSpPr>
            <a:spLocks noChangeArrowheads="1"/>
          </p:cNvSpPr>
          <p:nvPr/>
        </p:nvSpPr>
        <p:spPr bwMode="auto">
          <a:xfrm>
            <a:off x="8844598" y="34559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6" name="Rectangle 287"/>
          <p:cNvSpPr>
            <a:spLocks noChangeArrowheads="1"/>
          </p:cNvSpPr>
          <p:nvPr/>
        </p:nvSpPr>
        <p:spPr bwMode="auto">
          <a:xfrm>
            <a:off x="8855711" y="34559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7" name="Rectangle 288"/>
          <p:cNvSpPr>
            <a:spLocks noChangeArrowheads="1"/>
          </p:cNvSpPr>
          <p:nvPr/>
        </p:nvSpPr>
        <p:spPr bwMode="auto">
          <a:xfrm>
            <a:off x="8871586" y="34559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8" name="Rectangle 289"/>
          <p:cNvSpPr>
            <a:spLocks noChangeArrowheads="1"/>
          </p:cNvSpPr>
          <p:nvPr/>
        </p:nvSpPr>
        <p:spPr bwMode="auto">
          <a:xfrm>
            <a:off x="8882698" y="34559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9" name="Rectangle 290"/>
          <p:cNvSpPr>
            <a:spLocks noChangeArrowheads="1"/>
          </p:cNvSpPr>
          <p:nvPr/>
        </p:nvSpPr>
        <p:spPr bwMode="auto">
          <a:xfrm>
            <a:off x="8927148" y="3511550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0" name="Rectangle 291"/>
          <p:cNvSpPr>
            <a:spLocks noChangeArrowheads="1"/>
          </p:cNvSpPr>
          <p:nvPr/>
        </p:nvSpPr>
        <p:spPr bwMode="auto">
          <a:xfrm>
            <a:off x="8949373" y="3511550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1" name="Rectangle 292"/>
          <p:cNvSpPr>
            <a:spLocks noChangeArrowheads="1"/>
          </p:cNvSpPr>
          <p:nvPr/>
        </p:nvSpPr>
        <p:spPr bwMode="auto">
          <a:xfrm>
            <a:off x="9163686" y="357187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2" name="Rectangle 293"/>
          <p:cNvSpPr>
            <a:spLocks noChangeArrowheads="1"/>
          </p:cNvSpPr>
          <p:nvPr/>
        </p:nvSpPr>
        <p:spPr bwMode="auto">
          <a:xfrm>
            <a:off x="9179561" y="357187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3" name="Rectangle 294"/>
          <p:cNvSpPr>
            <a:spLocks noChangeArrowheads="1"/>
          </p:cNvSpPr>
          <p:nvPr/>
        </p:nvSpPr>
        <p:spPr bwMode="auto">
          <a:xfrm>
            <a:off x="9206548" y="357187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4" name="Rectangle 295"/>
          <p:cNvSpPr>
            <a:spLocks noChangeArrowheads="1"/>
          </p:cNvSpPr>
          <p:nvPr/>
        </p:nvSpPr>
        <p:spPr bwMode="auto">
          <a:xfrm>
            <a:off x="9387523" y="357187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5" name="Rectangle 296"/>
          <p:cNvSpPr>
            <a:spLocks noChangeArrowheads="1"/>
          </p:cNvSpPr>
          <p:nvPr/>
        </p:nvSpPr>
        <p:spPr bwMode="auto">
          <a:xfrm>
            <a:off x="9398636" y="357187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6" name="Rectangle 297"/>
          <p:cNvSpPr>
            <a:spLocks noChangeArrowheads="1"/>
          </p:cNvSpPr>
          <p:nvPr/>
        </p:nvSpPr>
        <p:spPr bwMode="auto">
          <a:xfrm>
            <a:off x="9416098" y="357187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7" name="Rectangle 298"/>
          <p:cNvSpPr>
            <a:spLocks noChangeArrowheads="1"/>
          </p:cNvSpPr>
          <p:nvPr/>
        </p:nvSpPr>
        <p:spPr bwMode="auto">
          <a:xfrm>
            <a:off x="9431973" y="357187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8" name="Rectangle 299"/>
          <p:cNvSpPr>
            <a:spLocks noChangeArrowheads="1"/>
          </p:cNvSpPr>
          <p:nvPr/>
        </p:nvSpPr>
        <p:spPr bwMode="auto">
          <a:xfrm>
            <a:off x="9481186" y="360997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9" name="Rectangle 300"/>
          <p:cNvSpPr>
            <a:spLocks noChangeArrowheads="1"/>
          </p:cNvSpPr>
          <p:nvPr/>
        </p:nvSpPr>
        <p:spPr bwMode="auto">
          <a:xfrm>
            <a:off x="9497061" y="360997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0" name="Rectangle 301"/>
          <p:cNvSpPr>
            <a:spLocks noChangeArrowheads="1"/>
          </p:cNvSpPr>
          <p:nvPr/>
        </p:nvSpPr>
        <p:spPr bwMode="auto">
          <a:xfrm>
            <a:off x="9536748" y="360997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1" name="Rectangle 302"/>
          <p:cNvSpPr>
            <a:spLocks noChangeArrowheads="1"/>
          </p:cNvSpPr>
          <p:nvPr/>
        </p:nvSpPr>
        <p:spPr bwMode="auto">
          <a:xfrm>
            <a:off x="9563736" y="360997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2" name="Rectangle 303"/>
          <p:cNvSpPr>
            <a:spLocks noChangeArrowheads="1"/>
          </p:cNvSpPr>
          <p:nvPr/>
        </p:nvSpPr>
        <p:spPr bwMode="auto">
          <a:xfrm>
            <a:off x="9579611" y="360997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3" name="Rectangle 304"/>
          <p:cNvSpPr>
            <a:spLocks noChangeArrowheads="1"/>
          </p:cNvSpPr>
          <p:nvPr/>
        </p:nvSpPr>
        <p:spPr bwMode="auto">
          <a:xfrm>
            <a:off x="9597073" y="364807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4" name="Rectangle 305"/>
          <p:cNvSpPr>
            <a:spLocks noChangeArrowheads="1"/>
          </p:cNvSpPr>
          <p:nvPr/>
        </p:nvSpPr>
        <p:spPr bwMode="auto">
          <a:xfrm>
            <a:off x="9617711" y="364807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5" name="Rectangle 306"/>
          <p:cNvSpPr>
            <a:spLocks noChangeArrowheads="1"/>
          </p:cNvSpPr>
          <p:nvPr/>
        </p:nvSpPr>
        <p:spPr bwMode="auto">
          <a:xfrm>
            <a:off x="9617711" y="364807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6" name="Rectangle 307"/>
          <p:cNvSpPr>
            <a:spLocks noChangeArrowheads="1"/>
          </p:cNvSpPr>
          <p:nvPr/>
        </p:nvSpPr>
        <p:spPr bwMode="auto">
          <a:xfrm>
            <a:off x="9646286" y="364807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7" name="Rectangle 308"/>
          <p:cNvSpPr>
            <a:spLocks noChangeArrowheads="1"/>
          </p:cNvSpPr>
          <p:nvPr/>
        </p:nvSpPr>
        <p:spPr bwMode="auto">
          <a:xfrm>
            <a:off x="9651048" y="364807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8" name="Rectangle 309"/>
          <p:cNvSpPr>
            <a:spLocks noChangeArrowheads="1"/>
          </p:cNvSpPr>
          <p:nvPr/>
        </p:nvSpPr>
        <p:spPr bwMode="auto">
          <a:xfrm>
            <a:off x="9695498" y="36972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9" name="Rectangle 310"/>
          <p:cNvSpPr>
            <a:spLocks noChangeArrowheads="1"/>
          </p:cNvSpPr>
          <p:nvPr/>
        </p:nvSpPr>
        <p:spPr bwMode="auto">
          <a:xfrm>
            <a:off x="9695498" y="36972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0" name="Rectangle 311"/>
          <p:cNvSpPr>
            <a:spLocks noChangeArrowheads="1"/>
          </p:cNvSpPr>
          <p:nvPr/>
        </p:nvSpPr>
        <p:spPr bwMode="auto">
          <a:xfrm>
            <a:off x="9706611" y="36972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1" name="Rectangle 312"/>
          <p:cNvSpPr>
            <a:spLocks noChangeArrowheads="1"/>
          </p:cNvSpPr>
          <p:nvPr/>
        </p:nvSpPr>
        <p:spPr bwMode="auto">
          <a:xfrm>
            <a:off x="9749473" y="36972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2" name="Rectangle 313"/>
          <p:cNvSpPr>
            <a:spLocks noChangeArrowheads="1"/>
          </p:cNvSpPr>
          <p:nvPr/>
        </p:nvSpPr>
        <p:spPr bwMode="auto">
          <a:xfrm>
            <a:off x="9782811" y="36972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3" name="Rectangle 314"/>
          <p:cNvSpPr>
            <a:spLocks noChangeArrowheads="1"/>
          </p:cNvSpPr>
          <p:nvPr/>
        </p:nvSpPr>
        <p:spPr bwMode="auto">
          <a:xfrm>
            <a:off x="9881236" y="36972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4" name="Rectangle 315"/>
          <p:cNvSpPr>
            <a:spLocks noChangeArrowheads="1"/>
          </p:cNvSpPr>
          <p:nvPr/>
        </p:nvSpPr>
        <p:spPr bwMode="auto">
          <a:xfrm>
            <a:off x="9892348" y="36972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5" name="Rectangle 316"/>
          <p:cNvSpPr>
            <a:spLocks noChangeArrowheads="1"/>
          </p:cNvSpPr>
          <p:nvPr/>
        </p:nvSpPr>
        <p:spPr bwMode="auto">
          <a:xfrm>
            <a:off x="9892348" y="36972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6" name="Rectangle 317"/>
          <p:cNvSpPr>
            <a:spLocks noChangeArrowheads="1"/>
          </p:cNvSpPr>
          <p:nvPr/>
        </p:nvSpPr>
        <p:spPr bwMode="auto">
          <a:xfrm>
            <a:off x="9959023" y="36972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7" name="Rectangle 318"/>
          <p:cNvSpPr>
            <a:spLocks noChangeArrowheads="1"/>
          </p:cNvSpPr>
          <p:nvPr/>
        </p:nvSpPr>
        <p:spPr bwMode="auto">
          <a:xfrm>
            <a:off x="9974898" y="36972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8" name="Rectangle 319"/>
          <p:cNvSpPr>
            <a:spLocks noChangeArrowheads="1"/>
          </p:cNvSpPr>
          <p:nvPr/>
        </p:nvSpPr>
        <p:spPr bwMode="auto">
          <a:xfrm>
            <a:off x="10052686" y="36972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9" name="Rectangle 320"/>
          <p:cNvSpPr>
            <a:spLocks noChangeArrowheads="1"/>
          </p:cNvSpPr>
          <p:nvPr/>
        </p:nvSpPr>
        <p:spPr bwMode="auto">
          <a:xfrm>
            <a:off x="10062211" y="36972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0" name="Rectangle 321"/>
          <p:cNvSpPr>
            <a:spLocks noChangeArrowheads="1"/>
          </p:cNvSpPr>
          <p:nvPr/>
        </p:nvSpPr>
        <p:spPr bwMode="auto">
          <a:xfrm>
            <a:off x="10173336" y="36972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1" name="Rectangle 322"/>
          <p:cNvSpPr>
            <a:spLocks noChangeArrowheads="1"/>
          </p:cNvSpPr>
          <p:nvPr/>
        </p:nvSpPr>
        <p:spPr bwMode="auto">
          <a:xfrm>
            <a:off x="10193973" y="36972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2" name="Rectangle 323"/>
          <p:cNvSpPr>
            <a:spLocks noChangeArrowheads="1"/>
          </p:cNvSpPr>
          <p:nvPr/>
        </p:nvSpPr>
        <p:spPr bwMode="auto">
          <a:xfrm>
            <a:off x="10205086" y="36972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3" name="Rectangle 324"/>
          <p:cNvSpPr>
            <a:spLocks noChangeArrowheads="1"/>
          </p:cNvSpPr>
          <p:nvPr/>
        </p:nvSpPr>
        <p:spPr bwMode="auto">
          <a:xfrm>
            <a:off x="10243186" y="36972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4" name="Rectangle 325"/>
          <p:cNvSpPr>
            <a:spLocks noChangeArrowheads="1"/>
          </p:cNvSpPr>
          <p:nvPr/>
        </p:nvSpPr>
        <p:spPr bwMode="auto">
          <a:xfrm>
            <a:off x="10303511" y="36972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5" name="Rectangle 326"/>
          <p:cNvSpPr>
            <a:spLocks noChangeArrowheads="1"/>
          </p:cNvSpPr>
          <p:nvPr/>
        </p:nvSpPr>
        <p:spPr bwMode="auto">
          <a:xfrm>
            <a:off x="10370186" y="36972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6" name="Rectangle 327"/>
          <p:cNvSpPr>
            <a:spLocks noChangeArrowheads="1"/>
          </p:cNvSpPr>
          <p:nvPr/>
        </p:nvSpPr>
        <p:spPr bwMode="auto">
          <a:xfrm>
            <a:off x="10381298" y="369728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7" name="Rectangle 328"/>
          <p:cNvSpPr>
            <a:spLocks noChangeArrowheads="1"/>
          </p:cNvSpPr>
          <p:nvPr/>
        </p:nvSpPr>
        <p:spPr bwMode="auto">
          <a:xfrm>
            <a:off x="7160261" y="231457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8" name="Rectangle 329"/>
          <p:cNvSpPr>
            <a:spLocks noChangeArrowheads="1"/>
          </p:cNvSpPr>
          <p:nvPr/>
        </p:nvSpPr>
        <p:spPr bwMode="auto">
          <a:xfrm>
            <a:off x="7511098" y="2901950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9" name="Rectangle 330"/>
          <p:cNvSpPr>
            <a:spLocks noChangeArrowheads="1"/>
          </p:cNvSpPr>
          <p:nvPr/>
        </p:nvSpPr>
        <p:spPr bwMode="auto">
          <a:xfrm>
            <a:off x="7698423" y="31210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0" name="Rectangle 331"/>
          <p:cNvSpPr>
            <a:spLocks noChangeArrowheads="1"/>
          </p:cNvSpPr>
          <p:nvPr/>
        </p:nvSpPr>
        <p:spPr bwMode="auto">
          <a:xfrm>
            <a:off x="7703186" y="31210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1" name="Rectangle 332"/>
          <p:cNvSpPr>
            <a:spLocks noChangeArrowheads="1"/>
          </p:cNvSpPr>
          <p:nvPr/>
        </p:nvSpPr>
        <p:spPr bwMode="auto">
          <a:xfrm>
            <a:off x="7720648" y="31210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2" name="Rectangle 333"/>
          <p:cNvSpPr>
            <a:spLocks noChangeArrowheads="1"/>
          </p:cNvSpPr>
          <p:nvPr/>
        </p:nvSpPr>
        <p:spPr bwMode="auto">
          <a:xfrm>
            <a:off x="7725411" y="31210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3" name="Rectangle 334"/>
          <p:cNvSpPr>
            <a:spLocks noChangeArrowheads="1"/>
          </p:cNvSpPr>
          <p:nvPr/>
        </p:nvSpPr>
        <p:spPr bwMode="auto">
          <a:xfrm>
            <a:off x="7731761" y="31210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4" name="Rectangle 335"/>
          <p:cNvSpPr>
            <a:spLocks noChangeArrowheads="1"/>
          </p:cNvSpPr>
          <p:nvPr/>
        </p:nvSpPr>
        <p:spPr bwMode="auto">
          <a:xfrm>
            <a:off x="7803198" y="3192463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5" name="Rectangle 336"/>
          <p:cNvSpPr>
            <a:spLocks noChangeArrowheads="1"/>
          </p:cNvSpPr>
          <p:nvPr/>
        </p:nvSpPr>
        <p:spPr bwMode="auto">
          <a:xfrm>
            <a:off x="7863523" y="3225800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6" name="Rectangle 337"/>
          <p:cNvSpPr>
            <a:spLocks noChangeArrowheads="1"/>
          </p:cNvSpPr>
          <p:nvPr/>
        </p:nvSpPr>
        <p:spPr bwMode="auto">
          <a:xfrm>
            <a:off x="7884161" y="329723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7" name="Rectangle 338"/>
          <p:cNvSpPr>
            <a:spLocks noChangeArrowheads="1"/>
          </p:cNvSpPr>
          <p:nvPr/>
        </p:nvSpPr>
        <p:spPr bwMode="auto">
          <a:xfrm>
            <a:off x="7884161" y="329723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8" name="Rectangle 339"/>
          <p:cNvSpPr>
            <a:spLocks noChangeArrowheads="1"/>
          </p:cNvSpPr>
          <p:nvPr/>
        </p:nvSpPr>
        <p:spPr bwMode="auto">
          <a:xfrm>
            <a:off x="7993698" y="329723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9" name="Rectangle 340"/>
          <p:cNvSpPr>
            <a:spLocks noChangeArrowheads="1"/>
          </p:cNvSpPr>
          <p:nvPr/>
        </p:nvSpPr>
        <p:spPr bwMode="auto">
          <a:xfrm>
            <a:off x="8000048" y="329723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0" name="Rectangle 341"/>
          <p:cNvSpPr>
            <a:spLocks noChangeArrowheads="1"/>
          </p:cNvSpPr>
          <p:nvPr/>
        </p:nvSpPr>
        <p:spPr bwMode="auto">
          <a:xfrm>
            <a:off x="8015923" y="329723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1" name="Rectangle 342"/>
          <p:cNvSpPr>
            <a:spLocks noChangeArrowheads="1"/>
          </p:cNvSpPr>
          <p:nvPr/>
        </p:nvSpPr>
        <p:spPr bwMode="auto">
          <a:xfrm>
            <a:off x="8071486" y="3297238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2" name="Rectangle 343"/>
          <p:cNvSpPr>
            <a:spLocks noChangeArrowheads="1"/>
          </p:cNvSpPr>
          <p:nvPr/>
        </p:nvSpPr>
        <p:spPr bwMode="auto">
          <a:xfrm>
            <a:off x="8181023" y="3340100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3" name="Rectangle 344"/>
          <p:cNvSpPr>
            <a:spLocks noChangeArrowheads="1"/>
          </p:cNvSpPr>
          <p:nvPr/>
        </p:nvSpPr>
        <p:spPr bwMode="auto">
          <a:xfrm>
            <a:off x="8241348" y="3384550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4" name="Rectangle 345"/>
          <p:cNvSpPr>
            <a:spLocks noChangeArrowheads="1"/>
          </p:cNvSpPr>
          <p:nvPr/>
        </p:nvSpPr>
        <p:spPr bwMode="auto">
          <a:xfrm>
            <a:off x="8306436" y="3429000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5" name="Rectangle 346"/>
          <p:cNvSpPr>
            <a:spLocks noChangeArrowheads="1"/>
          </p:cNvSpPr>
          <p:nvPr/>
        </p:nvSpPr>
        <p:spPr bwMode="auto">
          <a:xfrm>
            <a:off x="8400098" y="3429000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6" name="Rectangle 347"/>
          <p:cNvSpPr>
            <a:spLocks noChangeArrowheads="1"/>
          </p:cNvSpPr>
          <p:nvPr/>
        </p:nvSpPr>
        <p:spPr bwMode="auto">
          <a:xfrm>
            <a:off x="8411211" y="3478213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7" name="Rectangle 348"/>
          <p:cNvSpPr>
            <a:spLocks noChangeArrowheads="1"/>
          </p:cNvSpPr>
          <p:nvPr/>
        </p:nvSpPr>
        <p:spPr bwMode="auto">
          <a:xfrm>
            <a:off x="8417561" y="3478213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8" name="Rectangle 349"/>
          <p:cNvSpPr>
            <a:spLocks noChangeArrowheads="1"/>
          </p:cNvSpPr>
          <p:nvPr/>
        </p:nvSpPr>
        <p:spPr bwMode="auto">
          <a:xfrm>
            <a:off x="8422323" y="3478213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9" name="Rectangle 350"/>
          <p:cNvSpPr>
            <a:spLocks noChangeArrowheads="1"/>
          </p:cNvSpPr>
          <p:nvPr/>
        </p:nvSpPr>
        <p:spPr bwMode="auto">
          <a:xfrm>
            <a:off x="8428673" y="3478213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0" name="Rectangle 351"/>
          <p:cNvSpPr>
            <a:spLocks noChangeArrowheads="1"/>
          </p:cNvSpPr>
          <p:nvPr/>
        </p:nvSpPr>
        <p:spPr bwMode="auto">
          <a:xfrm>
            <a:off x="8719186" y="3587750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1" name="Rectangle 352"/>
          <p:cNvSpPr>
            <a:spLocks noChangeArrowheads="1"/>
          </p:cNvSpPr>
          <p:nvPr/>
        </p:nvSpPr>
        <p:spPr bwMode="auto">
          <a:xfrm>
            <a:off x="8746173" y="3587750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2" name="Rectangle 353"/>
          <p:cNvSpPr>
            <a:spLocks noChangeArrowheads="1"/>
          </p:cNvSpPr>
          <p:nvPr/>
        </p:nvSpPr>
        <p:spPr bwMode="auto">
          <a:xfrm>
            <a:off x="8889048" y="364807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3" name="Rectangle 354"/>
          <p:cNvSpPr>
            <a:spLocks noChangeArrowheads="1"/>
          </p:cNvSpPr>
          <p:nvPr/>
        </p:nvSpPr>
        <p:spPr bwMode="auto">
          <a:xfrm>
            <a:off x="9092248" y="3708400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4" name="Rectangle 355"/>
          <p:cNvSpPr>
            <a:spLocks noChangeArrowheads="1"/>
          </p:cNvSpPr>
          <p:nvPr/>
        </p:nvSpPr>
        <p:spPr bwMode="auto">
          <a:xfrm>
            <a:off x="9289098" y="3708400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5" name="Rectangle 356"/>
          <p:cNvSpPr>
            <a:spLocks noChangeArrowheads="1"/>
          </p:cNvSpPr>
          <p:nvPr/>
        </p:nvSpPr>
        <p:spPr bwMode="auto">
          <a:xfrm>
            <a:off x="9338311" y="3708400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6" name="Rectangle 357"/>
          <p:cNvSpPr>
            <a:spLocks noChangeArrowheads="1"/>
          </p:cNvSpPr>
          <p:nvPr/>
        </p:nvSpPr>
        <p:spPr bwMode="auto">
          <a:xfrm>
            <a:off x="9404986" y="3784600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7" name="Rectangle 358"/>
          <p:cNvSpPr>
            <a:spLocks noChangeArrowheads="1"/>
          </p:cNvSpPr>
          <p:nvPr/>
        </p:nvSpPr>
        <p:spPr bwMode="auto">
          <a:xfrm>
            <a:off x="9447848" y="3784600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8" name="Rectangle 359"/>
          <p:cNvSpPr>
            <a:spLocks noChangeArrowheads="1"/>
          </p:cNvSpPr>
          <p:nvPr/>
        </p:nvSpPr>
        <p:spPr bwMode="auto">
          <a:xfrm>
            <a:off x="9503411" y="3873500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9" name="Rectangle 360"/>
          <p:cNvSpPr>
            <a:spLocks noChangeArrowheads="1"/>
          </p:cNvSpPr>
          <p:nvPr/>
        </p:nvSpPr>
        <p:spPr bwMode="auto">
          <a:xfrm>
            <a:off x="9651048" y="39719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0" name="Rectangle 361"/>
          <p:cNvSpPr>
            <a:spLocks noChangeArrowheads="1"/>
          </p:cNvSpPr>
          <p:nvPr/>
        </p:nvSpPr>
        <p:spPr bwMode="auto">
          <a:xfrm>
            <a:off x="9805036" y="39719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1" name="Rectangle 362"/>
          <p:cNvSpPr>
            <a:spLocks noChangeArrowheads="1"/>
          </p:cNvSpPr>
          <p:nvPr/>
        </p:nvSpPr>
        <p:spPr bwMode="auto">
          <a:xfrm>
            <a:off x="10079673" y="39719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2" name="Rectangle 363"/>
          <p:cNvSpPr>
            <a:spLocks noChangeArrowheads="1"/>
          </p:cNvSpPr>
          <p:nvPr/>
        </p:nvSpPr>
        <p:spPr bwMode="auto">
          <a:xfrm>
            <a:off x="10325736" y="39719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3" name="Rectangle 364"/>
          <p:cNvSpPr>
            <a:spLocks noChangeArrowheads="1"/>
          </p:cNvSpPr>
          <p:nvPr/>
        </p:nvSpPr>
        <p:spPr bwMode="auto">
          <a:xfrm>
            <a:off x="10347961" y="3971925"/>
            <a:ext cx="82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4" name="Rectangle 365"/>
          <p:cNvSpPr>
            <a:spLocks noChangeArrowheads="1"/>
          </p:cNvSpPr>
          <p:nvPr/>
        </p:nvSpPr>
        <p:spPr bwMode="auto">
          <a:xfrm>
            <a:off x="6676073" y="5445224"/>
            <a:ext cx="2571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Age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5" name="Rectangle 366"/>
          <p:cNvSpPr>
            <a:spLocks noChangeArrowheads="1"/>
          </p:cNvSpPr>
          <p:nvPr/>
        </p:nvSpPr>
        <p:spPr bwMode="auto">
          <a:xfrm>
            <a:off x="7034848" y="5622925"/>
            <a:ext cx="2476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198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6" name="Rectangle 367"/>
          <p:cNvSpPr>
            <a:spLocks noChangeArrowheads="1"/>
          </p:cNvSpPr>
          <p:nvPr/>
        </p:nvSpPr>
        <p:spPr bwMode="auto">
          <a:xfrm>
            <a:off x="7439661" y="5622925"/>
            <a:ext cx="2476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163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7" name="Rectangle 368"/>
          <p:cNvSpPr>
            <a:spLocks noChangeArrowheads="1"/>
          </p:cNvSpPr>
          <p:nvPr/>
        </p:nvSpPr>
        <p:spPr bwMode="auto">
          <a:xfrm>
            <a:off x="7850823" y="5622925"/>
            <a:ext cx="2476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115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8" name="Rectangle 369"/>
          <p:cNvSpPr>
            <a:spLocks noChangeArrowheads="1"/>
          </p:cNvSpPr>
          <p:nvPr/>
        </p:nvSpPr>
        <p:spPr bwMode="auto">
          <a:xfrm>
            <a:off x="8296911" y="5622925"/>
            <a:ext cx="1809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81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9" name="Rectangle 370"/>
          <p:cNvSpPr>
            <a:spLocks noChangeArrowheads="1"/>
          </p:cNvSpPr>
          <p:nvPr/>
        </p:nvSpPr>
        <p:spPr bwMode="auto">
          <a:xfrm>
            <a:off x="8701723" y="5622925"/>
            <a:ext cx="1809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58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0" name="Rectangle 371"/>
          <p:cNvSpPr>
            <a:spLocks noChangeArrowheads="1"/>
          </p:cNvSpPr>
          <p:nvPr/>
        </p:nvSpPr>
        <p:spPr bwMode="auto">
          <a:xfrm>
            <a:off x="9114473" y="5622925"/>
            <a:ext cx="1809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42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1" name="Rectangle 372"/>
          <p:cNvSpPr>
            <a:spLocks noChangeArrowheads="1"/>
          </p:cNvSpPr>
          <p:nvPr/>
        </p:nvSpPr>
        <p:spPr bwMode="auto">
          <a:xfrm>
            <a:off x="9525636" y="5622925"/>
            <a:ext cx="1809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31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2" name="Rectangle 373"/>
          <p:cNvSpPr>
            <a:spLocks noChangeArrowheads="1"/>
          </p:cNvSpPr>
          <p:nvPr/>
        </p:nvSpPr>
        <p:spPr bwMode="auto">
          <a:xfrm>
            <a:off x="9936798" y="5622925"/>
            <a:ext cx="1809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13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3" name="Rectangle 374"/>
          <p:cNvSpPr>
            <a:spLocks noChangeArrowheads="1"/>
          </p:cNvSpPr>
          <p:nvPr/>
        </p:nvSpPr>
        <p:spPr bwMode="auto">
          <a:xfrm>
            <a:off x="10376536" y="5622925"/>
            <a:ext cx="1143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5" name="Rectangle 376"/>
          <p:cNvSpPr>
            <a:spLocks noChangeArrowheads="1"/>
          </p:cNvSpPr>
          <p:nvPr/>
        </p:nvSpPr>
        <p:spPr bwMode="auto">
          <a:xfrm>
            <a:off x="6656824" y="5622925"/>
            <a:ext cx="29495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18-60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6" name="Rectangle 377"/>
          <p:cNvSpPr>
            <a:spLocks noChangeArrowheads="1"/>
          </p:cNvSpPr>
          <p:nvPr/>
        </p:nvSpPr>
        <p:spPr bwMode="auto">
          <a:xfrm>
            <a:off x="7068186" y="5764214"/>
            <a:ext cx="1809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86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7" name="Rectangle 378"/>
          <p:cNvSpPr>
            <a:spLocks noChangeArrowheads="1"/>
          </p:cNvSpPr>
          <p:nvPr/>
        </p:nvSpPr>
        <p:spPr bwMode="auto">
          <a:xfrm>
            <a:off x="7472998" y="5764214"/>
            <a:ext cx="1809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62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8" name="Rectangle 379"/>
          <p:cNvSpPr>
            <a:spLocks noChangeArrowheads="1"/>
          </p:cNvSpPr>
          <p:nvPr/>
        </p:nvSpPr>
        <p:spPr bwMode="auto">
          <a:xfrm>
            <a:off x="7884161" y="5764214"/>
            <a:ext cx="1809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41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9" name="Rectangle 380"/>
          <p:cNvSpPr>
            <a:spLocks noChangeArrowheads="1"/>
          </p:cNvSpPr>
          <p:nvPr/>
        </p:nvSpPr>
        <p:spPr bwMode="auto">
          <a:xfrm>
            <a:off x="8296911" y="5764214"/>
            <a:ext cx="1809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31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4" name="Rectangle 382"/>
          <p:cNvSpPr>
            <a:spLocks noChangeArrowheads="1"/>
          </p:cNvSpPr>
          <p:nvPr/>
        </p:nvSpPr>
        <p:spPr bwMode="auto">
          <a:xfrm>
            <a:off x="8701723" y="5764214"/>
            <a:ext cx="1809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21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5" name="Rectangle 383"/>
          <p:cNvSpPr>
            <a:spLocks noChangeArrowheads="1"/>
          </p:cNvSpPr>
          <p:nvPr/>
        </p:nvSpPr>
        <p:spPr bwMode="auto">
          <a:xfrm>
            <a:off x="9114473" y="5764214"/>
            <a:ext cx="1809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17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6" name="Rectangle 384"/>
          <p:cNvSpPr>
            <a:spLocks noChangeArrowheads="1"/>
          </p:cNvSpPr>
          <p:nvPr/>
        </p:nvSpPr>
        <p:spPr bwMode="auto">
          <a:xfrm>
            <a:off x="9525635" y="5764214"/>
            <a:ext cx="1809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10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7" name="Rectangle 385"/>
          <p:cNvSpPr>
            <a:spLocks noChangeArrowheads="1"/>
          </p:cNvSpPr>
          <p:nvPr/>
        </p:nvSpPr>
        <p:spPr bwMode="auto">
          <a:xfrm>
            <a:off x="9970135" y="5764214"/>
            <a:ext cx="1143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7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8" name="Rectangle 386"/>
          <p:cNvSpPr>
            <a:spLocks noChangeArrowheads="1"/>
          </p:cNvSpPr>
          <p:nvPr/>
        </p:nvSpPr>
        <p:spPr bwMode="auto">
          <a:xfrm>
            <a:off x="10376535" y="5764214"/>
            <a:ext cx="1143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9" name="Rectangle 387"/>
          <p:cNvSpPr>
            <a:spLocks noChangeArrowheads="1"/>
          </p:cNvSpPr>
          <p:nvPr/>
        </p:nvSpPr>
        <p:spPr bwMode="auto">
          <a:xfrm>
            <a:off x="6661780" y="5764214"/>
            <a:ext cx="29495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61-70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1" name="Textfeld 960"/>
          <p:cNvSpPr txBox="1"/>
          <p:nvPr/>
        </p:nvSpPr>
        <p:spPr>
          <a:xfrm>
            <a:off x="9609152" y="2276872"/>
            <a:ext cx="927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i="1" dirty="0">
                <a:latin typeface="Calibri" panose="020F0502020204030204" pitchFamily="34" charset="0"/>
              </a:rPr>
              <a:t>P</a:t>
            </a:r>
            <a:r>
              <a:rPr lang="de-DE" sz="1400" b="1" dirty="0" smtClean="0">
                <a:latin typeface="Calibri" panose="020F0502020204030204" pitchFamily="34" charset="0"/>
              </a:rPr>
              <a:t>=0.06</a:t>
            </a:r>
            <a:endParaRPr lang="de-DE" sz="1400" b="1" dirty="0">
              <a:latin typeface="Calibri" panose="020F0502020204030204" pitchFamily="34" charset="0"/>
            </a:endParaRPr>
          </a:p>
        </p:txBody>
      </p:sp>
      <p:sp>
        <p:nvSpPr>
          <p:cNvPr id="962" name="Textfeld 961"/>
          <p:cNvSpPr txBox="1"/>
          <p:nvPr/>
        </p:nvSpPr>
        <p:spPr>
          <a:xfrm>
            <a:off x="2962258" y="3105853"/>
            <a:ext cx="1821141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de-D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18-60 </a:t>
            </a:r>
            <a:r>
              <a:rPr lang="de-DE" sz="14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years</a:t>
            </a:r>
            <a:r>
              <a:rPr lang="de-D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n=198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de-D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2-yr EFS: 39.3%</a:t>
            </a:r>
            <a:endParaRPr lang="de-D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63" name="Textfeld 962"/>
          <p:cNvSpPr txBox="1"/>
          <p:nvPr/>
        </p:nvSpPr>
        <p:spPr>
          <a:xfrm>
            <a:off x="2975061" y="4235460"/>
            <a:ext cx="1723776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de-DE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61-70 </a:t>
            </a:r>
            <a:r>
              <a:rPr lang="de-DE" sz="14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years</a:t>
            </a:r>
            <a:r>
              <a:rPr lang="de-DE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, n=86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de-DE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2-yr EFS: 33.6%</a:t>
            </a:r>
            <a:endParaRPr lang="de-DE" sz="1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64" name="Textfeld 963"/>
          <p:cNvSpPr txBox="1"/>
          <p:nvPr/>
        </p:nvSpPr>
        <p:spPr>
          <a:xfrm>
            <a:off x="8252367" y="2852936"/>
            <a:ext cx="2050478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de-D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18-60 </a:t>
            </a:r>
            <a:r>
              <a:rPr lang="de-DE" sz="14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years</a:t>
            </a:r>
            <a:r>
              <a:rPr lang="de-D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n=198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de-D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2-yr OS: 53.2%</a:t>
            </a:r>
            <a:endParaRPr lang="de-D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65" name="Textfeld 964"/>
          <p:cNvSpPr txBox="1"/>
          <p:nvPr/>
        </p:nvSpPr>
        <p:spPr>
          <a:xfrm>
            <a:off x="8207585" y="4091444"/>
            <a:ext cx="2121346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de-DE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61-70 </a:t>
            </a:r>
            <a:r>
              <a:rPr lang="de-DE" sz="14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years</a:t>
            </a:r>
            <a:r>
              <a:rPr lang="de-DE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n=86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de-DE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2-yr OS: 45.6%</a:t>
            </a:r>
            <a:endParaRPr lang="de-DE" sz="1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86" name="Rechteck 385"/>
          <p:cNvSpPr/>
          <p:nvPr/>
        </p:nvSpPr>
        <p:spPr>
          <a:xfrm>
            <a:off x="0" y="10071"/>
            <a:ext cx="12192000" cy="12687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87" name="Picture 16" descr="03_AML_bu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2575" y="83576"/>
            <a:ext cx="951922" cy="4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8" name="Titel 1"/>
          <p:cNvSpPr txBox="1">
            <a:spLocks/>
          </p:cNvSpPr>
          <p:nvPr/>
        </p:nvSpPr>
        <p:spPr bwMode="auto">
          <a:xfrm>
            <a:off x="1742123" y="3809"/>
            <a:ext cx="908684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rgbClr val="26547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547C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547C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547C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547C"/>
                </a:solidFill>
                <a:latin typeface="Arial" charset="0"/>
              </a:defRPr>
            </a:lvl5pPr>
            <a:lvl6pPr marL="4572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547C"/>
                </a:solidFill>
                <a:latin typeface="Arial" charset="0"/>
              </a:defRPr>
            </a:lvl6pPr>
            <a:lvl7pPr marL="9144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547C"/>
                </a:solidFill>
                <a:latin typeface="Arial" charset="0"/>
              </a:defRPr>
            </a:lvl7pPr>
            <a:lvl8pPr marL="1371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547C"/>
                </a:solidFill>
                <a:latin typeface="Arial" charset="0"/>
              </a:defRPr>
            </a:lvl8pPr>
            <a:lvl9pPr marL="18288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547C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de-DE" altLang="de-DE" sz="32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Event-</a:t>
            </a:r>
            <a:r>
              <a:rPr lang="de-DE" altLang="de-DE" sz="3200" kern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free</a:t>
            </a:r>
            <a:r>
              <a:rPr lang="de-DE" altLang="de-DE" sz="32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and </a:t>
            </a:r>
            <a:r>
              <a:rPr lang="de-DE" altLang="de-DE" sz="3200" kern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overall</a:t>
            </a:r>
            <a:r>
              <a:rPr lang="de-DE" altLang="de-DE" sz="32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altLang="de-DE" sz="3200" kern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survival</a:t>
            </a:r>
            <a:r>
              <a:rPr lang="de-DE" altLang="de-DE" sz="32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by </a:t>
            </a:r>
            <a:r>
              <a:rPr lang="de-DE" altLang="de-DE" sz="3200" kern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age</a:t>
            </a:r>
            <a:r>
              <a:rPr lang="de-DE" altLang="de-DE" sz="32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altLang="de-DE" sz="3200" kern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group</a:t>
            </a:r>
            <a:r>
              <a:rPr lang="de-DE" altLang="de-DE" sz="3200" kern="0" dirty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  <a:endParaRPr lang="de-DE" altLang="de-DE" sz="3200" kern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de-DE" altLang="de-DE" sz="32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Analysis of </a:t>
            </a:r>
            <a:r>
              <a:rPr lang="de-DE" altLang="de-DE" sz="3200" kern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the</a:t>
            </a:r>
            <a:r>
              <a:rPr lang="de-DE" altLang="de-DE" sz="32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altLang="de-DE" sz="3200" kern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first</a:t>
            </a:r>
            <a:r>
              <a:rPr lang="de-DE" altLang="de-DE" sz="32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altLang="de-DE" sz="3200" kern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two</a:t>
            </a:r>
            <a:r>
              <a:rPr lang="de-DE" altLang="de-DE" sz="32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altLang="de-DE" sz="3200" kern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cohorts</a:t>
            </a:r>
            <a:r>
              <a:rPr lang="de-DE" altLang="de-DE" sz="3200" kern="0" dirty="0">
                <a:solidFill>
                  <a:schemeClr val="tx1"/>
                </a:solidFill>
                <a:latin typeface="Calibri" panose="020F0502020204030204" pitchFamily="34" charset="0"/>
              </a:rPr>
              <a:t>* (AMLSG </a:t>
            </a:r>
            <a:r>
              <a:rPr lang="de-DE" altLang="de-DE" sz="32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16-10)</a:t>
            </a:r>
          </a:p>
        </p:txBody>
      </p:sp>
      <p:sp>
        <p:nvSpPr>
          <p:cNvPr id="389" name="Text Placeholder 3"/>
          <p:cNvSpPr txBox="1">
            <a:spLocks/>
          </p:cNvSpPr>
          <p:nvPr/>
        </p:nvSpPr>
        <p:spPr>
          <a:xfrm>
            <a:off x="3621064" y="6487561"/>
            <a:ext cx="4935534" cy="25034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10000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4000" indent="-254000" algn="l" rtl="0" eaLnBrk="1" fontAlgn="base" hangingPunct="1"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579438" indent="-295275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Calibri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914400" indent="-314325" algn="l" rtl="0" eaLnBrk="1" fontAlgn="base" hangingPunct="1">
              <a:spcBef>
                <a:spcPts val="300"/>
              </a:spcBef>
              <a:spcAft>
                <a:spcPts val="0"/>
              </a:spcAft>
              <a:buSzPct val="90000"/>
              <a:buFont typeface="Calibri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219200" indent="-274638" algn="l" rtl="0" eaLnBrk="1" fontAlgn="base" hangingPunct="1">
              <a:spcBef>
                <a:spcPts val="300"/>
              </a:spcBef>
              <a:spcAft>
                <a:spcPts val="0"/>
              </a:spcAft>
              <a:buFont typeface="Calibri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5pPr>
            <a:lvl6pPr marL="1314450" indent="-16986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alibri" pitchFamily="34" charset="0"/>
              <a:buChar char="–"/>
              <a:defRPr sz="1600" baseline="0">
                <a:solidFill>
                  <a:srgbClr val="000000"/>
                </a:solidFill>
                <a:latin typeface="+mn-lt"/>
              </a:defRPr>
            </a:lvl6pPr>
            <a:lvl7pPr marL="2513013" indent="-227013" algn="l" rtl="0" eaLnBrk="1" fontAlgn="base" hangingPunct="1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970213" indent="-227013" algn="l" rtl="0" eaLnBrk="1" fontAlgn="base" hangingPunct="1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427413" indent="-227013" algn="l" rtl="0" eaLnBrk="1" fontAlgn="base" hangingPunct="1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lnSpc>
                <a:spcPct val="90000"/>
              </a:lnSpc>
              <a:spcBef>
                <a:spcPts val="0"/>
              </a:spcBef>
              <a:buClr>
                <a:srgbClr val="2D2926"/>
              </a:buClr>
            </a:pPr>
            <a:r>
              <a:rPr lang="en-US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Schlenk RF, et al. Blood.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2018 Dec 18. [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Epub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ahead of print]</a:t>
            </a:r>
            <a:endParaRPr lang="da-DK" sz="1400" kern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4134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Box 8"/>
          <p:cNvSpPr txBox="1"/>
          <p:nvPr/>
        </p:nvSpPr>
        <p:spPr>
          <a:xfrm>
            <a:off x="1986757" y="5759245"/>
            <a:ext cx="3329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HR = </a:t>
            </a:r>
            <a:r>
              <a:rPr lang="en-US" sz="16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0.61 (95%CI 0.49, 0.76; p&lt;0.001) </a:t>
            </a:r>
            <a:endParaRPr lang="en-US" sz="1600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93" name="TextBox 13"/>
          <p:cNvSpPr txBox="1"/>
          <p:nvPr/>
        </p:nvSpPr>
        <p:spPr>
          <a:xfrm>
            <a:off x="1919536" y="1556792"/>
            <a:ext cx="339399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2000" b="1" dirty="0" smtClean="0">
                <a:solidFill>
                  <a:srgbClr val="000000"/>
                </a:solidFill>
              </a:rPr>
              <a:t>Age 18-60 </a:t>
            </a:r>
            <a:r>
              <a:rPr lang="de-CH" sz="2000" b="1" dirty="0" err="1">
                <a:solidFill>
                  <a:srgbClr val="000000"/>
                </a:solidFill>
              </a:rPr>
              <a:t>years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94" name="Textfeld 293"/>
          <p:cNvSpPr txBox="1"/>
          <p:nvPr/>
        </p:nvSpPr>
        <p:spPr>
          <a:xfrm>
            <a:off x="1890951" y="6104138"/>
            <a:ext cx="5366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*</a:t>
            </a:r>
            <a:r>
              <a:rPr lang="de-CH" sz="1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Propensity</a:t>
            </a:r>
            <a:r>
              <a:rPr lang="de-CH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 score </a:t>
            </a:r>
            <a:r>
              <a:rPr lang="de-CH" sz="1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weighting</a:t>
            </a:r>
            <a:r>
              <a:rPr lang="de-CH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 on </a:t>
            </a:r>
            <a:r>
              <a:rPr lang="de-CH" sz="1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age</a:t>
            </a:r>
            <a:r>
              <a:rPr lang="de-CH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de-CH" sz="1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gender</a:t>
            </a:r>
            <a:r>
              <a:rPr lang="de-CH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, WBC, </a:t>
            </a:r>
            <a:r>
              <a:rPr lang="de-CH" sz="1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marrow</a:t>
            </a:r>
            <a:r>
              <a:rPr lang="de-CH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CH" sz="1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blasts</a:t>
            </a:r>
            <a:r>
              <a:rPr lang="de-CH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de-CH" sz="1200" b="0" i="1" dirty="0">
                <a:solidFill>
                  <a:srgbClr val="000000"/>
                </a:solidFill>
                <a:latin typeface="Calibri" panose="020F0502020204030204" pitchFamily="34" charset="0"/>
              </a:rPr>
              <a:t>NPM1</a:t>
            </a:r>
            <a:r>
              <a:rPr lang="de-CH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CH" sz="12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mutations</a:t>
            </a:r>
            <a:endParaRPr lang="en-US" sz="1200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95" name="Rectangle 6"/>
          <p:cNvSpPr>
            <a:spLocks noChangeArrowheads="1"/>
          </p:cNvSpPr>
          <p:nvPr/>
        </p:nvSpPr>
        <p:spPr bwMode="auto">
          <a:xfrm>
            <a:off x="3009900" y="5012015"/>
            <a:ext cx="185967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0" dirty="0" smtClean="0">
                <a:solidFill>
                  <a:srgbClr val="000000"/>
                </a:solidFill>
                <a:latin typeface="+mn-lt"/>
              </a:rPr>
              <a:t>Time </a:t>
            </a:r>
            <a:r>
              <a:rPr lang="de-DE" altLang="de-DE" sz="1200" b="0" dirty="0" err="1" smtClean="0">
                <a:solidFill>
                  <a:srgbClr val="000000"/>
                </a:solidFill>
                <a:latin typeface="+mn-lt"/>
              </a:rPr>
              <a:t>since</a:t>
            </a:r>
            <a:r>
              <a:rPr lang="de-DE" altLang="de-DE" sz="12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altLang="de-DE" sz="1200" b="0" dirty="0" err="1" smtClean="0">
                <a:solidFill>
                  <a:srgbClr val="000000"/>
                </a:solidFill>
                <a:latin typeface="+mn-lt"/>
              </a:rPr>
              <a:t>inclusion</a:t>
            </a:r>
            <a:r>
              <a:rPr lang="de-DE" altLang="de-DE" sz="1200" b="0" dirty="0" smtClean="0">
                <a:solidFill>
                  <a:srgbClr val="000000"/>
                </a:solidFill>
                <a:latin typeface="+mn-lt"/>
              </a:rPr>
              <a:t> (</a:t>
            </a:r>
            <a:r>
              <a:rPr lang="de-DE" altLang="de-DE" sz="1200" b="0" dirty="0" err="1" smtClean="0">
                <a:solidFill>
                  <a:srgbClr val="000000"/>
                </a:solidFill>
                <a:latin typeface="+mn-lt"/>
              </a:rPr>
              <a:t>months</a:t>
            </a:r>
            <a:r>
              <a:rPr lang="de-DE" altLang="de-DE" sz="1200" b="0" dirty="0" smtClean="0">
                <a:solidFill>
                  <a:srgbClr val="000000"/>
                </a:solidFill>
                <a:latin typeface="+mn-lt"/>
              </a:rPr>
              <a:t>)</a:t>
            </a:r>
          </a:p>
        </p:txBody>
      </p:sp>
      <p:sp>
        <p:nvSpPr>
          <p:cNvPr id="296" name="Rectangle 7"/>
          <p:cNvSpPr>
            <a:spLocks noChangeArrowheads="1"/>
          </p:cNvSpPr>
          <p:nvPr/>
        </p:nvSpPr>
        <p:spPr bwMode="auto">
          <a:xfrm rot="16200000">
            <a:off x="1212298" y="3338905"/>
            <a:ext cx="9218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0" dirty="0" smtClean="0">
                <a:solidFill>
                  <a:srgbClr val="000000"/>
                </a:solidFill>
                <a:latin typeface="+mn-lt"/>
              </a:rPr>
              <a:t>EFS </a:t>
            </a:r>
            <a:r>
              <a:rPr lang="de-DE" altLang="de-DE" sz="1200" b="0" dirty="0" err="1" smtClean="0">
                <a:solidFill>
                  <a:srgbClr val="000000"/>
                </a:solidFill>
                <a:latin typeface="+mn-lt"/>
              </a:rPr>
              <a:t>probability</a:t>
            </a:r>
            <a:endParaRPr lang="de-DE" altLang="de-DE" sz="1200" b="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97" name="Rectangle 8"/>
          <p:cNvSpPr>
            <a:spLocks noChangeArrowheads="1"/>
          </p:cNvSpPr>
          <p:nvPr/>
        </p:nvSpPr>
        <p:spPr bwMode="auto">
          <a:xfrm>
            <a:off x="2082800" y="2122344"/>
            <a:ext cx="3260725" cy="2619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298" name="Rectangle 9"/>
          <p:cNvSpPr>
            <a:spLocks noChangeArrowheads="1"/>
          </p:cNvSpPr>
          <p:nvPr/>
        </p:nvSpPr>
        <p:spPr bwMode="auto">
          <a:xfrm>
            <a:off x="2082800" y="2122344"/>
            <a:ext cx="3260725" cy="2619375"/>
          </a:xfrm>
          <a:prstGeom prst="rect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299" name="Line 10"/>
          <p:cNvSpPr>
            <a:spLocks noChangeShapeType="1"/>
          </p:cNvSpPr>
          <p:nvPr/>
        </p:nvSpPr>
        <p:spPr bwMode="auto">
          <a:xfrm>
            <a:off x="2082800" y="4644881"/>
            <a:ext cx="3260725" cy="0"/>
          </a:xfrm>
          <a:prstGeom prst="line">
            <a:avLst/>
          </a:prstGeom>
          <a:noFill/>
          <a:ln w="4763" cap="rnd">
            <a:solidFill>
              <a:srgbClr val="E0E0E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00" name="Line 11"/>
          <p:cNvSpPr>
            <a:spLocks noChangeShapeType="1"/>
          </p:cNvSpPr>
          <p:nvPr/>
        </p:nvSpPr>
        <p:spPr bwMode="auto">
          <a:xfrm>
            <a:off x="2082800" y="4038456"/>
            <a:ext cx="3260725" cy="0"/>
          </a:xfrm>
          <a:prstGeom prst="line">
            <a:avLst/>
          </a:prstGeom>
          <a:noFill/>
          <a:ln w="4763" cap="rnd">
            <a:solidFill>
              <a:srgbClr val="E0E0E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01" name="Line 12"/>
          <p:cNvSpPr>
            <a:spLocks noChangeShapeType="1"/>
          </p:cNvSpPr>
          <p:nvPr/>
        </p:nvSpPr>
        <p:spPr bwMode="auto">
          <a:xfrm>
            <a:off x="2082800" y="3432031"/>
            <a:ext cx="3260725" cy="0"/>
          </a:xfrm>
          <a:prstGeom prst="line">
            <a:avLst/>
          </a:prstGeom>
          <a:noFill/>
          <a:ln w="4763" cap="rnd">
            <a:solidFill>
              <a:srgbClr val="E0E0E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02" name="Line 13"/>
          <p:cNvSpPr>
            <a:spLocks noChangeShapeType="1"/>
          </p:cNvSpPr>
          <p:nvPr/>
        </p:nvSpPr>
        <p:spPr bwMode="auto">
          <a:xfrm>
            <a:off x="2082800" y="2825606"/>
            <a:ext cx="3260725" cy="0"/>
          </a:xfrm>
          <a:prstGeom prst="line">
            <a:avLst/>
          </a:prstGeom>
          <a:noFill/>
          <a:ln w="4763" cap="rnd">
            <a:solidFill>
              <a:srgbClr val="E0E0E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03" name="Line 14"/>
          <p:cNvSpPr>
            <a:spLocks noChangeShapeType="1"/>
          </p:cNvSpPr>
          <p:nvPr/>
        </p:nvSpPr>
        <p:spPr bwMode="auto">
          <a:xfrm>
            <a:off x="2082800" y="2219181"/>
            <a:ext cx="3260725" cy="0"/>
          </a:xfrm>
          <a:prstGeom prst="line">
            <a:avLst/>
          </a:prstGeom>
          <a:noFill/>
          <a:ln w="4763" cap="rnd">
            <a:solidFill>
              <a:srgbClr val="E0E0E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04" name="Line 15"/>
          <p:cNvSpPr>
            <a:spLocks noChangeShapeType="1"/>
          </p:cNvSpPr>
          <p:nvPr/>
        </p:nvSpPr>
        <p:spPr bwMode="auto">
          <a:xfrm>
            <a:off x="2203450" y="4741719"/>
            <a:ext cx="3019425" cy="0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05" name="Line 16"/>
          <p:cNvSpPr>
            <a:spLocks noChangeShapeType="1"/>
          </p:cNvSpPr>
          <p:nvPr/>
        </p:nvSpPr>
        <p:spPr bwMode="auto">
          <a:xfrm>
            <a:off x="2203450" y="4741719"/>
            <a:ext cx="0" cy="60325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06" name="Line 17"/>
          <p:cNvSpPr>
            <a:spLocks noChangeShapeType="1"/>
          </p:cNvSpPr>
          <p:nvPr/>
        </p:nvSpPr>
        <p:spPr bwMode="auto">
          <a:xfrm>
            <a:off x="2506663" y="4741719"/>
            <a:ext cx="0" cy="60325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07" name="Line 18"/>
          <p:cNvSpPr>
            <a:spLocks noChangeShapeType="1"/>
          </p:cNvSpPr>
          <p:nvPr/>
        </p:nvSpPr>
        <p:spPr bwMode="auto">
          <a:xfrm>
            <a:off x="2805113" y="4741719"/>
            <a:ext cx="0" cy="60325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08" name="Line 19"/>
          <p:cNvSpPr>
            <a:spLocks noChangeShapeType="1"/>
          </p:cNvSpPr>
          <p:nvPr/>
        </p:nvSpPr>
        <p:spPr bwMode="auto">
          <a:xfrm>
            <a:off x="3108325" y="4741719"/>
            <a:ext cx="0" cy="60325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09" name="Line 20"/>
          <p:cNvSpPr>
            <a:spLocks noChangeShapeType="1"/>
          </p:cNvSpPr>
          <p:nvPr/>
        </p:nvSpPr>
        <p:spPr bwMode="auto">
          <a:xfrm>
            <a:off x="3413125" y="4741719"/>
            <a:ext cx="0" cy="60325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10" name="Line 21"/>
          <p:cNvSpPr>
            <a:spLocks noChangeShapeType="1"/>
          </p:cNvSpPr>
          <p:nvPr/>
        </p:nvSpPr>
        <p:spPr bwMode="auto">
          <a:xfrm>
            <a:off x="3709988" y="4741719"/>
            <a:ext cx="0" cy="60325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11" name="Line 22"/>
          <p:cNvSpPr>
            <a:spLocks noChangeShapeType="1"/>
          </p:cNvSpPr>
          <p:nvPr/>
        </p:nvSpPr>
        <p:spPr bwMode="auto">
          <a:xfrm>
            <a:off x="4013200" y="4741719"/>
            <a:ext cx="0" cy="60325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12" name="Line 23"/>
          <p:cNvSpPr>
            <a:spLocks noChangeShapeType="1"/>
          </p:cNvSpPr>
          <p:nvPr/>
        </p:nvSpPr>
        <p:spPr bwMode="auto">
          <a:xfrm>
            <a:off x="4318000" y="4741719"/>
            <a:ext cx="0" cy="60325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13" name="Line 24"/>
          <p:cNvSpPr>
            <a:spLocks noChangeShapeType="1"/>
          </p:cNvSpPr>
          <p:nvPr/>
        </p:nvSpPr>
        <p:spPr bwMode="auto">
          <a:xfrm>
            <a:off x="4621213" y="4741719"/>
            <a:ext cx="0" cy="60325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14" name="Line 25"/>
          <p:cNvSpPr>
            <a:spLocks noChangeShapeType="1"/>
          </p:cNvSpPr>
          <p:nvPr/>
        </p:nvSpPr>
        <p:spPr bwMode="auto">
          <a:xfrm>
            <a:off x="4919663" y="4741719"/>
            <a:ext cx="0" cy="60325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15" name="Line 26"/>
          <p:cNvSpPr>
            <a:spLocks noChangeShapeType="1"/>
          </p:cNvSpPr>
          <p:nvPr/>
        </p:nvSpPr>
        <p:spPr bwMode="auto">
          <a:xfrm>
            <a:off x="5222875" y="4741719"/>
            <a:ext cx="0" cy="60325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16" name="Rectangle 27"/>
          <p:cNvSpPr>
            <a:spLocks noChangeArrowheads="1"/>
          </p:cNvSpPr>
          <p:nvPr/>
        </p:nvSpPr>
        <p:spPr bwMode="auto">
          <a:xfrm>
            <a:off x="2152650" y="4873481"/>
            <a:ext cx="1016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000000"/>
                </a:solidFill>
              </a:rPr>
              <a:t>0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17" name="Rectangle 28"/>
          <p:cNvSpPr>
            <a:spLocks noChangeArrowheads="1"/>
          </p:cNvSpPr>
          <p:nvPr/>
        </p:nvSpPr>
        <p:spPr bwMode="auto">
          <a:xfrm>
            <a:off x="2455863" y="4873481"/>
            <a:ext cx="1016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000000"/>
                </a:solidFill>
              </a:rPr>
              <a:t>6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18" name="Rectangle 29"/>
          <p:cNvSpPr>
            <a:spLocks noChangeArrowheads="1"/>
          </p:cNvSpPr>
          <p:nvPr/>
        </p:nvSpPr>
        <p:spPr bwMode="auto">
          <a:xfrm>
            <a:off x="2724150" y="4873481"/>
            <a:ext cx="161925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000000"/>
                </a:solidFill>
              </a:rPr>
              <a:t>12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19" name="Rectangle 30"/>
          <p:cNvSpPr>
            <a:spLocks noChangeArrowheads="1"/>
          </p:cNvSpPr>
          <p:nvPr/>
        </p:nvSpPr>
        <p:spPr bwMode="auto">
          <a:xfrm>
            <a:off x="3027363" y="4873481"/>
            <a:ext cx="161925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000000"/>
                </a:solidFill>
              </a:rPr>
              <a:t>18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20" name="Rectangle 31"/>
          <p:cNvSpPr>
            <a:spLocks noChangeArrowheads="1"/>
          </p:cNvSpPr>
          <p:nvPr/>
        </p:nvSpPr>
        <p:spPr bwMode="auto">
          <a:xfrm>
            <a:off x="3332163" y="4873481"/>
            <a:ext cx="161925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000000"/>
                </a:solidFill>
              </a:rPr>
              <a:t>24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21" name="Rectangle 32"/>
          <p:cNvSpPr>
            <a:spLocks noChangeArrowheads="1"/>
          </p:cNvSpPr>
          <p:nvPr/>
        </p:nvSpPr>
        <p:spPr bwMode="auto">
          <a:xfrm>
            <a:off x="3629025" y="4873481"/>
            <a:ext cx="161925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000000"/>
                </a:solidFill>
              </a:rPr>
              <a:t>30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22" name="Rectangle 33"/>
          <p:cNvSpPr>
            <a:spLocks noChangeArrowheads="1"/>
          </p:cNvSpPr>
          <p:nvPr/>
        </p:nvSpPr>
        <p:spPr bwMode="auto">
          <a:xfrm>
            <a:off x="3932238" y="4873481"/>
            <a:ext cx="161925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000000"/>
                </a:solidFill>
              </a:rPr>
              <a:t>36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23" name="Rectangle 34"/>
          <p:cNvSpPr>
            <a:spLocks noChangeArrowheads="1"/>
          </p:cNvSpPr>
          <p:nvPr/>
        </p:nvSpPr>
        <p:spPr bwMode="auto">
          <a:xfrm>
            <a:off x="4237038" y="4873481"/>
            <a:ext cx="161925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000000"/>
                </a:solidFill>
              </a:rPr>
              <a:t>42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24" name="Rectangle 35"/>
          <p:cNvSpPr>
            <a:spLocks noChangeArrowheads="1"/>
          </p:cNvSpPr>
          <p:nvPr/>
        </p:nvSpPr>
        <p:spPr bwMode="auto">
          <a:xfrm>
            <a:off x="4540250" y="4873481"/>
            <a:ext cx="161925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000000"/>
                </a:solidFill>
              </a:rPr>
              <a:t>48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25" name="Rectangle 36"/>
          <p:cNvSpPr>
            <a:spLocks noChangeArrowheads="1"/>
          </p:cNvSpPr>
          <p:nvPr/>
        </p:nvSpPr>
        <p:spPr bwMode="auto">
          <a:xfrm>
            <a:off x="4838700" y="4873481"/>
            <a:ext cx="161925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000000"/>
                </a:solidFill>
              </a:rPr>
              <a:t>54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26" name="Rectangle 37"/>
          <p:cNvSpPr>
            <a:spLocks noChangeArrowheads="1"/>
          </p:cNvSpPr>
          <p:nvPr/>
        </p:nvSpPr>
        <p:spPr bwMode="auto">
          <a:xfrm>
            <a:off x="5141913" y="4873481"/>
            <a:ext cx="161925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000000"/>
                </a:solidFill>
              </a:rPr>
              <a:t>60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27" name="Line 38"/>
          <p:cNvSpPr>
            <a:spLocks noChangeShapeType="1"/>
          </p:cNvSpPr>
          <p:nvPr/>
        </p:nvSpPr>
        <p:spPr bwMode="auto">
          <a:xfrm flipV="1">
            <a:off x="2082800" y="2219181"/>
            <a:ext cx="0" cy="2425700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28" name="Line 39"/>
          <p:cNvSpPr>
            <a:spLocks noChangeShapeType="1"/>
          </p:cNvSpPr>
          <p:nvPr/>
        </p:nvSpPr>
        <p:spPr bwMode="auto">
          <a:xfrm flipH="1">
            <a:off x="2022475" y="4644881"/>
            <a:ext cx="60325" cy="0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29" name="Line 40"/>
          <p:cNvSpPr>
            <a:spLocks noChangeShapeType="1"/>
          </p:cNvSpPr>
          <p:nvPr/>
        </p:nvSpPr>
        <p:spPr bwMode="auto">
          <a:xfrm flipH="1">
            <a:off x="2022475" y="4038456"/>
            <a:ext cx="60325" cy="0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30" name="Line 41"/>
          <p:cNvSpPr>
            <a:spLocks noChangeShapeType="1"/>
          </p:cNvSpPr>
          <p:nvPr/>
        </p:nvSpPr>
        <p:spPr bwMode="auto">
          <a:xfrm flipH="1">
            <a:off x="2022475" y="3432031"/>
            <a:ext cx="60325" cy="0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31" name="Line 42"/>
          <p:cNvSpPr>
            <a:spLocks noChangeShapeType="1"/>
          </p:cNvSpPr>
          <p:nvPr/>
        </p:nvSpPr>
        <p:spPr bwMode="auto">
          <a:xfrm flipH="1">
            <a:off x="2022475" y="2825606"/>
            <a:ext cx="60325" cy="0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32" name="Line 43"/>
          <p:cNvSpPr>
            <a:spLocks noChangeShapeType="1"/>
          </p:cNvSpPr>
          <p:nvPr/>
        </p:nvSpPr>
        <p:spPr bwMode="auto">
          <a:xfrm flipH="1">
            <a:off x="2022475" y="2219181"/>
            <a:ext cx="60325" cy="0"/>
          </a:xfrm>
          <a:prstGeom prst="line">
            <a:avLst/>
          </a:prstGeom>
          <a:noFill/>
          <a:ln w="47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33" name="Rectangle 44"/>
          <p:cNvSpPr>
            <a:spLocks noChangeArrowheads="1"/>
          </p:cNvSpPr>
          <p:nvPr/>
        </p:nvSpPr>
        <p:spPr bwMode="auto">
          <a:xfrm rot="16200000">
            <a:off x="1792288" y="4571856"/>
            <a:ext cx="24765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000000"/>
                </a:solidFill>
              </a:rPr>
              <a:t>0.00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34" name="Rectangle 45"/>
          <p:cNvSpPr>
            <a:spLocks noChangeArrowheads="1"/>
          </p:cNvSpPr>
          <p:nvPr/>
        </p:nvSpPr>
        <p:spPr bwMode="auto">
          <a:xfrm rot="16200000">
            <a:off x="1792288" y="3967019"/>
            <a:ext cx="24765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000000"/>
                </a:solidFill>
              </a:rPr>
              <a:t>0.25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35" name="Rectangle 46"/>
          <p:cNvSpPr>
            <a:spLocks noChangeArrowheads="1"/>
          </p:cNvSpPr>
          <p:nvPr/>
        </p:nvSpPr>
        <p:spPr bwMode="auto">
          <a:xfrm rot="16200000">
            <a:off x="1792288" y="3360594"/>
            <a:ext cx="24765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000000"/>
                </a:solidFill>
              </a:rPr>
              <a:t>0.50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36" name="Rectangle 47"/>
          <p:cNvSpPr>
            <a:spLocks noChangeArrowheads="1"/>
          </p:cNvSpPr>
          <p:nvPr/>
        </p:nvSpPr>
        <p:spPr bwMode="auto">
          <a:xfrm rot="16200000">
            <a:off x="1792288" y="2752581"/>
            <a:ext cx="24765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000000"/>
                </a:solidFill>
              </a:rPr>
              <a:t>0.75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37" name="Rectangle 48"/>
          <p:cNvSpPr>
            <a:spLocks noChangeArrowheads="1"/>
          </p:cNvSpPr>
          <p:nvPr/>
        </p:nvSpPr>
        <p:spPr bwMode="auto">
          <a:xfrm rot="16200000">
            <a:off x="1792288" y="2146156"/>
            <a:ext cx="24765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000000"/>
                </a:solidFill>
              </a:rPr>
              <a:t>1.00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38" name="Freeform 49"/>
          <p:cNvSpPr>
            <a:spLocks/>
          </p:cNvSpPr>
          <p:nvPr/>
        </p:nvSpPr>
        <p:spPr bwMode="auto">
          <a:xfrm>
            <a:off x="2203450" y="2219181"/>
            <a:ext cx="2684462" cy="1747837"/>
          </a:xfrm>
          <a:custGeom>
            <a:avLst/>
            <a:gdLst>
              <a:gd name="T0" fmla="*/ 3 w 531"/>
              <a:gd name="T1" fmla="*/ 0 h 346"/>
              <a:gd name="T2" fmla="*/ 7 w 531"/>
              <a:gd name="T3" fmla="*/ 3 h 346"/>
              <a:gd name="T4" fmla="*/ 9 w 531"/>
              <a:gd name="T5" fmla="*/ 27 h 346"/>
              <a:gd name="T6" fmla="*/ 11 w 531"/>
              <a:gd name="T7" fmla="*/ 58 h 346"/>
              <a:gd name="T8" fmla="*/ 13 w 531"/>
              <a:gd name="T9" fmla="*/ 80 h 346"/>
              <a:gd name="T10" fmla="*/ 15 w 531"/>
              <a:gd name="T11" fmla="*/ 93 h 346"/>
              <a:gd name="T12" fmla="*/ 17 w 531"/>
              <a:gd name="T13" fmla="*/ 100 h 346"/>
              <a:gd name="T14" fmla="*/ 20 w 531"/>
              <a:gd name="T15" fmla="*/ 105 h 346"/>
              <a:gd name="T16" fmla="*/ 22 w 531"/>
              <a:gd name="T17" fmla="*/ 110 h 346"/>
              <a:gd name="T18" fmla="*/ 25 w 531"/>
              <a:gd name="T19" fmla="*/ 112 h 346"/>
              <a:gd name="T20" fmla="*/ 27 w 531"/>
              <a:gd name="T21" fmla="*/ 117 h 346"/>
              <a:gd name="T22" fmla="*/ 31 w 531"/>
              <a:gd name="T23" fmla="*/ 117 h 346"/>
              <a:gd name="T24" fmla="*/ 33 w 531"/>
              <a:gd name="T25" fmla="*/ 127 h 346"/>
              <a:gd name="T26" fmla="*/ 37 w 531"/>
              <a:gd name="T27" fmla="*/ 129 h 346"/>
              <a:gd name="T28" fmla="*/ 41 w 531"/>
              <a:gd name="T29" fmla="*/ 139 h 346"/>
              <a:gd name="T30" fmla="*/ 46 w 531"/>
              <a:gd name="T31" fmla="*/ 142 h 346"/>
              <a:gd name="T32" fmla="*/ 50 w 531"/>
              <a:gd name="T33" fmla="*/ 146 h 346"/>
              <a:gd name="T34" fmla="*/ 52 w 531"/>
              <a:gd name="T35" fmla="*/ 146 h 346"/>
              <a:gd name="T36" fmla="*/ 56 w 531"/>
              <a:gd name="T37" fmla="*/ 154 h 346"/>
              <a:gd name="T38" fmla="*/ 59 w 531"/>
              <a:gd name="T39" fmla="*/ 156 h 346"/>
              <a:gd name="T40" fmla="*/ 63 w 531"/>
              <a:gd name="T41" fmla="*/ 164 h 346"/>
              <a:gd name="T42" fmla="*/ 66 w 531"/>
              <a:gd name="T43" fmla="*/ 174 h 346"/>
              <a:gd name="T44" fmla="*/ 68 w 531"/>
              <a:gd name="T45" fmla="*/ 179 h 346"/>
              <a:gd name="T46" fmla="*/ 72 w 531"/>
              <a:gd name="T47" fmla="*/ 181 h 346"/>
              <a:gd name="T48" fmla="*/ 75 w 531"/>
              <a:gd name="T49" fmla="*/ 186 h 346"/>
              <a:gd name="T50" fmla="*/ 78 w 531"/>
              <a:gd name="T51" fmla="*/ 191 h 346"/>
              <a:gd name="T52" fmla="*/ 82 w 531"/>
              <a:gd name="T53" fmla="*/ 196 h 346"/>
              <a:gd name="T54" fmla="*/ 86 w 531"/>
              <a:gd name="T55" fmla="*/ 199 h 346"/>
              <a:gd name="T56" fmla="*/ 89 w 531"/>
              <a:gd name="T57" fmla="*/ 207 h 346"/>
              <a:gd name="T58" fmla="*/ 96 w 531"/>
              <a:gd name="T59" fmla="*/ 212 h 346"/>
              <a:gd name="T60" fmla="*/ 99 w 531"/>
              <a:gd name="T61" fmla="*/ 214 h 346"/>
              <a:gd name="T62" fmla="*/ 103 w 531"/>
              <a:gd name="T63" fmla="*/ 217 h 346"/>
              <a:gd name="T64" fmla="*/ 106 w 531"/>
              <a:gd name="T65" fmla="*/ 225 h 346"/>
              <a:gd name="T66" fmla="*/ 113 w 531"/>
              <a:gd name="T67" fmla="*/ 228 h 346"/>
              <a:gd name="T68" fmla="*/ 120 w 531"/>
              <a:gd name="T69" fmla="*/ 231 h 346"/>
              <a:gd name="T70" fmla="*/ 129 w 531"/>
              <a:gd name="T71" fmla="*/ 231 h 346"/>
              <a:gd name="T72" fmla="*/ 135 w 531"/>
              <a:gd name="T73" fmla="*/ 237 h 346"/>
              <a:gd name="T74" fmla="*/ 144 w 531"/>
              <a:gd name="T75" fmla="*/ 239 h 346"/>
              <a:gd name="T76" fmla="*/ 153 w 531"/>
              <a:gd name="T77" fmla="*/ 248 h 346"/>
              <a:gd name="T78" fmla="*/ 162 w 531"/>
              <a:gd name="T79" fmla="*/ 255 h 346"/>
              <a:gd name="T80" fmla="*/ 173 w 531"/>
              <a:gd name="T81" fmla="*/ 258 h 346"/>
              <a:gd name="T82" fmla="*/ 184 w 531"/>
              <a:gd name="T83" fmla="*/ 261 h 346"/>
              <a:gd name="T84" fmla="*/ 196 w 531"/>
              <a:gd name="T85" fmla="*/ 265 h 346"/>
              <a:gd name="T86" fmla="*/ 207 w 531"/>
              <a:gd name="T87" fmla="*/ 272 h 346"/>
              <a:gd name="T88" fmla="*/ 212 w 531"/>
              <a:gd name="T89" fmla="*/ 276 h 346"/>
              <a:gd name="T90" fmla="*/ 221 w 531"/>
              <a:gd name="T91" fmla="*/ 281 h 346"/>
              <a:gd name="T92" fmla="*/ 235 w 531"/>
              <a:gd name="T93" fmla="*/ 289 h 346"/>
              <a:gd name="T94" fmla="*/ 252 w 531"/>
              <a:gd name="T95" fmla="*/ 289 h 346"/>
              <a:gd name="T96" fmla="*/ 264 w 531"/>
              <a:gd name="T97" fmla="*/ 289 h 346"/>
              <a:gd name="T98" fmla="*/ 299 w 531"/>
              <a:gd name="T99" fmla="*/ 300 h 346"/>
              <a:gd name="T100" fmla="*/ 318 w 531"/>
              <a:gd name="T101" fmla="*/ 306 h 346"/>
              <a:gd name="T102" fmla="*/ 347 w 531"/>
              <a:gd name="T103" fmla="*/ 312 h 346"/>
              <a:gd name="T104" fmla="*/ 362 w 531"/>
              <a:gd name="T105" fmla="*/ 312 h 346"/>
              <a:gd name="T106" fmla="*/ 372 w 531"/>
              <a:gd name="T107" fmla="*/ 312 h 346"/>
              <a:gd name="T108" fmla="*/ 384 w 531"/>
              <a:gd name="T109" fmla="*/ 312 h 346"/>
              <a:gd name="T110" fmla="*/ 407 w 531"/>
              <a:gd name="T111" fmla="*/ 312 h 346"/>
              <a:gd name="T112" fmla="*/ 448 w 531"/>
              <a:gd name="T113" fmla="*/ 312 h 346"/>
              <a:gd name="T114" fmla="*/ 462 w 531"/>
              <a:gd name="T115" fmla="*/ 312 h 346"/>
              <a:gd name="T116" fmla="*/ 482 w 531"/>
              <a:gd name="T117" fmla="*/ 34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31" h="34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3" y="0"/>
                </a:lnTo>
                <a:lnTo>
                  <a:pt x="3" y="0"/>
                </a:lnTo>
                <a:lnTo>
                  <a:pt x="4" y="0"/>
                </a:lnTo>
                <a:lnTo>
                  <a:pt x="4" y="0"/>
                </a:lnTo>
                <a:lnTo>
                  <a:pt x="5" y="0"/>
                </a:lnTo>
                <a:lnTo>
                  <a:pt x="5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7" y="0"/>
                </a:lnTo>
                <a:lnTo>
                  <a:pt x="7" y="3"/>
                </a:lnTo>
                <a:lnTo>
                  <a:pt x="7" y="3"/>
                </a:lnTo>
                <a:lnTo>
                  <a:pt x="7" y="5"/>
                </a:lnTo>
                <a:lnTo>
                  <a:pt x="7" y="5"/>
                </a:lnTo>
                <a:lnTo>
                  <a:pt x="7" y="12"/>
                </a:lnTo>
                <a:lnTo>
                  <a:pt x="8" y="12"/>
                </a:lnTo>
                <a:lnTo>
                  <a:pt x="8" y="15"/>
                </a:lnTo>
                <a:lnTo>
                  <a:pt x="8" y="15"/>
                </a:lnTo>
                <a:lnTo>
                  <a:pt x="8" y="15"/>
                </a:lnTo>
                <a:lnTo>
                  <a:pt x="9" y="15"/>
                </a:lnTo>
                <a:lnTo>
                  <a:pt x="9" y="15"/>
                </a:lnTo>
                <a:lnTo>
                  <a:pt x="9" y="15"/>
                </a:lnTo>
                <a:lnTo>
                  <a:pt x="9" y="27"/>
                </a:lnTo>
                <a:lnTo>
                  <a:pt x="9" y="27"/>
                </a:lnTo>
                <a:lnTo>
                  <a:pt x="9" y="29"/>
                </a:lnTo>
                <a:lnTo>
                  <a:pt x="10" y="29"/>
                </a:lnTo>
                <a:lnTo>
                  <a:pt x="10" y="34"/>
                </a:lnTo>
                <a:lnTo>
                  <a:pt x="10" y="34"/>
                </a:lnTo>
                <a:lnTo>
                  <a:pt x="10" y="46"/>
                </a:lnTo>
                <a:lnTo>
                  <a:pt x="10" y="46"/>
                </a:lnTo>
                <a:lnTo>
                  <a:pt x="10" y="51"/>
                </a:lnTo>
                <a:lnTo>
                  <a:pt x="11" y="51"/>
                </a:lnTo>
                <a:lnTo>
                  <a:pt x="11" y="58"/>
                </a:lnTo>
                <a:lnTo>
                  <a:pt x="11" y="58"/>
                </a:lnTo>
                <a:lnTo>
                  <a:pt x="11" y="66"/>
                </a:lnTo>
                <a:lnTo>
                  <a:pt x="11" y="66"/>
                </a:lnTo>
                <a:lnTo>
                  <a:pt x="11" y="73"/>
                </a:lnTo>
                <a:lnTo>
                  <a:pt x="12" y="73"/>
                </a:lnTo>
                <a:lnTo>
                  <a:pt x="12" y="75"/>
                </a:lnTo>
                <a:lnTo>
                  <a:pt x="12" y="75"/>
                </a:lnTo>
                <a:lnTo>
                  <a:pt x="12" y="78"/>
                </a:lnTo>
                <a:lnTo>
                  <a:pt x="12" y="78"/>
                </a:lnTo>
                <a:lnTo>
                  <a:pt x="12" y="78"/>
                </a:lnTo>
                <a:lnTo>
                  <a:pt x="13" y="78"/>
                </a:lnTo>
                <a:lnTo>
                  <a:pt x="13" y="80"/>
                </a:lnTo>
                <a:lnTo>
                  <a:pt x="13" y="80"/>
                </a:lnTo>
                <a:lnTo>
                  <a:pt x="13" y="85"/>
                </a:lnTo>
                <a:lnTo>
                  <a:pt x="13" y="85"/>
                </a:lnTo>
                <a:lnTo>
                  <a:pt x="13" y="88"/>
                </a:lnTo>
                <a:lnTo>
                  <a:pt x="14" y="88"/>
                </a:lnTo>
                <a:lnTo>
                  <a:pt x="14" y="90"/>
                </a:lnTo>
                <a:lnTo>
                  <a:pt x="14" y="90"/>
                </a:lnTo>
                <a:lnTo>
                  <a:pt x="14" y="90"/>
                </a:lnTo>
                <a:lnTo>
                  <a:pt x="15" y="90"/>
                </a:lnTo>
                <a:lnTo>
                  <a:pt x="15" y="93"/>
                </a:lnTo>
                <a:lnTo>
                  <a:pt x="15" y="93"/>
                </a:lnTo>
                <a:lnTo>
                  <a:pt x="15" y="93"/>
                </a:lnTo>
                <a:lnTo>
                  <a:pt x="15" y="93"/>
                </a:lnTo>
                <a:lnTo>
                  <a:pt x="15" y="95"/>
                </a:lnTo>
                <a:lnTo>
                  <a:pt x="16" y="95"/>
                </a:lnTo>
                <a:lnTo>
                  <a:pt x="16" y="97"/>
                </a:lnTo>
                <a:lnTo>
                  <a:pt x="17" y="97"/>
                </a:lnTo>
                <a:lnTo>
                  <a:pt x="17" y="97"/>
                </a:lnTo>
                <a:lnTo>
                  <a:pt x="17" y="97"/>
                </a:lnTo>
                <a:lnTo>
                  <a:pt x="17" y="97"/>
                </a:lnTo>
                <a:lnTo>
                  <a:pt x="17" y="97"/>
                </a:lnTo>
                <a:lnTo>
                  <a:pt x="17" y="100"/>
                </a:lnTo>
                <a:lnTo>
                  <a:pt x="18" y="100"/>
                </a:lnTo>
                <a:lnTo>
                  <a:pt x="18" y="100"/>
                </a:lnTo>
                <a:lnTo>
                  <a:pt x="18" y="100"/>
                </a:lnTo>
                <a:lnTo>
                  <a:pt x="18" y="100"/>
                </a:lnTo>
                <a:lnTo>
                  <a:pt x="19" y="100"/>
                </a:lnTo>
                <a:lnTo>
                  <a:pt x="19" y="102"/>
                </a:lnTo>
                <a:lnTo>
                  <a:pt x="19" y="102"/>
                </a:lnTo>
                <a:lnTo>
                  <a:pt x="19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0" y="105"/>
                </a:lnTo>
                <a:lnTo>
                  <a:pt x="21" y="105"/>
                </a:lnTo>
                <a:lnTo>
                  <a:pt x="21" y="105"/>
                </a:lnTo>
                <a:lnTo>
                  <a:pt x="21" y="105"/>
                </a:lnTo>
                <a:lnTo>
                  <a:pt x="21" y="107"/>
                </a:lnTo>
                <a:lnTo>
                  <a:pt x="21" y="107"/>
                </a:lnTo>
                <a:lnTo>
                  <a:pt x="21" y="110"/>
                </a:lnTo>
                <a:lnTo>
                  <a:pt x="22" y="110"/>
                </a:lnTo>
                <a:lnTo>
                  <a:pt x="22" y="110"/>
                </a:lnTo>
                <a:lnTo>
                  <a:pt x="22" y="110"/>
                </a:lnTo>
                <a:lnTo>
                  <a:pt x="22" y="110"/>
                </a:lnTo>
                <a:lnTo>
                  <a:pt x="23" y="110"/>
                </a:lnTo>
                <a:lnTo>
                  <a:pt x="23" y="110"/>
                </a:lnTo>
                <a:lnTo>
                  <a:pt x="23" y="110"/>
                </a:lnTo>
                <a:lnTo>
                  <a:pt x="23" y="110"/>
                </a:lnTo>
                <a:lnTo>
                  <a:pt x="24" y="110"/>
                </a:lnTo>
                <a:lnTo>
                  <a:pt x="24" y="112"/>
                </a:lnTo>
                <a:lnTo>
                  <a:pt x="25" y="112"/>
                </a:lnTo>
                <a:lnTo>
                  <a:pt x="25" y="112"/>
                </a:lnTo>
                <a:lnTo>
                  <a:pt x="25" y="112"/>
                </a:lnTo>
                <a:lnTo>
                  <a:pt x="25" y="112"/>
                </a:lnTo>
                <a:lnTo>
                  <a:pt x="25" y="112"/>
                </a:lnTo>
                <a:lnTo>
                  <a:pt x="25" y="112"/>
                </a:lnTo>
                <a:lnTo>
                  <a:pt x="26" y="112"/>
                </a:lnTo>
                <a:lnTo>
                  <a:pt x="26" y="112"/>
                </a:lnTo>
                <a:lnTo>
                  <a:pt x="26" y="112"/>
                </a:lnTo>
                <a:lnTo>
                  <a:pt x="26" y="112"/>
                </a:lnTo>
                <a:lnTo>
                  <a:pt x="26" y="112"/>
                </a:lnTo>
                <a:lnTo>
                  <a:pt x="26" y="112"/>
                </a:lnTo>
                <a:lnTo>
                  <a:pt x="27" y="112"/>
                </a:lnTo>
                <a:lnTo>
                  <a:pt x="27" y="115"/>
                </a:lnTo>
                <a:lnTo>
                  <a:pt x="27" y="115"/>
                </a:lnTo>
                <a:lnTo>
                  <a:pt x="27" y="117"/>
                </a:lnTo>
                <a:lnTo>
                  <a:pt x="28" y="117"/>
                </a:lnTo>
                <a:lnTo>
                  <a:pt x="28" y="117"/>
                </a:lnTo>
                <a:lnTo>
                  <a:pt x="28" y="117"/>
                </a:lnTo>
                <a:lnTo>
                  <a:pt x="28" y="117"/>
                </a:lnTo>
                <a:lnTo>
                  <a:pt x="29" y="117"/>
                </a:lnTo>
                <a:lnTo>
                  <a:pt x="29" y="117"/>
                </a:lnTo>
                <a:lnTo>
                  <a:pt x="29" y="117"/>
                </a:lnTo>
                <a:lnTo>
                  <a:pt x="29" y="117"/>
                </a:lnTo>
                <a:lnTo>
                  <a:pt x="30" y="117"/>
                </a:lnTo>
                <a:lnTo>
                  <a:pt x="30" y="117"/>
                </a:lnTo>
                <a:lnTo>
                  <a:pt x="31" y="117"/>
                </a:lnTo>
                <a:lnTo>
                  <a:pt x="31" y="119"/>
                </a:lnTo>
                <a:lnTo>
                  <a:pt x="31" y="119"/>
                </a:lnTo>
                <a:lnTo>
                  <a:pt x="31" y="122"/>
                </a:lnTo>
                <a:lnTo>
                  <a:pt x="31" y="122"/>
                </a:lnTo>
                <a:lnTo>
                  <a:pt x="31" y="122"/>
                </a:lnTo>
                <a:lnTo>
                  <a:pt x="32" y="122"/>
                </a:lnTo>
                <a:lnTo>
                  <a:pt x="32" y="124"/>
                </a:lnTo>
                <a:lnTo>
                  <a:pt x="33" y="124"/>
                </a:lnTo>
                <a:lnTo>
                  <a:pt x="33" y="127"/>
                </a:lnTo>
                <a:lnTo>
                  <a:pt x="33" y="127"/>
                </a:lnTo>
                <a:lnTo>
                  <a:pt x="33" y="127"/>
                </a:lnTo>
                <a:lnTo>
                  <a:pt x="33" y="127"/>
                </a:lnTo>
                <a:lnTo>
                  <a:pt x="33" y="127"/>
                </a:lnTo>
                <a:lnTo>
                  <a:pt x="35" y="127"/>
                </a:lnTo>
                <a:lnTo>
                  <a:pt x="35" y="127"/>
                </a:lnTo>
                <a:lnTo>
                  <a:pt x="36" y="127"/>
                </a:lnTo>
                <a:lnTo>
                  <a:pt x="36" y="127"/>
                </a:lnTo>
                <a:lnTo>
                  <a:pt x="36" y="127"/>
                </a:lnTo>
                <a:lnTo>
                  <a:pt x="36" y="129"/>
                </a:lnTo>
                <a:lnTo>
                  <a:pt x="37" y="129"/>
                </a:lnTo>
                <a:lnTo>
                  <a:pt x="37" y="129"/>
                </a:lnTo>
                <a:lnTo>
                  <a:pt x="37" y="129"/>
                </a:lnTo>
                <a:lnTo>
                  <a:pt x="37" y="129"/>
                </a:lnTo>
                <a:lnTo>
                  <a:pt x="38" y="129"/>
                </a:lnTo>
                <a:lnTo>
                  <a:pt x="38" y="134"/>
                </a:lnTo>
                <a:lnTo>
                  <a:pt x="39" y="134"/>
                </a:lnTo>
                <a:lnTo>
                  <a:pt x="39" y="134"/>
                </a:lnTo>
                <a:lnTo>
                  <a:pt x="40" y="134"/>
                </a:lnTo>
                <a:lnTo>
                  <a:pt x="40" y="137"/>
                </a:lnTo>
                <a:lnTo>
                  <a:pt x="40" y="137"/>
                </a:lnTo>
                <a:lnTo>
                  <a:pt x="40" y="139"/>
                </a:lnTo>
                <a:lnTo>
                  <a:pt x="41" y="139"/>
                </a:lnTo>
                <a:lnTo>
                  <a:pt x="41" y="139"/>
                </a:lnTo>
                <a:lnTo>
                  <a:pt x="41" y="139"/>
                </a:lnTo>
                <a:lnTo>
                  <a:pt x="41" y="139"/>
                </a:lnTo>
                <a:lnTo>
                  <a:pt x="44" y="139"/>
                </a:lnTo>
                <a:lnTo>
                  <a:pt x="44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9"/>
                </a:lnTo>
                <a:lnTo>
                  <a:pt x="45" y="142"/>
                </a:lnTo>
                <a:lnTo>
                  <a:pt x="45" y="142"/>
                </a:lnTo>
                <a:lnTo>
                  <a:pt x="45" y="142"/>
                </a:lnTo>
                <a:lnTo>
                  <a:pt x="46" y="142"/>
                </a:lnTo>
                <a:lnTo>
                  <a:pt x="46" y="142"/>
                </a:lnTo>
                <a:lnTo>
                  <a:pt x="46" y="142"/>
                </a:lnTo>
                <a:lnTo>
                  <a:pt x="46" y="142"/>
                </a:lnTo>
                <a:lnTo>
                  <a:pt x="47" y="142"/>
                </a:lnTo>
                <a:lnTo>
                  <a:pt x="47" y="144"/>
                </a:lnTo>
                <a:lnTo>
                  <a:pt x="47" y="144"/>
                </a:lnTo>
                <a:lnTo>
                  <a:pt x="47" y="144"/>
                </a:lnTo>
                <a:lnTo>
                  <a:pt x="48" y="144"/>
                </a:lnTo>
                <a:lnTo>
                  <a:pt x="48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1" y="146"/>
                </a:lnTo>
                <a:lnTo>
                  <a:pt x="51" y="146"/>
                </a:lnTo>
                <a:lnTo>
                  <a:pt x="51" y="146"/>
                </a:lnTo>
                <a:lnTo>
                  <a:pt x="51" y="146"/>
                </a:lnTo>
                <a:lnTo>
                  <a:pt x="51" y="146"/>
                </a:lnTo>
                <a:lnTo>
                  <a:pt x="51" y="146"/>
                </a:lnTo>
                <a:lnTo>
                  <a:pt x="52" y="146"/>
                </a:lnTo>
                <a:lnTo>
                  <a:pt x="52" y="149"/>
                </a:lnTo>
                <a:lnTo>
                  <a:pt x="53" y="149"/>
                </a:lnTo>
                <a:lnTo>
                  <a:pt x="53" y="151"/>
                </a:lnTo>
                <a:lnTo>
                  <a:pt x="54" y="151"/>
                </a:lnTo>
                <a:lnTo>
                  <a:pt x="54" y="151"/>
                </a:lnTo>
                <a:lnTo>
                  <a:pt x="55" y="151"/>
                </a:lnTo>
                <a:lnTo>
                  <a:pt x="55" y="151"/>
                </a:lnTo>
                <a:lnTo>
                  <a:pt x="55" y="151"/>
                </a:lnTo>
                <a:lnTo>
                  <a:pt x="55" y="154"/>
                </a:lnTo>
                <a:lnTo>
                  <a:pt x="56" y="154"/>
                </a:lnTo>
                <a:lnTo>
                  <a:pt x="56" y="154"/>
                </a:lnTo>
                <a:lnTo>
                  <a:pt x="56" y="154"/>
                </a:lnTo>
                <a:lnTo>
                  <a:pt x="56" y="154"/>
                </a:lnTo>
                <a:lnTo>
                  <a:pt x="57" y="154"/>
                </a:lnTo>
                <a:lnTo>
                  <a:pt x="57" y="154"/>
                </a:lnTo>
                <a:lnTo>
                  <a:pt x="58" y="154"/>
                </a:lnTo>
                <a:lnTo>
                  <a:pt x="58" y="154"/>
                </a:lnTo>
                <a:lnTo>
                  <a:pt x="58" y="154"/>
                </a:lnTo>
                <a:lnTo>
                  <a:pt x="58" y="154"/>
                </a:lnTo>
                <a:lnTo>
                  <a:pt x="59" y="154"/>
                </a:lnTo>
                <a:lnTo>
                  <a:pt x="59" y="156"/>
                </a:lnTo>
                <a:lnTo>
                  <a:pt x="59" y="156"/>
                </a:lnTo>
                <a:lnTo>
                  <a:pt x="59" y="156"/>
                </a:lnTo>
                <a:lnTo>
                  <a:pt x="59" y="156"/>
                </a:lnTo>
                <a:lnTo>
                  <a:pt x="59" y="159"/>
                </a:lnTo>
                <a:lnTo>
                  <a:pt x="60" y="159"/>
                </a:lnTo>
                <a:lnTo>
                  <a:pt x="60" y="161"/>
                </a:lnTo>
                <a:lnTo>
                  <a:pt x="61" y="161"/>
                </a:lnTo>
                <a:lnTo>
                  <a:pt x="61" y="164"/>
                </a:lnTo>
                <a:lnTo>
                  <a:pt x="62" y="164"/>
                </a:lnTo>
                <a:lnTo>
                  <a:pt x="62" y="164"/>
                </a:lnTo>
                <a:lnTo>
                  <a:pt x="63" y="164"/>
                </a:lnTo>
                <a:lnTo>
                  <a:pt x="63" y="164"/>
                </a:lnTo>
                <a:lnTo>
                  <a:pt x="64" y="164"/>
                </a:lnTo>
                <a:lnTo>
                  <a:pt x="64" y="164"/>
                </a:lnTo>
                <a:lnTo>
                  <a:pt x="64" y="164"/>
                </a:lnTo>
                <a:lnTo>
                  <a:pt x="64" y="169"/>
                </a:lnTo>
                <a:lnTo>
                  <a:pt x="64" y="169"/>
                </a:lnTo>
                <a:lnTo>
                  <a:pt x="64" y="169"/>
                </a:lnTo>
                <a:lnTo>
                  <a:pt x="65" y="169"/>
                </a:lnTo>
                <a:lnTo>
                  <a:pt x="65" y="174"/>
                </a:lnTo>
                <a:lnTo>
                  <a:pt x="65" y="174"/>
                </a:lnTo>
                <a:lnTo>
                  <a:pt x="65" y="174"/>
                </a:lnTo>
                <a:lnTo>
                  <a:pt x="66" y="174"/>
                </a:lnTo>
                <a:lnTo>
                  <a:pt x="66" y="174"/>
                </a:lnTo>
                <a:lnTo>
                  <a:pt x="67" y="174"/>
                </a:lnTo>
                <a:lnTo>
                  <a:pt x="67" y="179"/>
                </a:lnTo>
                <a:lnTo>
                  <a:pt x="67" y="179"/>
                </a:lnTo>
                <a:lnTo>
                  <a:pt x="67" y="179"/>
                </a:lnTo>
                <a:lnTo>
                  <a:pt x="67" y="179"/>
                </a:lnTo>
                <a:lnTo>
                  <a:pt x="67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9" y="179"/>
                </a:lnTo>
                <a:lnTo>
                  <a:pt x="69" y="179"/>
                </a:lnTo>
                <a:lnTo>
                  <a:pt x="70" y="179"/>
                </a:lnTo>
                <a:lnTo>
                  <a:pt x="70" y="179"/>
                </a:lnTo>
                <a:lnTo>
                  <a:pt x="70" y="179"/>
                </a:lnTo>
                <a:lnTo>
                  <a:pt x="70" y="181"/>
                </a:lnTo>
                <a:lnTo>
                  <a:pt x="71" y="181"/>
                </a:lnTo>
                <a:lnTo>
                  <a:pt x="71" y="181"/>
                </a:lnTo>
                <a:lnTo>
                  <a:pt x="72" y="181"/>
                </a:lnTo>
                <a:lnTo>
                  <a:pt x="72" y="181"/>
                </a:lnTo>
                <a:lnTo>
                  <a:pt x="72" y="181"/>
                </a:lnTo>
                <a:lnTo>
                  <a:pt x="72" y="184"/>
                </a:lnTo>
                <a:lnTo>
                  <a:pt x="73" y="184"/>
                </a:lnTo>
                <a:lnTo>
                  <a:pt x="73" y="184"/>
                </a:lnTo>
                <a:lnTo>
                  <a:pt x="73" y="184"/>
                </a:lnTo>
                <a:lnTo>
                  <a:pt x="73" y="184"/>
                </a:lnTo>
                <a:lnTo>
                  <a:pt x="74" y="184"/>
                </a:lnTo>
                <a:lnTo>
                  <a:pt x="74" y="184"/>
                </a:lnTo>
                <a:lnTo>
                  <a:pt x="74" y="184"/>
                </a:lnTo>
                <a:lnTo>
                  <a:pt x="74" y="186"/>
                </a:lnTo>
                <a:lnTo>
                  <a:pt x="75" y="186"/>
                </a:lnTo>
                <a:lnTo>
                  <a:pt x="75" y="186"/>
                </a:lnTo>
                <a:lnTo>
                  <a:pt x="76" y="186"/>
                </a:lnTo>
                <a:lnTo>
                  <a:pt x="76" y="186"/>
                </a:lnTo>
                <a:lnTo>
                  <a:pt x="76" y="186"/>
                </a:lnTo>
                <a:lnTo>
                  <a:pt x="76" y="189"/>
                </a:lnTo>
                <a:lnTo>
                  <a:pt x="77" y="189"/>
                </a:lnTo>
                <a:lnTo>
                  <a:pt x="77" y="189"/>
                </a:lnTo>
                <a:lnTo>
                  <a:pt x="77" y="189"/>
                </a:lnTo>
                <a:lnTo>
                  <a:pt x="77" y="191"/>
                </a:lnTo>
                <a:lnTo>
                  <a:pt x="78" y="191"/>
                </a:lnTo>
                <a:lnTo>
                  <a:pt x="78" y="191"/>
                </a:lnTo>
                <a:lnTo>
                  <a:pt x="78" y="191"/>
                </a:lnTo>
                <a:lnTo>
                  <a:pt x="78" y="194"/>
                </a:lnTo>
                <a:lnTo>
                  <a:pt x="79" y="194"/>
                </a:lnTo>
                <a:lnTo>
                  <a:pt x="79" y="194"/>
                </a:lnTo>
                <a:lnTo>
                  <a:pt x="80" y="194"/>
                </a:lnTo>
                <a:lnTo>
                  <a:pt x="80" y="194"/>
                </a:lnTo>
                <a:lnTo>
                  <a:pt x="80" y="194"/>
                </a:lnTo>
                <a:lnTo>
                  <a:pt x="80" y="196"/>
                </a:lnTo>
                <a:lnTo>
                  <a:pt x="82" y="196"/>
                </a:lnTo>
                <a:lnTo>
                  <a:pt x="82" y="196"/>
                </a:lnTo>
                <a:lnTo>
                  <a:pt x="82" y="196"/>
                </a:lnTo>
                <a:lnTo>
                  <a:pt x="82" y="196"/>
                </a:lnTo>
                <a:lnTo>
                  <a:pt x="83" y="196"/>
                </a:lnTo>
                <a:lnTo>
                  <a:pt x="83" y="196"/>
                </a:lnTo>
                <a:lnTo>
                  <a:pt x="83" y="196"/>
                </a:lnTo>
                <a:lnTo>
                  <a:pt x="83" y="196"/>
                </a:lnTo>
                <a:lnTo>
                  <a:pt x="84" y="196"/>
                </a:lnTo>
                <a:lnTo>
                  <a:pt x="84" y="199"/>
                </a:lnTo>
                <a:lnTo>
                  <a:pt x="84" y="199"/>
                </a:lnTo>
                <a:lnTo>
                  <a:pt x="84" y="199"/>
                </a:lnTo>
                <a:lnTo>
                  <a:pt x="85" y="199"/>
                </a:lnTo>
                <a:lnTo>
                  <a:pt x="85" y="199"/>
                </a:lnTo>
                <a:lnTo>
                  <a:pt x="86" y="199"/>
                </a:lnTo>
                <a:lnTo>
                  <a:pt x="86" y="199"/>
                </a:lnTo>
                <a:lnTo>
                  <a:pt x="87" y="199"/>
                </a:lnTo>
                <a:lnTo>
                  <a:pt x="87" y="199"/>
                </a:lnTo>
                <a:lnTo>
                  <a:pt x="88" y="199"/>
                </a:lnTo>
                <a:lnTo>
                  <a:pt x="88" y="202"/>
                </a:lnTo>
                <a:lnTo>
                  <a:pt x="89" y="202"/>
                </a:lnTo>
                <a:lnTo>
                  <a:pt x="89" y="202"/>
                </a:lnTo>
                <a:lnTo>
                  <a:pt x="89" y="202"/>
                </a:lnTo>
                <a:lnTo>
                  <a:pt x="89" y="204"/>
                </a:lnTo>
                <a:lnTo>
                  <a:pt x="89" y="204"/>
                </a:lnTo>
                <a:lnTo>
                  <a:pt x="89" y="207"/>
                </a:lnTo>
                <a:lnTo>
                  <a:pt x="90" y="207"/>
                </a:lnTo>
                <a:lnTo>
                  <a:pt x="90" y="207"/>
                </a:lnTo>
                <a:lnTo>
                  <a:pt x="92" y="207"/>
                </a:lnTo>
                <a:lnTo>
                  <a:pt x="92" y="207"/>
                </a:lnTo>
                <a:lnTo>
                  <a:pt x="92" y="207"/>
                </a:lnTo>
                <a:lnTo>
                  <a:pt x="92" y="207"/>
                </a:lnTo>
                <a:lnTo>
                  <a:pt x="94" y="207"/>
                </a:lnTo>
                <a:lnTo>
                  <a:pt x="94" y="209"/>
                </a:lnTo>
                <a:lnTo>
                  <a:pt x="94" y="209"/>
                </a:lnTo>
                <a:lnTo>
                  <a:pt x="94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2"/>
                </a:lnTo>
                <a:lnTo>
                  <a:pt x="96" y="214"/>
                </a:lnTo>
                <a:lnTo>
                  <a:pt x="97" y="214"/>
                </a:lnTo>
                <a:lnTo>
                  <a:pt x="97" y="214"/>
                </a:lnTo>
                <a:lnTo>
                  <a:pt x="97" y="214"/>
                </a:lnTo>
                <a:lnTo>
                  <a:pt x="97" y="214"/>
                </a:lnTo>
                <a:lnTo>
                  <a:pt x="98" y="214"/>
                </a:lnTo>
                <a:lnTo>
                  <a:pt x="98" y="214"/>
                </a:lnTo>
                <a:lnTo>
                  <a:pt x="99" y="214"/>
                </a:lnTo>
                <a:lnTo>
                  <a:pt x="99" y="214"/>
                </a:lnTo>
                <a:lnTo>
                  <a:pt x="100" y="214"/>
                </a:lnTo>
                <a:lnTo>
                  <a:pt x="100" y="214"/>
                </a:lnTo>
                <a:lnTo>
                  <a:pt x="100" y="214"/>
                </a:lnTo>
                <a:lnTo>
                  <a:pt x="100" y="214"/>
                </a:lnTo>
                <a:lnTo>
                  <a:pt x="101" y="214"/>
                </a:lnTo>
                <a:lnTo>
                  <a:pt x="101" y="214"/>
                </a:lnTo>
                <a:lnTo>
                  <a:pt x="102" y="214"/>
                </a:lnTo>
                <a:lnTo>
                  <a:pt x="102" y="217"/>
                </a:lnTo>
                <a:lnTo>
                  <a:pt x="103" y="217"/>
                </a:lnTo>
                <a:lnTo>
                  <a:pt x="103" y="217"/>
                </a:lnTo>
                <a:lnTo>
                  <a:pt x="103" y="217"/>
                </a:lnTo>
                <a:lnTo>
                  <a:pt x="103" y="217"/>
                </a:lnTo>
                <a:lnTo>
                  <a:pt x="103" y="217"/>
                </a:lnTo>
                <a:lnTo>
                  <a:pt x="103" y="217"/>
                </a:lnTo>
                <a:lnTo>
                  <a:pt x="104" y="217"/>
                </a:lnTo>
                <a:lnTo>
                  <a:pt x="104" y="217"/>
                </a:lnTo>
                <a:lnTo>
                  <a:pt x="105" y="217"/>
                </a:lnTo>
                <a:lnTo>
                  <a:pt x="105" y="220"/>
                </a:lnTo>
                <a:lnTo>
                  <a:pt x="106" y="220"/>
                </a:lnTo>
                <a:lnTo>
                  <a:pt x="106" y="223"/>
                </a:lnTo>
                <a:lnTo>
                  <a:pt x="106" y="223"/>
                </a:lnTo>
                <a:lnTo>
                  <a:pt x="106" y="225"/>
                </a:lnTo>
                <a:lnTo>
                  <a:pt x="106" y="225"/>
                </a:lnTo>
                <a:lnTo>
                  <a:pt x="106" y="225"/>
                </a:lnTo>
                <a:lnTo>
                  <a:pt x="107" y="225"/>
                </a:lnTo>
                <a:lnTo>
                  <a:pt x="107" y="225"/>
                </a:lnTo>
                <a:lnTo>
                  <a:pt x="108" y="225"/>
                </a:lnTo>
                <a:lnTo>
                  <a:pt x="108" y="225"/>
                </a:lnTo>
                <a:lnTo>
                  <a:pt x="109" y="225"/>
                </a:lnTo>
                <a:lnTo>
                  <a:pt x="109" y="225"/>
                </a:lnTo>
                <a:lnTo>
                  <a:pt x="112" y="225"/>
                </a:lnTo>
                <a:lnTo>
                  <a:pt x="112" y="228"/>
                </a:lnTo>
                <a:lnTo>
                  <a:pt x="113" y="228"/>
                </a:lnTo>
                <a:lnTo>
                  <a:pt x="113" y="228"/>
                </a:lnTo>
                <a:lnTo>
                  <a:pt x="116" y="228"/>
                </a:lnTo>
                <a:lnTo>
                  <a:pt x="116" y="228"/>
                </a:lnTo>
                <a:lnTo>
                  <a:pt x="119" y="228"/>
                </a:lnTo>
                <a:lnTo>
                  <a:pt x="119" y="228"/>
                </a:lnTo>
                <a:lnTo>
                  <a:pt x="119" y="228"/>
                </a:lnTo>
                <a:lnTo>
                  <a:pt x="119" y="231"/>
                </a:lnTo>
                <a:lnTo>
                  <a:pt x="120" y="231"/>
                </a:lnTo>
                <a:lnTo>
                  <a:pt x="120" y="231"/>
                </a:lnTo>
                <a:lnTo>
                  <a:pt x="120" y="231"/>
                </a:lnTo>
                <a:lnTo>
                  <a:pt x="120" y="231"/>
                </a:lnTo>
                <a:lnTo>
                  <a:pt x="121" y="231"/>
                </a:lnTo>
                <a:lnTo>
                  <a:pt x="121" y="231"/>
                </a:lnTo>
                <a:lnTo>
                  <a:pt x="123" y="231"/>
                </a:lnTo>
                <a:lnTo>
                  <a:pt x="123" y="231"/>
                </a:lnTo>
                <a:lnTo>
                  <a:pt x="124" y="231"/>
                </a:lnTo>
                <a:lnTo>
                  <a:pt x="124" y="231"/>
                </a:lnTo>
                <a:lnTo>
                  <a:pt x="128" y="231"/>
                </a:lnTo>
                <a:lnTo>
                  <a:pt x="128" y="231"/>
                </a:lnTo>
                <a:lnTo>
                  <a:pt x="129" y="231"/>
                </a:lnTo>
                <a:lnTo>
                  <a:pt x="129" y="231"/>
                </a:lnTo>
                <a:lnTo>
                  <a:pt x="129" y="231"/>
                </a:lnTo>
                <a:lnTo>
                  <a:pt x="129" y="231"/>
                </a:lnTo>
                <a:lnTo>
                  <a:pt x="130" y="231"/>
                </a:lnTo>
                <a:lnTo>
                  <a:pt x="130" y="231"/>
                </a:lnTo>
                <a:lnTo>
                  <a:pt x="130" y="231"/>
                </a:lnTo>
                <a:lnTo>
                  <a:pt x="130" y="231"/>
                </a:lnTo>
                <a:lnTo>
                  <a:pt x="131" y="231"/>
                </a:lnTo>
                <a:lnTo>
                  <a:pt x="131" y="234"/>
                </a:lnTo>
                <a:lnTo>
                  <a:pt x="135" y="234"/>
                </a:lnTo>
                <a:lnTo>
                  <a:pt x="135" y="237"/>
                </a:lnTo>
                <a:lnTo>
                  <a:pt x="135" y="237"/>
                </a:lnTo>
                <a:lnTo>
                  <a:pt x="135" y="237"/>
                </a:lnTo>
                <a:lnTo>
                  <a:pt x="136" y="237"/>
                </a:lnTo>
                <a:lnTo>
                  <a:pt x="136" y="237"/>
                </a:lnTo>
                <a:lnTo>
                  <a:pt x="137" y="237"/>
                </a:lnTo>
                <a:lnTo>
                  <a:pt x="137" y="239"/>
                </a:lnTo>
                <a:lnTo>
                  <a:pt x="141" y="239"/>
                </a:lnTo>
                <a:lnTo>
                  <a:pt x="141" y="239"/>
                </a:lnTo>
                <a:lnTo>
                  <a:pt x="143" y="239"/>
                </a:lnTo>
                <a:lnTo>
                  <a:pt x="143" y="239"/>
                </a:lnTo>
                <a:lnTo>
                  <a:pt x="143" y="239"/>
                </a:lnTo>
                <a:lnTo>
                  <a:pt x="143" y="239"/>
                </a:lnTo>
                <a:lnTo>
                  <a:pt x="144" y="239"/>
                </a:lnTo>
                <a:lnTo>
                  <a:pt x="144" y="239"/>
                </a:lnTo>
                <a:lnTo>
                  <a:pt x="144" y="239"/>
                </a:lnTo>
                <a:lnTo>
                  <a:pt x="144" y="242"/>
                </a:lnTo>
                <a:lnTo>
                  <a:pt x="144" y="242"/>
                </a:lnTo>
                <a:lnTo>
                  <a:pt x="144" y="245"/>
                </a:lnTo>
                <a:lnTo>
                  <a:pt x="145" y="245"/>
                </a:lnTo>
                <a:lnTo>
                  <a:pt x="145" y="248"/>
                </a:lnTo>
                <a:lnTo>
                  <a:pt x="151" y="248"/>
                </a:lnTo>
                <a:lnTo>
                  <a:pt x="151" y="248"/>
                </a:lnTo>
                <a:lnTo>
                  <a:pt x="153" y="248"/>
                </a:lnTo>
                <a:lnTo>
                  <a:pt x="153" y="248"/>
                </a:lnTo>
                <a:lnTo>
                  <a:pt x="154" y="248"/>
                </a:lnTo>
                <a:lnTo>
                  <a:pt x="154" y="248"/>
                </a:lnTo>
                <a:lnTo>
                  <a:pt x="156" y="248"/>
                </a:lnTo>
                <a:lnTo>
                  <a:pt x="156" y="255"/>
                </a:lnTo>
                <a:lnTo>
                  <a:pt x="156" y="255"/>
                </a:lnTo>
                <a:lnTo>
                  <a:pt x="156" y="255"/>
                </a:lnTo>
                <a:lnTo>
                  <a:pt x="157" y="255"/>
                </a:lnTo>
                <a:lnTo>
                  <a:pt x="157" y="255"/>
                </a:lnTo>
                <a:lnTo>
                  <a:pt x="159" y="255"/>
                </a:lnTo>
                <a:lnTo>
                  <a:pt x="159" y="255"/>
                </a:lnTo>
                <a:lnTo>
                  <a:pt x="162" y="255"/>
                </a:lnTo>
                <a:lnTo>
                  <a:pt x="162" y="255"/>
                </a:lnTo>
                <a:lnTo>
                  <a:pt x="164" y="255"/>
                </a:lnTo>
                <a:lnTo>
                  <a:pt x="164" y="258"/>
                </a:lnTo>
                <a:lnTo>
                  <a:pt x="165" y="258"/>
                </a:lnTo>
                <a:lnTo>
                  <a:pt x="165" y="258"/>
                </a:lnTo>
                <a:lnTo>
                  <a:pt x="172" y="258"/>
                </a:lnTo>
                <a:lnTo>
                  <a:pt x="172" y="258"/>
                </a:lnTo>
                <a:lnTo>
                  <a:pt x="172" y="258"/>
                </a:lnTo>
                <a:lnTo>
                  <a:pt x="172" y="258"/>
                </a:lnTo>
                <a:lnTo>
                  <a:pt x="173" y="258"/>
                </a:lnTo>
                <a:lnTo>
                  <a:pt x="173" y="258"/>
                </a:lnTo>
                <a:lnTo>
                  <a:pt x="174" y="258"/>
                </a:lnTo>
                <a:lnTo>
                  <a:pt x="174" y="258"/>
                </a:lnTo>
                <a:lnTo>
                  <a:pt x="175" y="258"/>
                </a:lnTo>
                <a:lnTo>
                  <a:pt x="175" y="258"/>
                </a:lnTo>
                <a:lnTo>
                  <a:pt x="176" y="258"/>
                </a:lnTo>
                <a:lnTo>
                  <a:pt x="176" y="258"/>
                </a:lnTo>
                <a:lnTo>
                  <a:pt x="178" y="258"/>
                </a:lnTo>
                <a:lnTo>
                  <a:pt x="178" y="258"/>
                </a:lnTo>
                <a:lnTo>
                  <a:pt x="182" y="258"/>
                </a:lnTo>
                <a:lnTo>
                  <a:pt x="182" y="261"/>
                </a:lnTo>
                <a:lnTo>
                  <a:pt x="184" y="261"/>
                </a:lnTo>
                <a:lnTo>
                  <a:pt x="184" y="261"/>
                </a:lnTo>
                <a:lnTo>
                  <a:pt x="190" y="261"/>
                </a:lnTo>
                <a:lnTo>
                  <a:pt x="190" y="261"/>
                </a:lnTo>
                <a:lnTo>
                  <a:pt x="192" y="261"/>
                </a:lnTo>
                <a:lnTo>
                  <a:pt x="192" y="261"/>
                </a:lnTo>
                <a:lnTo>
                  <a:pt x="193" y="261"/>
                </a:lnTo>
                <a:lnTo>
                  <a:pt x="193" y="261"/>
                </a:lnTo>
                <a:lnTo>
                  <a:pt x="195" y="261"/>
                </a:lnTo>
                <a:lnTo>
                  <a:pt x="195" y="261"/>
                </a:lnTo>
                <a:lnTo>
                  <a:pt x="196" y="261"/>
                </a:lnTo>
                <a:lnTo>
                  <a:pt x="196" y="265"/>
                </a:lnTo>
                <a:lnTo>
                  <a:pt x="196" y="265"/>
                </a:lnTo>
                <a:lnTo>
                  <a:pt x="196" y="265"/>
                </a:lnTo>
                <a:lnTo>
                  <a:pt x="198" y="265"/>
                </a:lnTo>
                <a:lnTo>
                  <a:pt x="198" y="269"/>
                </a:lnTo>
                <a:lnTo>
                  <a:pt x="199" y="269"/>
                </a:lnTo>
                <a:lnTo>
                  <a:pt x="199" y="272"/>
                </a:lnTo>
                <a:lnTo>
                  <a:pt x="200" y="272"/>
                </a:lnTo>
                <a:lnTo>
                  <a:pt x="200" y="272"/>
                </a:lnTo>
                <a:lnTo>
                  <a:pt x="205" y="272"/>
                </a:lnTo>
                <a:lnTo>
                  <a:pt x="205" y="272"/>
                </a:lnTo>
                <a:lnTo>
                  <a:pt x="207" y="272"/>
                </a:lnTo>
                <a:lnTo>
                  <a:pt x="207" y="272"/>
                </a:lnTo>
                <a:lnTo>
                  <a:pt x="207" y="272"/>
                </a:lnTo>
                <a:lnTo>
                  <a:pt x="207" y="276"/>
                </a:lnTo>
                <a:lnTo>
                  <a:pt x="207" y="276"/>
                </a:lnTo>
                <a:lnTo>
                  <a:pt x="207" y="276"/>
                </a:lnTo>
                <a:lnTo>
                  <a:pt x="208" y="276"/>
                </a:lnTo>
                <a:lnTo>
                  <a:pt x="208" y="276"/>
                </a:lnTo>
                <a:lnTo>
                  <a:pt x="211" y="276"/>
                </a:lnTo>
                <a:lnTo>
                  <a:pt x="211" y="276"/>
                </a:lnTo>
                <a:lnTo>
                  <a:pt x="212" y="276"/>
                </a:lnTo>
                <a:lnTo>
                  <a:pt x="212" y="276"/>
                </a:lnTo>
                <a:lnTo>
                  <a:pt x="213" y="276"/>
                </a:lnTo>
                <a:lnTo>
                  <a:pt x="213" y="276"/>
                </a:lnTo>
                <a:lnTo>
                  <a:pt x="216" y="276"/>
                </a:lnTo>
                <a:lnTo>
                  <a:pt x="216" y="276"/>
                </a:lnTo>
                <a:lnTo>
                  <a:pt x="217" y="276"/>
                </a:lnTo>
                <a:lnTo>
                  <a:pt x="217" y="276"/>
                </a:lnTo>
                <a:lnTo>
                  <a:pt x="218" y="276"/>
                </a:lnTo>
                <a:lnTo>
                  <a:pt x="218" y="276"/>
                </a:lnTo>
                <a:lnTo>
                  <a:pt x="218" y="276"/>
                </a:lnTo>
                <a:lnTo>
                  <a:pt x="218" y="281"/>
                </a:lnTo>
                <a:lnTo>
                  <a:pt x="221" y="281"/>
                </a:lnTo>
                <a:lnTo>
                  <a:pt x="221" y="285"/>
                </a:lnTo>
                <a:lnTo>
                  <a:pt x="230" y="285"/>
                </a:lnTo>
                <a:lnTo>
                  <a:pt x="230" y="285"/>
                </a:lnTo>
                <a:lnTo>
                  <a:pt x="231" y="285"/>
                </a:lnTo>
                <a:lnTo>
                  <a:pt x="231" y="289"/>
                </a:lnTo>
                <a:lnTo>
                  <a:pt x="234" y="289"/>
                </a:lnTo>
                <a:lnTo>
                  <a:pt x="234" y="289"/>
                </a:lnTo>
                <a:lnTo>
                  <a:pt x="235" y="289"/>
                </a:lnTo>
                <a:lnTo>
                  <a:pt x="235" y="289"/>
                </a:lnTo>
                <a:lnTo>
                  <a:pt x="235" y="289"/>
                </a:lnTo>
                <a:lnTo>
                  <a:pt x="235" y="289"/>
                </a:lnTo>
                <a:lnTo>
                  <a:pt x="239" y="289"/>
                </a:lnTo>
                <a:lnTo>
                  <a:pt x="239" y="289"/>
                </a:lnTo>
                <a:lnTo>
                  <a:pt x="240" y="289"/>
                </a:lnTo>
                <a:lnTo>
                  <a:pt x="240" y="289"/>
                </a:lnTo>
                <a:lnTo>
                  <a:pt x="243" y="289"/>
                </a:lnTo>
                <a:lnTo>
                  <a:pt x="243" y="289"/>
                </a:lnTo>
                <a:lnTo>
                  <a:pt x="249" y="289"/>
                </a:lnTo>
                <a:lnTo>
                  <a:pt x="249" y="289"/>
                </a:lnTo>
                <a:lnTo>
                  <a:pt x="250" y="289"/>
                </a:lnTo>
                <a:lnTo>
                  <a:pt x="250" y="289"/>
                </a:lnTo>
                <a:lnTo>
                  <a:pt x="252" y="289"/>
                </a:lnTo>
                <a:lnTo>
                  <a:pt x="252" y="289"/>
                </a:lnTo>
                <a:lnTo>
                  <a:pt x="254" y="289"/>
                </a:lnTo>
                <a:lnTo>
                  <a:pt x="254" y="289"/>
                </a:lnTo>
                <a:lnTo>
                  <a:pt x="256" y="289"/>
                </a:lnTo>
                <a:lnTo>
                  <a:pt x="256" y="289"/>
                </a:lnTo>
                <a:lnTo>
                  <a:pt x="257" y="289"/>
                </a:lnTo>
                <a:lnTo>
                  <a:pt x="257" y="289"/>
                </a:lnTo>
                <a:lnTo>
                  <a:pt x="259" y="289"/>
                </a:lnTo>
                <a:lnTo>
                  <a:pt x="259" y="289"/>
                </a:lnTo>
                <a:lnTo>
                  <a:pt x="264" y="289"/>
                </a:lnTo>
                <a:lnTo>
                  <a:pt x="264" y="289"/>
                </a:lnTo>
                <a:lnTo>
                  <a:pt x="267" y="289"/>
                </a:lnTo>
                <a:lnTo>
                  <a:pt x="267" y="289"/>
                </a:lnTo>
                <a:lnTo>
                  <a:pt x="276" y="289"/>
                </a:lnTo>
                <a:lnTo>
                  <a:pt x="276" y="289"/>
                </a:lnTo>
                <a:lnTo>
                  <a:pt x="281" y="289"/>
                </a:lnTo>
                <a:lnTo>
                  <a:pt x="281" y="295"/>
                </a:lnTo>
                <a:lnTo>
                  <a:pt x="290" y="295"/>
                </a:lnTo>
                <a:lnTo>
                  <a:pt x="290" y="300"/>
                </a:lnTo>
                <a:lnTo>
                  <a:pt x="294" y="300"/>
                </a:lnTo>
                <a:lnTo>
                  <a:pt x="294" y="300"/>
                </a:lnTo>
                <a:lnTo>
                  <a:pt x="299" y="300"/>
                </a:lnTo>
                <a:lnTo>
                  <a:pt x="299" y="300"/>
                </a:lnTo>
                <a:lnTo>
                  <a:pt x="301" y="300"/>
                </a:lnTo>
                <a:lnTo>
                  <a:pt x="301" y="300"/>
                </a:lnTo>
                <a:lnTo>
                  <a:pt x="305" y="300"/>
                </a:lnTo>
                <a:lnTo>
                  <a:pt x="305" y="300"/>
                </a:lnTo>
                <a:lnTo>
                  <a:pt x="313" y="300"/>
                </a:lnTo>
                <a:lnTo>
                  <a:pt x="313" y="300"/>
                </a:lnTo>
                <a:lnTo>
                  <a:pt x="316" y="300"/>
                </a:lnTo>
                <a:lnTo>
                  <a:pt x="316" y="300"/>
                </a:lnTo>
                <a:lnTo>
                  <a:pt x="318" y="300"/>
                </a:lnTo>
                <a:lnTo>
                  <a:pt x="318" y="306"/>
                </a:lnTo>
                <a:lnTo>
                  <a:pt x="325" y="306"/>
                </a:lnTo>
                <a:lnTo>
                  <a:pt x="325" y="306"/>
                </a:lnTo>
                <a:lnTo>
                  <a:pt x="335" y="306"/>
                </a:lnTo>
                <a:lnTo>
                  <a:pt x="335" y="306"/>
                </a:lnTo>
                <a:lnTo>
                  <a:pt x="338" y="306"/>
                </a:lnTo>
                <a:lnTo>
                  <a:pt x="338" y="306"/>
                </a:lnTo>
                <a:lnTo>
                  <a:pt x="339" y="306"/>
                </a:lnTo>
                <a:lnTo>
                  <a:pt x="339" y="312"/>
                </a:lnTo>
                <a:lnTo>
                  <a:pt x="345" y="312"/>
                </a:lnTo>
                <a:lnTo>
                  <a:pt x="345" y="312"/>
                </a:lnTo>
                <a:lnTo>
                  <a:pt x="347" y="312"/>
                </a:lnTo>
                <a:lnTo>
                  <a:pt x="347" y="312"/>
                </a:lnTo>
                <a:lnTo>
                  <a:pt x="353" y="312"/>
                </a:lnTo>
                <a:lnTo>
                  <a:pt x="353" y="312"/>
                </a:lnTo>
                <a:lnTo>
                  <a:pt x="354" y="312"/>
                </a:lnTo>
                <a:lnTo>
                  <a:pt x="354" y="312"/>
                </a:lnTo>
                <a:lnTo>
                  <a:pt x="357" y="312"/>
                </a:lnTo>
                <a:lnTo>
                  <a:pt x="357" y="312"/>
                </a:lnTo>
                <a:lnTo>
                  <a:pt x="359" y="312"/>
                </a:lnTo>
                <a:lnTo>
                  <a:pt x="359" y="312"/>
                </a:lnTo>
                <a:lnTo>
                  <a:pt x="362" y="312"/>
                </a:lnTo>
                <a:lnTo>
                  <a:pt x="362" y="312"/>
                </a:lnTo>
                <a:lnTo>
                  <a:pt x="365" y="312"/>
                </a:lnTo>
                <a:lnTo>
                  <a:pt x="365" y="312"/>
                </a:lnTo>
                <a:lnTo>
                  <a:pt x="365" y="312"/>
                </a:lnTo>
                <a:lnTo>
                  <a:pt x="365" y="312"/>
                </a:lnTo>
                <a:lnTo>
                  <a:pt x="369" y="312"/>
                </a:lnTo>
                <a:lnTo>
                  <a:pt x="369" y="312"/>
                </a:lnTo>
                <a:lnTo>
                  <a:pt x="370" y="312"/>
                </a:lnTo>
                <a:lnTo>
                  <a:pt x="370" y="312"/>
                </a:lnTo>
                <a:lnTo>
                  <a:pt x="371" y="312"/>
                </a:lnTo>
                <a:lnTo>
                  <a:pt x="371" y="312"/>
                </a:lnTo>
                <a:lnTo>
                  <a:pt x="372" y="312"/>
                </a:lnTo>
                <a:lnTo>
                  <a:pt x="372" y="312"/>
                </a:lnTo>
                <a:lnTo>
                  <a:pt x="376" y="312"/>
                </a:lnTo>
                <a:lnTo>
                  <a:pt x="376" y="312"/>
                </a:lnTo>
                <a:lnTo>
                  <a:pt x="376" y="312"/>
                </a:lnTo>
                <a:lnTo>
                  <a:pt x="376" y="312"/>
                </a:lnTo>
                <a:lnTo>
                  <a:pt x="378" y="312"/>
                </a:lnTo>
                <a:lnTo>
                  <a:pt x="378" y="312"/>
                </a:lnTo>
                <a:lnTo>
                  <a:pt x="384" y="312"/>
                </a:lnTo>
                <a:lnTo>
                  <a:pt x="384" y="312"/>
                </a:lnTo>
                <a:lnTo>
                  <a:pt x="384" y="312"/>
                </a:lnTo>
                <a:lnTo>
                  <a:pt x="384" y="312"/>
                </a:lnTo>
                <a:lnTo>
                  <a:pt x="389" y="312"/>
                </a:lnTo>
                <a:lnTo>
                  <a:pt x="389" y="312"/>
                </a:lnTo>
                <a:lnTo>
                  <a:pt x="392" y="312"/>
                </a:lnTo>
                <a:lnTo>
                  <a:pt x="392" y="312"/>
                </a:lnTo>
                <a:lnTo>
                  <a:pt x="403" y="312"/>
                </a:lnTo>
                <a:lnTo>
                  <a:pt x="403" y="312"/>
                </a:lnTo>
                <a:lnTo>
                  <a:pt x="405" y="312"/>
                </a:lnTo>
                <a:lnTo>
                  <a:pt x="405" y="312"/>
                </a:lnTo>
                <a:lnTo>
                  <a:pt x="405" y="312"/>
                </a:lnTo>
                <a:lnTo>
                  <a:pt x="405" y="312"/>
                </a:lnTo>
                <a:lnTo>
                  <a:pt x="407" y="312"/>
                </a:lnTo>
                <a:lnTo>
                  <a:pt x="407" y="312"/>
                </a:lnTo>
                <a:lnTo>
                  <a:pt x="414" y="312"/>
                </a:lnTo>
                <a:lnTo>
                  <a:pt x="414" y="312"/>
                </a:lnTo>
                <a:lnTo>
                  <a:pt x="421" y="312"/>
                </a:lnTo>
                <a:lnTo>
                  <a:pt x="421" y="312"/>
                </a:lnTo>
                <a:lnTo>
                  <a:pt x="430" y="312"/>
                </a:lnTo>
                <a:lnTo>
                  <a:pt x="430" y="312"/>
                </a:lnTo>
                <a:lnTo>
                  <a:pt x="439" y="312"/>
                </a:lnTo>
                <a:lnTo>
                  <a:pt x="439" y="312"/>
                </a:lnTo>
                <a:lnTo>
                  <a:pt x="448" y="312"/>
                </a:lnTo>
                <a:lnTo>
                  <a:pt x="448" y="312"/>
                </a:lnTo>
                <a:lnTo>
                  <a:pt x="451" y="312"/>
                </a:lnTo>
                <a:lnTo>
                  <a:pt x="451" y="312"/>
                </a:lnTo>
                <a:lnTo>
                  <a:pt x="453" y="312"/>
                </a:lnTo>
                <a:lnTo>
                  <a:pt x="453" y="312"/>
                </a:lnTo>
                <a:lnTo>
                  <a:pt x="455" y="312"/>
                </a:lnTo>
                <a:lnTo>
                  <a:pt x="455" y="312"/>
                </a:lnTo>
                <a:lnTo>
                  <a:pt x="456" y="312"/>
                </a:lnTo>
                <a:lnTo>
                  <a:pt x="456" y="312"/>
                </a:lnTo>
                <a:lnTo>
                  <a:pt x="457" y="312"/>
                </a:lnTo>
                <a:lnTo>
                  <a:pt x="457" y="312"/>
                </a:lnTo>
                <a:lnTo>
                  <a:pt x="462" y="312"/>
                </a:lnTo>
                <a:lnTo>
                  <a:pt x="462" y="312"/>
                </a:lnTo>
                <a:lnTo>
                  <a:pt x="465" y="312"/>
                </a:lnTo>
                <a:lnTo>
                  <a:pt x="465" y="312"/>
                </a:lnTo>
                <a:lnTo>
                  <a:pt x="471" y="312"/>
                </a:lnTo>
                <a:lnTo>
                  <a:pt x="471" y="312"/>
                </a:lnTo>
                <a:lnTo>
                  <a:pt x="472" y="312"/>
                </a:lnTo>
                <a:lnTo>
                  <a:pt x="472" y="312"/>
                </a:lnTo>
                <a:lnTo>
                  <a:pt x="474" y="312"/>
                </a:lnTo>
                <a:lnTo>
                  <a:pt x="474" y="346"/>
                </a:lnTo>
                <a:lnTo>
                  <a:pt x="482" y="346"/>
                </a:lnTo>
                <a:lnTo>
                  <a:pt x="482" y="346"/>
                </a:lnTo>
                <a:lnTo>
                  <a:pt x="486" y="346"/>
                </a:lnTo>
                <a:lnTo>
                  <a:pt x="486" y="346"/>
                </a:lnTo>
                <a:lnTo>
                  <a:pt x="489" y="346"/>
                </a:lnTo>
                <a:lnTo>
                  <a:pt x="489" y="346"/>
                </a:lnTo>
                <a:lnTo>
                  <a:pt x="489" y="346"/>
                </a:lnTo>
                <a:lnTo>
                  <a:pt x="489" y="346"/>
                </a:lnTo>
                <a:lnTo>
                  <a:pt x="531" y="346"/>
                </a:lnTo>
                <a:lnTo>
                  <a:pt x="531" y="346"/>
                </a:lnTo>
              </a:path>
            </a:pathLst>
          </a:custGeom>
          <a:noFill/>
          <a:ln w="15875" cap="rnd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39" name="Freeform 50"/>
          <p:cNvSpPr>
            <a:spLocks/>
          </p:cNvSpPr>
          <p:nvPr/>
        </p:nvSpPr>
        <p:spPr bwMode="auto">
          <a:xfrm>
            <a:off x="2203450" y="2219181"/>
            <a:ext cx="3019425" cy="1971675"/>
          </a:xfrm>
          <a:custGeom>
            <a:avLst/>
            <a:gdLst>
              <a:gd name="T0" fmla="*/ 3 w 597"/>
              <a:gd name="T1" fmla="*/ 7 h 390"/>
              <a:gd name="T2" fmla="*/ 7 w 597"/>
              <a:gd name="T3" fmla="*/ 29 h 390"/>
              <a:gd name="T4" fmla="*/ 9 w 597"/>
              <a:gd name="T5" fmla="*/ 67 h 390"/>
              <a:gd name="T6" fmla="*/ 11 w 597"/>
              <a:gd name="T7" fmla="*/ 86 h 390"/>
              <a:gd name="T8" fmla="*/ 13 w 597"/>
              <a:gd name="T9" fmla="*/ 104 h 390"/>
              <a:gd name="T10" fmla="*/ 15 w 597"/>
              <a:gd name="T11" fmla="*/ 111 h 390"/>
              <a:gd name="T12" fmla="*/ 17 w 597"/>
              <a:gd name="T13" fmla="*/ 120 h 390"/>
              <a:gd name="T14" fmla="*/ 20 w 597"/>
              <a:gd name="T15" fmla="*/ 127 h 390"/>
              <a:gd name="T16" fmla="*/ 22 w 597"/>
              <a:gd name="T17" fmla="*/ 144 h 390"/>
              <a:gd name="T18" fmla="*/ 25 w 597"/>
              <a:gd name="T19" fmla="*/ 153 h 390"/>
              <a:gd name="T20" fmla="*/ 27 w 597"/>
              <a:gd name="T21" fmla="*/ 160 h 390"/>
              <a:gd name="T22" fmla="*/ 31 w 597"/>
              <a:gd name="T23" fmla="*/ 170 h 390"/>
              <a:gd name="T24" fmla="*/ 33 w 597"/>
              <a:gd name="T25" fmla="*/ 179 h 390"/>
              <a:gd name="T26" fmla="*/ 37 w 597"/>
              <a:gd name="T27" fmla="*/ 185 h 390"/>
              <a:gd name="T28" fmla="*/ 41 w 597"/>
              <a:gd name="T29" fmla="*/ 195 h 390"/>
              <a:gd name="T30" fmla="*/ 46 w 597"/>
              <a:gd name="T31" fmla="*/ 202 h 390"/>
              <a:gd name="T32" fmla="*/ 50 w 597"/>
              <a:gd name="T33" fmla="*/ 211 h 390"/>
              <a:gd name="T34" fmla="*/ 52 w 597"/>
              <a:gd name="T35" fmla="*/ 220 h 390"/>
              <a:gd name="T36" fmla="*/ 56 w 597"/>
              <a:gd name="T37" fmla="*/ 226 h 390"/>
              <a:gd name="T38" fmla="*/ 59 w 597"/>
              <a:gd name="T39" fmla="*/ 232 h 390"/>
              <a:gd name="T40" fmla="*/ 63 w 597"/>
              <a:gd name="T41" fmla="*/ 239 h 390"/>
              <a:gd name="T42" fmla="*/ 66 w 597"/>
              <a:gd name="T43" fmla="*/ 245 h 390"/>
              <a:gd name="T44" fmla="*/ 68 w 597"/>
              <a:gd name="T45" fmla="*/ 254 h 390"/>
              <a:gd name="T46" fmla="*/ 72 w 597"/>
              <a:gd name="T47" fmla="*/ 261 h 390"/>
              <a:gd name="T48" fmla="*/ 75 w 597"/>
              <a:gd name="T49" fmla="*/ 273 h 390"/>
              <a:gd name="T50" fmla="*/ 78 w 597"/>
              <a:gd name="T51" fmla="*/ 279 h 390"/>
              <a:gd name="T52" fmla="*/ 82 w 597"/>
              <a:gd name="T53" fmla="*/ 284 h 390"/>
              <a:gd name="T54" fmla="*/ 86 w 597"/>
              <a:gd name="T55" fmla="*/ 290 h 390"/>
              <a:gd name="T56" fmla="*/ 89 w 597"/>
              <a:gd name="T57" fmla="*/ 295 h 390"/>
              <a:gd name="T58" fmla="*/ 96 w 597"/>
              <a:gd name="T59" fmla="*/ 298 h 390"/>
              <a:gd name="T60" fmla="*/ 99 w 597"/>
              <a:gd name="T61" fmla="*/ 308 h 390"/>
              <a:gd name="T62" fmla="*/ 103 w 597"/>
              <a:gd name="T63" fmla="*/ 313 h 390"/>
              <a:gd name="T64" fmla="*/ 106 w 597"/>
              <a:gd name="T65" fmla="*/ 317 h 390"/>
              <a:gd name="T66" fmla="*/ 113 w 597"/>
              <a:gd name="T67" fmla="*/ 323 h 390"/>
              <a:gd name="T68" fmla="*/ 120 w 597"/>
              <a:gd name="T69" fmla="*/ 330 h 390"/>
              <a:gd name="T70" fmla="*/ 129 w 597"/>
              <a:gd name="T71" fmla="*/ 335 h 390"/>
              <a:gd name="T72" fmla="*/ 135 w 597"/>
              <a:gd name="T73" fmla="*/ 339 h 390"/>
              <a:gd name="T74" fmla="*/ 144 w 597"/>
              <a:gd name="T75" fmla="*/ 343 h 390"/>
              <a:gd name="T76" fmla="*/ 153 w 597"/>
              <a:gd name="T77" fmla="*/ 345 h 390"/>
              <a:gd name="T78" fmla="*/ 162 w 597"/>
              <a:gd name="T79" fmla="*/ 348 h 390"/>
              <a:gd name="T80" fmla="*/ 173 w 597"/>
              <a:gd name="T81" fmla="*/ 350 h 390"/>
              <a:gd name="T82" fmla="*/ 184 w 597"/>
              <a:gd name="T83" fmla="*/ 352 h 390"/>
              <a:gd name="T84" fmla="*/ 196 w 597"/>
              <a:gd name="T85" fmla="*/ 356 h 390"/>
              <a:gd name="T86" fmla="*/ 207 w 597"/>
              <a:gd name="T87" fmla="*/ 357 h 390"/>
              <a:gd name="T88" fmla="*/ 212 w 597"/>
              <a:gd name="T89" fmla="*/ 359 h 390"/>
              <a:gd name="T90" fmla="*/ 221 w 597"/>
              <a:gd name="T91" fmla="*/ 361 h 390"/>
              <a:gd name="T92" fmla="*/ 235 w 597"/>
              <a:gd name="T93" fmla="*/ 366 h 390"/>
              <a:gd name="T94" fmla="*/ 252 w 597"/>
              <a:gd name="T95" fmla="*/ 367 h 390"/>
              <a:gd name="T96" fmla="*/ 264 w 597"/>
              <a:gd name="T97" fmla="*/ 370 h 390"/>
              <a:gd name="T98" fmla="*/ 299 w 597"/>
              <a:gd name="T99" fmla="*/ 373 h 390"/>
              <a:gd name="T100" fmla="*/ 318 w 597"/>
              <a:gd name="T101" fmla="*/ 377 h 390"/>
              <a:gd name="T102" fmla="*/ 347 w 597"/>
              <a:gd name="T103" fmla="*/ 377 h 390"/>
              <a:gd name="T104" fmla="*/ 362 w 597"/>
              <a:gd name="T105" fmla="*/ 378 h 390"/>
              <a:gd name="T106" fmla="*/ 372 w 597"/>
              <a:gd name="T107" fmla="*/ 380 h 390"/>
              <a:gd name="T108" fmla="*/ 384 w 597"/>
              <a:gd name="T109" fmla="*/ 380 h 390"/>
              <a:gd name="T110" fmla="*/ 407 w 597"/>
              <a:gd name="T111" fmla="*/ 381 h 390"/>
              <a:gd name="T112" fmla="*/ 448 w 597"/>
              <a:gd name="T113" fmla="*/ 383 h 390"/>
              <a:gd name="T114" fmla="*/ 462 w 597"/>
              <a:gd name="T115" fmla="*/ 383 h 390"/>
              <a:gd name="T116" fmla="*/ 482 w 597"/>
              <a:gd name="T117" fmla="*/ 384 h 390"/>
              <a:gd name="T118" fmla="*/ 538 w 597"/>
              <a:gd name="T119" fmla="*/ 384 h 390"/>
              <a:gd name="T120" fmla="*/ 595 w 597"/>
              <a:gd name="T121" fmla="*/ 39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97" h="390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3"/>
                </a:lnTo>
                <a:lnTo>
                  <a:pt x="1" y="3"/>
                </a:lnTo>
                <a:lnTo>
                  <a:pt x="1" y="4"/>
                </a:lnTo>
                <a:lnTo>
                  <a:pt x="1" y="4"/>
                </a:lnTo>
                <a:lnTo>
                  <a:pt x="1" y="6"/>
                </a:lnTo>
                <a:lnTo>
                  <a:pt x="3" y="6"/>
                </a:lnTo>
                <a:lnTo>
                  <a:pt x="3" y="7"/>
                </a:lnTo>
                <a:lnTo>
                  <a:pt x="4" y="7"/>
                </a:lnTo>
                <a:lnTo>
                  <a:pt x="4" y="8"/>
                </a:lnTo>
                <a:lnTo>
                  <a:pt x="5" y="8"/>
                </a:lnTo>
                <a:lnTo>
                  <a:pt x="5" y="10"/>
                </a:lnTo>
                <a:lnTo>
                  <a:pt x="6" y="10"/>
                </a:lnTo>
                <a:lnTo>
                  <a:pt x="6" y="12"/>
                </a:lnTo>
                <a:lnTo>
                  <a:pt x="6" y="12"/>
                </a:lnTo>
                <a:lnTo>
                  <a:pt x="6" y="15"/>
                </a:lnTo>
                <a:lnTo>
                  <a:pt x="7" y="15"/>
                </a:lnTo>
                <a:lnTo>
                  <a:pt x="7" y="29"/>
                </a:lnTo>
                <a:lnTo>
                  <a:pt x="7" y="29"/>
                </a:lnTo>
                <a:lnTo>
                  <a:pt x="7" y="34"/>
                </a:lnTo>
                <a:lnTo>
                  <a:pt x="7" y="34"/>
                </a:lnTo>
                <a:lnTo>
                  <a:pt x="7" y="36"/>
                </a:lnTo>
                <a:lnTo>
                  <a:pt x="8" y="36"/>
                </a:lnTo>
                <a:lnTo>
                  <a:pt x="8" y="42"/>
                </a:lnTo>
                <a:lnTo>
                  <a:pt x="8" y="42"/>
                </a:lnTo>
                <a:lnTo>
                  <a:pt x="8" y="52"/>
                </a:lnTo>
                <a:lnTo>
                  <a:pt x="9" y="52"/>
                </a:lnTo>
                <a:lnTo>
                  <a:pt x="9" y="57"/>
                </a:lnTo>
                <a:lnTo>
                  <a:pt x="9" y="57"/>
                </a:lnTo>
                <a:lnTo>
                  <a:pt x="9" y="67"/>
                </a:lnTo>
                <a:lnTo>
                  <a:pt x="9" y="67"/>
                </a:lnTo>
                <a:lnTo>
                  <a:pt x="9" y="70"/>
                </a:lnTo>
                <a:lnTo>
                  <a:pt x="10" y="70"/>
                </a:lnTo>
                <a:lnTo>
                  <a:pt x="10" y="74"/>
                </a:lnTo>
                <a:lnTo>
                  <a:pt x="10" y="74"/>
                </a:lnTo>
                <a:lnTo>
                  <a:pt x="10" y="81"/>
                </a:lnTo>
                <a:lnTo>
                  <a:pt x="10" y="81"/>
                </a:lnTo>
                <a:lnTo>
                  <a:pt x="10" y="83"/>
                </a:lnTo>
                <a:lnTo>
                  <a:pt x="11" y="83"/>
                </a:lnTo>
                <a:lnTo>
                  <a:pt x="11" y="86"/>
                </a:lnTo>
                <a:lnTo>
                  <a:pt x="11" y="86"/>
                </a:lnTo>
                <a:lnTo>
                  <a:pt x="11" y="86"/>
                </a:lnTo>
                <a:lnTo>
                  <a:pt x="11" y="86"/>
                </a:lnTo>
                <a:lnTo>
                  <a:pt x="11" y="90"/>
                </a:lnTo>
                <a:lnTo>
                  <a:pt x="12" y="90"/>
                </a:lnTo>
                <a:lnTo>
                  <a:pt x="12" y="96"/>
                </a:lnTo>
                <a:lnTo>
                  <a:pt x="12" y="96"/>
                </a:lnTo>
                <a:lnTo>
                  <a:pt x="12" y="98"/>
                </a:lnTo>
                <a:lnTo>
                  <a:pt x="12" y="98"/>
                </a:lnTo>
                <a:lnTo>
                  <a:pt x="12" y="103"/>
                </a:lnTo>
                <a:lnTo>
                  <a:pt x="13" y="103"/>
                </a:lnTo>
                <a:lnTo>
                  <a:pt x="13" y="104"/>
                </a:lnTo>
                <a:lnTo>
                  <a:pt x="13" y="104"/>
                </a:lnTo>
                <a:lnTo>
                  <a:pt x="13" y="104"/>
                </a:lnTo>
                <a:lnTo>
                  <a:pt x="13" y="104"/>
                </a:lnTo>
                <a:lnTo>
                  <a:pt x="13" y="108"/>
                </a:lnTo>
                <a:lnTo>
                  <a:pt x="14" y="108"/>
                </a:lnTo>
                <a:lnTo>
                  <a:pt x="14" y="108"/>
                </a:lnTo>
                <a:lnTo>
                  <a:pt x="14" y="108"/>
                </a:lnTo>
                <a:lnTo>
                  <a:pt x="14" y="109"/>
                </a:lnTo>
                <a:lnTo>
                  <a:pt x="15" y="109"/>
                </a:lnTo>
                <a:lnTo>
                  <a:pt x="15" y="111"/>
                </a:lnTo>
                <a:lnTo>
                  <a:pt x="15" y="111"/>
                </a:lnTo>
                <a:lnTo>
                  <a:pt x="15" y="112"/>
                </a:lnTo>
                <a:lnTo>
                  <a:pt x="15" y="112"/>
                </a:lnTo>
                <a:lnTo>
                  <a:pt x="15" y="112"/>
                </a:lnTo>
                <a:lnTo>
                  <a:pt x="16" y="112"/>
                </a:lnTo>
                <a:lnTo>
                  <a:pt x="16" y="113"/>
                </a:lnTo>
                <a:lnTo>
                  <a:pt x="17" y="113"/>
                </a:lnTo>
                <a:lnTo>
                  <a:pt x="17" y="115"/>
                </a:lnTo>
                <a:lnTo>
                  <a:pt x="17" y="115"/>
                </a:lnTo>
                <a:lnTo>
                  <a:pt x="17" y="119"/>
                </a:lnTo>
                <a:lnTo>
                  <a:pt x="17" y="119"/>
                </a:lnTo>
                <a:lnTo>
                  <a:pt x="17" y="120"/>
                </a:lnTo>
                <a:lnTo>
                  <a:pt x="18" y="120"/>
                </a:lnTo>
                <a:lnTo>
                  <a:pt x="18" y="122"/>
                </a:lnTo>
                <a:lnTo>
                  <a:pt x="18" y="122"/>
                </a:lnTo>
                <a:lnTo>
                  <a:pt x="18" y="126"/>
                </a:lnTo>
                <a:lnTo>
                  <a:pt x="19" y="126"/>
                </a:lnTo>
                <a:lnTo>
                  <a:pt x="19" y="126"/>
                </a:lnTo>
                <a:lnTo>
                  <a:pt x="19" y="126"/>
                </a:lnTo>
                <a:lnTo>
                  <a:pt x="19" y="126"/>
                </a:lnTo>
                <a:lnTo>
                  <a:pt x="20" y="126"/>
                </a:lnTo>
                <a:lnTo>
                  <a:pt x="20" y="127"/>
                </a:lnTo>
                <a:lnTo>
                  <a:pt x="20" y="127"/>
                </a:lnTo>
                <a:lnTo>
                  <a:pt x="20" y="130"/>
                </a:lnTo>
                <a:lnTo>
                  <a:pt x="21" y="130"/>
                </a:lnTo>
                <a:lnTo>
                  <a:pt x="21" y="131"/>
                </a:lnTo>
                <a:lnTo>
                  <a:pt x="21" y="131"/>
                </a:lnTo>
                <a:lnTo>
                  <a:pt x="21" y="135"/>
                </a:lnTo>
                <a:lnTo>
                  <a:pt x="21" y="135"/>
                </a:lnTo>
                <a:lnTo>
                  <a:pt x="21" y="137"/>
                </a:lnTo>
                <a:lnTo>
                  <a:pt x="22" y="137"/>
                </a:lnTo>
                <a:lnTo>
                  <a:pt x="22" y="139"/>
                </a:lnTo>
                <a:lnTo>
                  <a:pt x="22" y="139"/>
                </a:lnTo>
                <a:lnTo>
                  <a:pt x="22" y="144"/>
                </a:lnTo>
                <a:lnTo>
                  <a:pt x="23" y="144"/>
                </a:lnTo>
                <a:lnTo>
                  <a:pt x="23" y="145"/>
                </a:lnTo>
                <a:lnTo>
                  <a:pt x="23" y="145"/>
                </a:lnTo>
                <a:lnTo>
                  <a:pt x="23" y="146"/>
                </a:lnTo>
                <a:lnTo>
                  <a:pt x="24" y="146"/>
                </a:lnTo>
                <a:lnTo>
                  <a:pt x="24" y="148"/>
                </a:lnTo>
                <a:lnTo>
                  <a:pt x="25" y="148"/>
                </a:lnTo>
                <a:lnTo>
                  <a:pt x="25" y="149"/>
                </a:lnTo>
                <a:lnTo>
                  <a:pt x="25" y="149"/>
                </a:lnTo>
                <a:lnTo>
                  <a:pt x="25" y="153"/>
                </a:lnTo>
                <a:lnTo>
                  <a:pt x="25" y="153"/>
                </a:lnTo>
                <a:lnTo>
                  <a:pt x="25" y="154"/>
                </a:lnTo>
                <a:lnTo>
                  <a:pt x="26" y="154"/>
                </a:lnTo>
                <a:lnTo>
                  <a:pt x="26" y="156"/>
                </a:lnTo>
                <a:lnTo>
                  <a:pt x="26" y="156"/>
                </a:lnTo>
                <a:lnTo>
                  <a:pt x="26" y="157"/>
                </a:lnTo>
                <a:lnTo>
                  <a:pt x="26" y="157"/>
                </a:lnTo>
                <a:lnTo>
                  <a:pt x="26" y="159"/>
                </a:lnTo>
                <a:lnTo>
                  <a:pt x="27" y="159"/>
                </a:lnTo>
                <a:lnTo>
                  <a:pt x="27" y="160"/>
                </a:lnTo>
                <a:lnTo>
                  <a:pt x="27" y="160"/>
                </a:lnTo>
                <a:lnTo>
                  <a:pt x="27" y="160"/>
                </a:lnTo>
                <a:lnTo>
                  <a:pt x="28" y="160"/>
                </a:lnTo>
                <a:lnTo>
                  <a:pt x="28" y="161"/>
                </a:lnTo>
                <a:lnTo>
                  <a:pt x="28" y="161"/>
                </a:lnTo>
                <a:lnTo>
                  <a:pt x="28" y="164"/>
                </a:lnTo>
                <a:lnTo>
                  <a:pt x="29" y="164"/>
                </a:lnTo>
                <a:lnTo>
                  <a:pt x="29" y="167"/>
                </a:lnTo>
                <a:lnTo>
                  <a:pt x="29" y="167"/>
                </a:lnTo>
                <a:lnTo>
                  <a:pt x="29" y="168"/>
                </a:lnTo>
                <a:lnTo>
                  <a:pt x="30" y="168"/>
                </a:lnTo>
                <a:lnTo>
                  <a:pt x="30" y="170"/>
                </a:lnTo>
                <a:lnTo>
                  <a:pt x="31" y="170"/>
                </a:lnTo>
                <a:lnTo>
                  <a:pt x="31" y="172"/>
                </a:lnTo>
                <a:lnTo>
                  <a:pt x="31" y="172"/>
                </a:lnTo>
                <a:lnTo>
                  <a:pt x="31" y="175"/>
                </a:lnTo>
                <a:lnTo>
                  <a:pt x="31" y="175"/>
                </a:lnTo>
                <a:lnTo>
                  <a:pt x="31" y="176"/>
                </a:lnTo>
                <a:lnTo>
                  <a:pt x="32" y="176"/>
                </a:lnTo>
                <a:lnTo>
                  <a:pt x="32" y="178"/>
                </a:lnTo>
                <a:lnTo>
                  <a:pt x="33" y="178"/>
                </a:lnTo>
                <a:lnTo>
                  <a:pt x="33" y="178"/>
                </a:lnTo>
                <a:lnTo>
                  <a:pt x="33" y="178"/>
                </a:lnTo>
                <a:lnTo>
                  <a:pt x="33" y="179"/>
                </a:lnTo>
                <a:lnTo>
                  <a:pt x="33" y="179"/>
                </a:lnTo>
                <a:lnTo>
                  <a:pt x="33" y="180"/>
                </a:lnTo>
                <a:lnTo>
                  <a:pt x="35" y="180"/>
                </a:lnTo>
                <a:lnTo>
                  <a:pt x="35" y="182"/>
                </a:lnTo>
                <a:lnTo>
                  <a:pt x="36" y="182"/>
                </a:lnTo>
                <a:lnTo>
                  <a:pt x="36" y="183"/>
                </a:lnTo>
                <a:lnTo>
                  <a:pt x="36" y="183"/>
                </a:lnTo>
                <a:lnTo>
                  <a:pt x="36" y="183"/>
                </a:lnTo>
                <a:lnTo>
                  <a:pt x="37" y="183"/>
                </a:lnTo>
                <a:lnTo>
                  <a:pt x="37" y="185"/>
                </a:lnTo>
                <a:lnTo>
                  <a:pt x="37" y="185"/>
                </a:lnTo>
                <a:lnTo>
                  <a:pt x="37" y="187"/>
                </a:lnTo>
                <a:lnTo>
                  <a:pt x="38" y="187"/>
                </a:lnTo>
                <a:lnTo>
                  <a:pt x="38" y="189"/>
                </a:lnTo>
                <a:lnTo>
                  <a:pt x="39" y="189"/>
                </a:lnTo>
                <a:lnTo>
                  <a:pt x="39" y="190"/>
                </a:lnTo>
                <a:lnTo>
                  <a:pt x="40" y="190"/>
                </a:lnTo>
                <a:lnTo>
                  <a:pt x="40" y="191"/>
                </a:lnTo>
                <a:lnTo>
                  <a:pt x="40" y="191"/>
                </a:lnTo>
                <a:lnTo>
                  <a:pt x="40" y="191"/>
                </a:lnTo>
                <a:lnTo>
                  <a:pt x="41" y="191"/>
                </a:lnTo>
                <a:lnTo>
                  <a:pt x="41" y="195"/>
                </a:lnTo>
                <a:lnTo>
                  <a:pt x="41" y="195"/>
                </a:lnTo>
                <a:lnTo>
                  <a:pt x="41" y="197"/>
                </a:lnTo>
                <a:lnTo>
                  <a:pt x="44" y="197"/>
                </a:lnTo>
                <a:lnTo>
                  <a:pt x="44" y="198"/>
                </a:lnTo>
                <a:lnTo>
                  <a:pt x="44" y="198"/>
                </a:lnTo>
                <a:lnTo>
                  <a:pt x="44" y="201"/>
                </a:lnTo>
                <a:lnTo>
                  <a:pt x="45" y="201"/>
                </a:lnTo>
                <a:lnTo>
                  <a:pt x="45" y="201"/>
                </a:lnTo>
                <a:lnTo>
                  <a:pt x="45" y="201"/>
                </a:lnTo>
                <a:lnTo>
                  <a:pt x="45" y="202"/>
                </a:lnTo>
                <a:lnTo>
                  <a:pt x="46" y="202"/>
                </a:lnTo>
                <a:lnTo>
                  <a:pt x="46" y="205"/>
                </a:lnTo>
                <a:lnTo>
                  <a:pt x="46" y="205"/>
                </a:lnTo>
                <a:lnTo>
                  <a:pt x="46" y="206"/>
                </a:lnTo>
                <a:lnTo>
                  <a:pt x="47" y="206"/>
                </a:lnTo>
                <a:lnTo>
                  <a:pt x="47" y="206"/>
                </a:lnTo>
                <a:lnTo>
                  <a:pt x="47" y="206"/>
                </a:lnTo>
                <a:lnTo>
                  <a:pt x="47" y="208"/>
                </a:lnTo>
                <a:lnTo>
                  <a:pt x="48" y="208"/>
                </a:lnTo>
                <a:lnTo>
                  <a:pt x="48" y="209"/>
                </a:lnTo>
                <a:lnTo>
                  <a:pt x="50" y="209"/>
                </a:lnTo>
                <a:lnTo>
                  <a:pt x="50" y="211"/>
                </a:lnTo>
                <a:lnTo>
                  <a:pt x="50" y="211"/>
                </a:lnTo>
                <a:lnTo>
                  <a:pt x="50" y="213"/>
                </a:lnTo>
                <a:lnTo>
                  <a:pt x="50" y="213"/>
                </a:lnTo>
                <a:lnTo>
                  <a:pt x="50" y="216"/>
                </a:lnTo>
                <a:lnTo>
                  <a:pt x="51" y="216"/>
                </a:lnTo>
                <a:lnTo>
                  <a:pt x="51" y="217"/>
                </a:lnTo>
                <a:lnTo>
                  <a:pt x="51" y="217"/>
                </a:lnTo>
                <a:lnTo>
                  <a:pt x="51" y="219"/>
                </a:lnTo>
                <a:lnTo>
                  <a:pt x="51" y="219"/>
                </a:lnTo>
                <a:lnTo>
                  <a:pt x="51" y="220"/>
                </a:lnTo>
                <a:lnTo>
                  <a:pt x="52" y="220"/>
                </a:lnTo>
                <a:lnTo>
                  <a:pt x="52" y="220"/>
                </a:lnTo>
                <a:lnTo>
                  <a:pt x="53" y="220"/>
                </a:lnTo>
                <a:lnTo>
                  <a:pt x="53" y="221"/>
                </a:lnTo>
                <a:lnTo>
                  <a:pt x="54" y="221"/>
                </a:lnTo>
                <a:lnTo>
                  <a:pt x="54" y="223"/>
                </a:lnTo>
                <a:lnTo>
                  <a:pt x="55" y="223"/>
                </a:lnTo>
                <a:lnTo>
                  <a:pt x="55" y="224"/>
                </a:lnTo>
                <a:lnTo>
                  <a:pt x="55" y="224"/>
                </a:lnTo>
                <a:lnTo>
                  <a:pt x="55" y="224"/>
                </a:lnTo>
                <a:lnTo>
                  <a:pt x="56" y="224"/>
                </a:lnTo>
                <a:lnTo>
                  <a:pt x="56" y="226"/>
                </a:lnTo>
                <a:lnTo>
                  <a:pt x="56" y="226"/>
                </a:lnTo>
                <a:lnTo>
                  <a:pt x="56" y="227"/>
                </a:lnTo>
                <a:lnTo>
                  <a:pt x="57" y="227"/>
                </a:lnTo>
                <a:lnTo>
                  <a:pt x="57" y="228"/>
                </a:lnTo>
                <a:lnTo>
                  <a:pt x="58" y="228"/>
                </a:lnTo>
                <a:lnTo>
                  <a:pt x="58" y="228"/>
                </a:lnTo>
                <a:lnTo>
                  <a:pt x="58" y="228"/>
                </a:lnTo>
                <a:lnTo>
                  <a:pt x="58" y="230"/>
                </a:lnTo>
                <a:lnTo>
                  <a:pt x="59" y="230"/>
                </a:lnTo>
                <a:lnTo>
                  <a:pt x="59" y="232"/>
                </a:lnTo>
                <a:lnTo>
                  <a:pt x="59" y="232"/>
                </a:lnTo>
                <a:lnTo>
                  <a:pt x="59" y="234"/>
                </a:lnTo>
                <a:lnTo>
                  <a:pt x="59" y="234"/>
                </a:lnTo>
                <a:lnTo>
                  <a:pt x="59" y="235"/>
                </a:lnTo>
                <a:lnTo>
                  <a:pt x="60" y="235"/>
                </a:lnTo>
                <a:lnTo>
                  <a:pt x="60" y="235"/>
                </a:lnTo>
                <a:lnTo>
                  <a:pt x="61" y="235"/>
                </a:lnTo>
                <a:lnTo>
                  <a:pt x="61" y="236"/>
                </a:lnTo>
                <a:lnTo>
                  <a:pt x="62" y="236"/>
                </a:lnTo>
                <a:lnTo>
                  <a:pt x="62" y="238"/>
                </a:lnTo>
                <a:lnTo>
                  <a:pt x="63" y="238"/>
                </a:lnTo>
                <a:lnTo>
                  <a:pt x="63" y="239"/>
                </a:lnTo>
                <a:lnTo>
                  <a:pt x="64" y="239"/>
                </a:lnTo>
                <a:lnTo>
                  <a:pt x="64" y="241"/>
                </a:lnTo>
                <a:lnTo>
                  <a:pt x="64" y="241"/>
                </a:lnTo>
                <a:lnTo>
                  <a:pt x="64" y="241"/>
                </a:lnTo>
                <a:lnTo>
                  <a:pt x="64" y="241"/>
                </a:lnTo>
                <a:lnTo>
                  <a:pt x="64" y="242"/>
                </a:lnTo>
                <a:lnTo>
                  <a:pt x="65" y="242"/>
                </a:lnTo>
                <a:lnTo>
                  <a:pt x="65" y="243"/>
                </a:lnTo>
                <a:lnTo>
                  <a:pt x="65" y="243"/>
                </a:lnTo>
                <a:lnTo>
                  <a:pt x="65" y="245"/>
                </a:lnTo>
                <a:lnTo>
                  <a:pt x="66" y="245"/>
                </a:lnTo>
                <a:lnTo>
                  <a:pt x="66" y="246"/>
                </a:lnTo>
                <a:lnTo>
                  <a:pt x="67" y="246"/>
                </a:lnTo>
                <a:lnTo>
                  <a:pt x="67" y="246"/>
                </a:lnTo>
                <a:lnTo>
                  <a:pt x="67" y="246"/>
                </a:lnTo>
                <a:lnTo>
                  <a:pt x="67" y="249"/>
                </a:lnTo>
                <a:lnTo>
                  <a:pt x="67" y="249"/>
                </a:lnTo>
                <a:lnTo>
                  <a:pt x="67" y="250"/>
                </a:lnTo>
                <a:lnTo>
                  <a:pt x="68" y="250"/>
                </a:lnTo>
                <a:lnTo>
                  <a:pt x="68" y="252"/>
                </a:lnTo>
                <a:lnTo>
                  <a:pt x="68" y="252"/>
                </a:lnTo>
                <a:lnTo>
                  <a:pt x="68" y="254"/>
                </a:lnTo>
                <a:lnTo>
                  <a:pt x="69" y="254"/>
                </a:lnTo>
                <a:lnTo>
                  <a:pt x="69" y="256"/>
                </a:lnTo>
                <a:lnTo>
                  <a:pt x="70" y="256"/>
                </a:lnTo>
                <a:lnTo>
                  <a:pt x="70" y="257"/>
                </a:lnTo>
                <a:lnTo>
                  <a:pt x="70" y="257"/>
                </a:lnTo>
                <a:lnTo>
                  <a:pt x="70" y="258"/>
                </a:lnTo>
                <a:lnTo>
                  <a:pt x="71" y="258"/>
                </a:lnTo>
                <a:lnTo>
                  <a:pt x="71" y="260"/>
                </a:lnTo>
                <a:lnTo>
                  <a:pt x="72" y="260"/>
                </a:lnTo>
                <a:lnTo>
                  <a:pt x="72" y="261"/>
                </a:lnTo>
                <a:lnTo>
                  <a:pt x="72" y="261"/>
                </a:lnTo>
                <a:lnTo>
                  <a:pt x="72" y="261"/>
                </a:lnTo>
                <a:lnTo>
                  <a:pt x="73" y="261"/>
                </a:lnTo>
                <a:lnTo>
                  <a:pt x="73" y="265"/>
                </a:lnTo>
                <a:lnTo>
                  <a:pt x="73" y="265"/>
                </a:lnTo>
                <a:lnTo>
                  <a:pt x="73" y="268"/>
                </a:lnTo>
                <a:lnTo>
                  <a:pt x="74" y="268"/>
                </a:lnTo>
                <a:lnTo>
                  <a:pt x="74" y="272"/>
                </a:lnTo>
                <a:lnTo>
                  <a:pt x="74" y="272"/>
                </a:lnTo>
                <a:lnTo>
                  <a:pt x="74" y="272"/>
                </a:lnTo>
                <a:lnTo>
                  <a:pt x="75" y="272"/>
                </a:lnTo>
                <a:lnTo>
                  <a:pt x="75" y="273"/>
                </a:lnTo>
                <a:lnTo>
                  <a:pt x="76" y="273"/>
                </a:lnTo>
                <a:lnTo>
                  <a:pt x="76" y="276"/>
                </a:lnTo>
                <a:lnTo>
                  <a:pt x="76" y="276"/>
                </a:lnTo>
                <a:lnTo>
                  <a:pt x="76" y="276"/>
                </a:lnTo>
                <a:lnTo>
                  <a:pt x="77" y="276"/>
                </a:lnTo>
                <a:lnTo>
                  <a:pt x="77" y="277"/>
                </a:lnTo>
                <a:lnTo>
                  <a:pt x="77" y="277"/>
                </a:lnTo>
                <a:lnTo>
                  <a:pt x="77" y="277"/>
                </a:lnTo>
                <a:lnTo>
                  <a:pt x="78" y="277"/>
                </a:lnTo>
                <a:lnTo>
                  <a:pt x="78" y="279"/>
                </a:lnTo>
                <a:lnTo>
                  <a:pt x="78" y="279"/>
                </a:lnTo>
                <a:lnTo>
                  <a:pt x="78" y="279"/>
                </a:lnTo>
                <a:lnTo>
                  <a:pt x="79" y="279"/>
                </a:lnTo>
                <a:lnTo>
                  <a:pt x="79" y="280"/>
                </a:lnTo>
                <a:lnTo>
                  <a:pt x="80" y="280"/>
                </a:lnTo>
                <a:lnTo>
                  <a:pt x="80" y="282"/>
                </a:lnTo>
                <a:lnTo>
                  <a:pt x="80" y="282"/>
                </a:lnTo>
                <a:lnTo>
                  <a:pt x="80" y="282"/>
                </a:lnTo>
                <a:lnTo>
                  <a:pt x="82" y="282"/>
                </a:lnTo>
                <a:lnTo>
                  <a:pt x="82" y="283"/>
                </a:lnTo>
                <a:lnTo>
                  <a:pt x="82" y="283"/>
                </a:lnTo>
                <a:lnTo>
                  <a:pt x="82" y="284"/>
                </a:lnTo>
                <a:lnTo>
                  <a:pt x="83" y="284"/>
                </a:lnTo>
                <a:lnTo>
                  <a:pt x="83" y="286"/>
                </a:lnTo>
                <a:lnTo>
                  <a:pt x="83" y="286"/>
                </a:lnTo>
                <a:lnTo>
                  <a:pt x="83" y="286"/>
                </a:lnTo>
                <a:lnTo>
                  <a:pt x="84" y="286"/>
                </a:lnTo>
                <a:lnTo>
                  <a:pt x="84" y="287"/>
                </a:lnTo>
                <a:lnTo>
                  <a:pt x="84" y="287"/>
                </a:lnTo>
                <a:lnTo>
                  <a:pt x="84" y="288"/>
                </a:lnTo>
                <a:lnTo>
                  <a:pt x="85" y="288"/>
                </a:lnTo>
                <a:lnTo>
                  <a:pt x="85" y="290"/>
                </a:lnTo>
                <a:lnTo>
                  <a:pt x="86" y="290"/>
                </a:lnTo>
                <a:lnTo>
                  <a:pt x="86" y="291"/>
                </a:lnTo>
                <a:lnTo>
                  <a:pt x="87" y="291"/>
                </a:lnTo>
                <a:lnTo>
                  <a:pt x="87" y="293"/>
                </a:lnTo>
                <a:lnTo>
                  <a:pt x="88" y="293"/>
                </a:lnTo>
                <a:lnTo>
                  <a:pt x="88" y="294"/>
                </a:lnTo>
                <a:lnTo>
                  <a:pt x="89" y="294"/>
                </a:lnTo>
                <a:lnTo>
                  <a:pt x="89" y="295"/>
                </a:lnTo>
                <a:lnTo>
                  <a:pt x="89" y="295"/>
                </a:lnTo>
                <a:lnTo>
                  <a:pt x="89" y="295"/>
                </a:lnTo>
                <a:lnTo>
                  <a:pt x="89" y="295"/>
                </a:lnTo>
                <a:lnTo>
                  <a:pt x="89" y="295"/>
                </a:lnTo>
                <a:lnTo>
                  <a:pt x="90" y="295"/>
                </a:lnTo>
                <a:lnTo>
                  <a:pt x="90" y="297"/>
                </a:lnTo>
                <a:lnTo>
                  <a:pt x="92" y="297"/>
                </a:lnTo>
                <a:lnTo>
                  <a:pt x="92" y="297"/>
                </a:lnTo>
                <a:lnTo>
                  <a:pt x="92" y="297"/>
                </a:lnTo>
                <a:lnTo>
                  <a:pt x="92" y="297"/>
                </a:lnTo>
                <a:lnTo>
                  <a:pt x="94" y="297"/>
                </a:lnTo>
                <a:lnTo>
                  <a:pt x="94" y="298"/>
                </a:lnTo>
                <a:lnTo>
                  <a:pt x="94" y="298"/>
                </a:lnTo>
                <a:lnTo>
                  <a:pt x="94" y="298"/>
                </a:lnTo>
                <a:lnTo>
                  <a:pt x="96" y="298"/>
                </a:lnTo>
                <a:lnTo>
                  <a:pt x="96" y="301"/>
                </a:lnTo>
                <a:lnTo>
                  <a:pt x="96" y="301"/>
                </a:lnTo>
                <a:lnTo>
                  <a:pt x="96" y="304"/>
                </a:lnTo>
                <a:lnTo>
                  <a:pt x="97" y="304"/>
                </a:lnTo>
                <a:lnTo>
                  <a:pt x="97" y="306"/>
                </a:lnTo>
                <a:lnTo>
                  <a:pt x="97" y="306"/>
                </a:lnTo>
                <a:lnTo>
                  <a:pt x="97" y="308"/>
                </a:lnTo>
                <a:lnTo>
                  <a:pt x="98" y="308"/>
                </a:lnTo>
                <a:lnTo>
                  <a:pt x="98" y="308"/>
                </a:lnTo>
                <a:lnTo>
                  <a:pt x="99" y="308"/>
                </a:lnTo>
                <a:lnTo>
                  <a:pt x="99" y="308"/>
                </a:lnTo>
                <a:lnTo>
                  <a:pt x="100" y="308"/>
                </a:lnTo>
                <a:lnTo>
                  <a:pt x="100" y="308"/>
                </a:lnTo>
                <a:lnTo>
                  <a:pt x="100" y="308"/>
                </a:lnTo>
                <a:lnTo>
                  <a:pt x="100" y="310"/>
                </a:lnTo>
                <a:lnTo>
                  <a:pt x="101" y="310"/>
                </a:lnTo>
                <a:lnTo>
                  <a:pt x="101" y="312"/>
                </a:lnTo>
                <a:lnTo>
                  <a:pt x="102" y="312"/>
                </a:lnTo>
                <a:lnTo>
                  <a:pt x="102" y="312"/>
                </a:lnTo>
                <a:lnTo>
                  <a:pt x="103" y="312"/>
                </a:lnTo>
                <a:lnTo>
                  <a:pt x="103" y="313"/>
                </a:lnTo>
                <a:lnTo>
                  <a:pt x="103" y="313"/>
                </a:lnTo>
                <a:lnTo>
                  <a:pt x="103" y="315"/>
                </a:lnTo>
                <a:lnTo>
                  <a:pt x="103" y="315"/>
                </a:lnTo>
                <a:lnTo>
                  <a:pt x="103" y="316"/>
                </a:lnTo>
                <a:lnTo>
                  <a:pt x="104" y="316"/>
                </a:lnTo>
                <a:lnTo>
                  <a:pt x="104" y="317"/>
                </a:lnTo>
                <a:lnTo>
                  <a:pt x="105" y="317"/>
                </a:lnTo>
                <a:lnTo>
                  <a:pt x="105" y="317"/>
                </a:lnTo>
                <a:lnTo>
                  <a:pt x="106" y="317"/>
                </a:lnTo>
                <a:lnTo>
                  <a:pt x="106" y="317"/>
                </a:lnTo>
                <a:lnTo>
                  <a:pt x="106" y="317"/>
                </a:lnTo>
                <a:lnTo>
                  <a:pt x="106" y="317"/>
                </a:lnTo>
                <a:lnTo>
                  <a:pt x="106" y="317"/>
                </a:lnTo>
                <a:lnTo>
                  <a:pt x="106" y="319"/>
                </a:lnTo>
                <a:lnTo>
                  <a:pt x="107" y="319"/>
                </a:lnTo>
                <a:lnTo>
                  <a:pt x="107" y="320"/>
                </a:lnTo>
                <a:lnTo>
                  <a:pt x="108" y="320"/>
                </a:lnTo>
                <a:lnTo>
                  <a:pt x="108" y="323"/>
                </a:lnTo>
                <a:lnTo>
                  <a:pt x="109" y="323"/>
                </a:lnTo>
                <a:lnTo>
                  <a:pt x="109" y="323"/>
                </a:lnTo>
                <a:lnTo>
                  <a:pt x="112" y="323"/>
                </a:lnTo>
                <a:lnTo>
                  <a:pt x="112" y="323"/>
                </a:lnTo>
                <a:lnTo>
                  <a:pt x="113" y="323"/>
                </a:lnTo>
                <a:lnTo>
                  <a:pt x="113" y="324"/>
                </a:lnTo>
                <a:lnTo>
                  <a:pt x="116" y="324"/>
                </a:lnTo>
                <a:lnTo>
                  <a:pt x="116" y="326"/>
                </a:lnTo>
                <a:lnTo>
                  <a:pt x="119" y="326"/>
                </a:lnTo>
                <a:lnTo>
                  <a:pt x="119" y="327"/>
                </a:lnTo>
                <a:lnTo>
                  <a:pt x="119" y="327"/>
                </a:lnTo>
                <a:lnTo>
                  <a:pt x="119" y="327"/>
                </a:lnTo>
                <a:lnTo>
                  <a:pt x="120" y="327"/>
                </a:lnTo>
                <a:lnTo>
                  <a:pt x="120" y="328"/>
                </a:lnTo>
                <a:lnTo>
                  <a:pt x="120" y="328"/>
                </a:lnTo>
                <a:lnTo>
                  <a:pt x="120" y="330"/>
                </a:lnTo>
                <a:lnTo>
                  <a:pt x="121" y="330"/>
                </a:lnTo>
                <a:lnTo>
                  <a:pt x="121" y="331"/>
                </a:lnTo>
                <a:lnTo>
                  <a:pt x="123" y="331"/>
                </a:lnTo>
                <a:lnTo>
                  <a:pt x="123" y="332"/>
                </a:lnTo>
                <a:lnTo>
                  <a:pt x="124" y="332"/>
                </a:lnTo>
                <a:lnTo>
                  <a:pt x="124" y="332"/>
                </a:lnTo>
                <a:lnTo>
                  <a:pt x="128" y="332"/>
                </a:lnTo>
                <a:lnTo>
                  <a:pt x="128" y="334"/>
                </a:lnTo>
                <a:lnTo>
                  <a:pt x="129" y="334"/>
                </a:lnTo>
                <a:lnTo>
                  <a:pt x="129" y="335"/>
                </a:lnTo>
                <a:lnTo>
                  <a:pt x="129" y="335"/>
                </a:lnTo>
                <a:lnTo>
                  <a:pt x="129" y="337"/>
                </a:lnTo>
                <a:lnTo>
                  <a:pt x="130" y="337"/>
                </a:lnTo>
                <a:lnTo>
                  <a:pt x="130" y="337"/>
                </a:lnTo>
                <a:lnTo>
                  <a:pt x="130" y="337"/>
                </a:lnTo>
                <a:lnTo>
                  <a:pt x="130" y="339"/>
                </a:lnTo>
                <a:lnTo>
                  <a:pt x="131" y="339"/>
                </a:lnTo>
                <a:lnTo>
                  <a:pt x="131" y="339"/>
                </a:lnTo>
                <a:lnTo>
                  <a:pt x="135" y="339"/>
                </a:lnTo>
                <a:lnTo>
                  <a:pt x="135" y="339"/>
                </a:lnTo>
                <a:lnTo>
                  <a:pt x="135" y="339"/>
                </a:lnTo>
                <a:lnTo>
                  <a:pt x="135" y="339"/>
                </a:lnTo>
                <a:lnTo>
                  <a:pt x="136" y="339"/>
                </a:lnTo>
                <a:lnTo>
                  <a:pt x="136" y="341"/>
                </a:lnTo>
                <a:lnTo>
                  <a:pt x="137" y="341"/>
                </a:lnTo>
                <a:lnTo>
                  <a:pt x="137" y="341"/>
                </a:lnTo>
                <a:lnTo>
                  <a:pt x="141" y="341"/>
                </a:lnTo>
                <a:lnTo>
                  <a:pt x="141" y="342"/>
                </a:lnTo>
                <a:lnTo>
                  <a:pt x="143" y="342"/>
                </a:lnTo>
                <a:lnTo>
                  <a:pt x="143" y="343"/>
                </a:lnTo>
                <a:lnTo>
                  <a:pt x="143" y="343"/>
                </a:lnTo>
                <a:lnTo>
                  <a:pt x="143" y="343"/>
                </a:lnTo>
                <a:lnTo>
                  <a:pt x="144" y="343"/>
                </a:lnTo>
                <a:lnTo>
                  <a:pt x="144" y="343"/>
                </a:lnTo>
                <a:lnTo>
                  <a:pt x="144" y="343"/>
                </a:lnTo>
                <a:lnTo>
                  <a:pt x="144" y="345"/>
                </a:lnTo>
                <a:lnTo>
                  <a:pt x="144" y="345"/>
                </a:lnTo>
                <a:lnTo>
                  <a:pt x="144" y="345"/>
                </a:lnTo>
                <a:lnTo>
                  <a:pt x="145" y="345"/>
                </a:lnTo>
                <a:lnTo>
                  <a:pt x="145" y="345"/>
                </a:lnTo>
                <a:lnTo>
                  <a:pt x="151" y="345"/>
                </a:lnTo>
                <a:lnTo>
                  <a:pt x="151" y="345"/>
                </a:lnTo>
                <a:lnTo>
                  <a:pt x="153" y="345"/>
                </a:lnTo>
                <a:lnTo>
                  <a:pt x="153" y="345"/>
                </a:lnTo>
                <a:lnTo>
                  <a:pt x="154" y="345"/>
                </a:lnTo>
                <a:lnTo>
                  <a:pt x="154" y="346"/>
                </a:lnTo>
                <a:lnTo>
                  <a:pt x="156" y="346"/>
                </a:lnTo>
                <a:lnTo>
                  <a:pt x="156" y="346"/>
                </a:lnTo>
                <a:lnTo>
                  <a:pt x="156" y="346"/>
                </a:lnTo>
                <a:lnTo>
                  <a:pt x="156" y="348"/>
                </a:lnTo>
                <a:lnTo>
                  <a:pt x="157" y="348"/>
                </a:lnTo>
                <a:lnTo>
                  <a:pt x="157" y="348"/>
                </a:lnTo>
                <a:lnTo>
                  <a:pt x="159" y="348"/>
                </a:lnTo>
                <a:lnTo>
                  <a:pt x="159" y="348"/>
                </a:lnTo>
                <a:lnTo>
                  <a:pt x="162" y="348"/>
                </a:lnTo>
                <a:lnTo>
                  <a:pt x="162" y="349"/>
                </a:lnTo>
                <a:lnTo>
                  <a:pt x="164" y="349"/>
                </a:lnTo>
                <a:lnTo>
                  <a:pt x="164" y="349"/>
                </a:lnTo>
                <a:lnTo>
                  <a:pt x="165" y="349"/>
                </a:lnTo>
                <a:lnTo>
                  <a:pt x="165" y="349"/>
                </a:lnTo>
                <a:lnTo>
                  <a:pt x="172" y="349"/>
                </a:lnTo>
                <a:lnTo>
                  <a:pt x="172" y="349"/>
                </a:lnTo>
                <a:lnTo>
                  <a:pt x="172" y="349"/>
                </a:lnTo>
                <a:lnTo>
                  <a:pt x="172" y="349"/>
                </a:lnTo>
                <a:lnTo>
                  <a:pt x="173" y="349"/>
                </a:lnTo>
                <a:lnTo>
                  <a:pt x="173" y="350"/>
                </a:lnTo>
                <a:lnTo>
                  <a:pt x="174" y="350"/>
                </a:lnTo>
                <a:lnTo>
                  <a:pt x="174" y="350"/>
                </a:lnTo>
                <a:lnTo>
                  <a:pt x="175" y="350"/>
                </a:lnTo>
                <a:lnTo>
                  <a:pt x="175" y="350"/>
                </a:lnTo>
                <a:lnTo>
                  <a:pt x="176" y="350"/>
                </a:lnTo>
                <a:lnTo>
                  <a:pt x="176" y="350"/>
                </a:lnTo>
                <a:lnTo>
                  <a:pt x="178" y="350"/>
                </a:lnTo>
                <a:lnTo>
                  <a:pt x="178" y="352"/>
                </a:lnTo>
                <a:lnTo>
                  <a:pt x="182" y="352"/>
                </a:lnTo>
                <a:lnTo>
                  <a:pt x="182" y="352"/>
                </a:lnTo>
                <a:lnTo>
                  <a:pt x="184" y="352"/>
                </a:lnTo>
                <a:lnTo>
                  <a:pt x="184" y="353"/>
                </a:lnTo>
                <a:lnTo>
                  <a:pt x="190" y="353"/>
                </a:lnTo>
                <a:lnTo>
                  <a:pt x="190" y="353"/>
                </a:lnTo>
                <a:lnTo>
                  <a:pt x="192" y="353"/>
                </a:lnTo>
                <a:lnTo>
                  <a:pt x="192" y="353"/>
                </a:lnTo>
                <a:lnTo>
                  <a:pt x="193" y="353"/>
                </a:lnTo>
                <a:lnTo>
                  <a:pt x="193" y="354"/>
                </a:lnTo>
                <a:lnTo>
                  <a:pt x="195" y="354"/>
                </a:lnTo>
                <a:lnTo>
                  <a:pt x="195" y="354"/>
                </a:lnTo>
                <a:lnTo>
                  <a:pt x="196" y="354"/>
                </a:lnTo>
                <a:lnTo>
                  <a:pt x="196" y="356"/>
                </a:lnTo>
                <a:lnTo>
                  <a:pt x="196" y="356"/>
                </a:lnTo>
                <a:lnTo>
                  <a:pt x="196" y="357"/>
                </a:lnTo>
                <a:lnTo>
                  <a:pt x="198" y="357"/>
                </a:lnTo>
                <a:lnTo>
                  <a:pt x="198" y="357"/>
                </a:lnTo>
                <a:lnTo>
                  <a:pt x="199" y="357"/>
                </a:lnTo>
                <a:lnTo>
                  <a:pt x="199" y="357"/>
                </a:lnTo>
                <a:lnTo>
                  <a:pt x="200" y="357"/>
                </a:lnTo>
                <a:lnTo>
                  <a:pt x="200" y="357"/>
                </a:lnTo>
                <a:lnTo>
                  <a:pt x="205" y="357"/>
                </a:lnTo>
                <a:lnTo>
                  <a:pt x="205" y="357"/>
                </a:lnTo>
                <a:lnTo>
                  <a:pt x="207" y="357"/>
                </a:lnTo>
                <a:lnTo>
                  <a:pt x="207" y="357"/>
                </a:lnTo>
                <a:lnTo>
                  <a:pt x="207" y="357"/>
                </a:lnTo>
                <a:lnTo>
                  <a:pt x="207" y="357"/>
                </a:lnTo>
                <a:lnTo>
                  <a:pt x="207" y="357"/>
                </a:lnTo>
                <a:lnTo>
                  <a:pt x="207" y="357"/>
                </a:lnTo>
                <a:lnTo>
                  <a:pt x="208" y="357"/>
                </a:lnTo>
                <a:lnTo>
                  <a:pt x="208" y="357"/>
                </a:lnTo>
                <a:lnTo>
                  <a:pt x="211" y="357"/>
                </a:lnTo>
                <a:lnTo>
                  <a:pt x="211" y="357"/>
                </a:lnTo>
                <a:lnTo>
                  <a:pt x="212" y="357"/>
                </a:lnTo>
                <a:lnTo>
                  <a:pt x="212" y="359"/>
                </a:lnTo>
                <a:lnTo>
                  <a:pt x="213" y="359"/>
                </a:lnTo>
                <a:lnTo>
                  <a:pt x="213" y="359"/>
                </a:lnTo>
                <a:lnTo>
                  <a:pt x="216" y="359"/>
                </a:lnTo>
                <a:lnTo>
                  <a:pt x="216" y="360"/>
                </a:lnTo>
                <a:lnTo>
                  <a:pt x="217" y="360"/>
                </a:lnTo>
                <a:lnTo>
                  <a:pt x="217" y="361"/>
                </a:lnTo>
                <a:lnTo>
                  <a:pt x="218" y="361"/>
                </a:lnTo>
                <a:lnTo>
                  <a:pt x="218" y="361"/>
                </a:lnTo>
                <a:lnTo>
                  <a:pt x="218" y="361"/>
                </a:lnTo>
                <a:lnTo>
                  <a:pt x="218" y="361"/>
                </a:lnTo>
                <a:lnTo>
                  <a:pt x="221" y="361"/>
                </a:lnTo>
                <a:lnTo>
                  <a:pt x="221" y="361"/>
                </a:lnTo>
                <a:lnTo>
                  <a:pt x="230" y="361"/>
                </a:lnTo>
                <a:lnTo>
                  <a:pt x="230" y="361"/>
                </a:lnTo>
                <a:lnTo>
                  <a:pt x="231" y="361"/>
                </a:lnTo>
                <a:lnTo>
                  <a:pt x="231" y="361"/>
                </a:lnTo>
                <a:lnTo>
                  <a:pt x="234" y="361"/>
                </a:lnTo>
                <a:lnTo>
                  <a:pt x="234" y="363"/>
                </a:lnTo>
                <a:lnTo>
                  <a:pt x="235" y="363"/>
                </a:lnTo>
                <a:lnTo>
                  <a:pt x="235" y="364"/>
                </a:lnTo>
                <a:lnTo>
                  <a:pt x="235" y="364"/>
                </a:lnTo>
                <a:lnTo>
                  <a:pt x="235" y="366"/>
                </a:lnTo>
                <a:lnTo>
                  <a:pt x="239" y="366"/>
                </a:lnTo>
                <a:lnTo>
                  <a:pt x="239" y="367"/>
                </a:lnTo>
                <a:lnTo>
                  <a:pt x="240" y="367"/>
                </a:lnTo>
                <a:lnTo>
                  <a:pt x="240" y="367"/>
                </a:lnTo>
                <a:lnTo>
                  <a:pt x="243" y="367"/>
                </a:lnTo>
                <a:lnTo>
                  <a:pt x="243" y="367"/>
                </a:lnTo>
                <a:lnTo>
                  <a:pt x="249" y="367"/>
                </a:lnTo>
                <a:lnTo>
                  <a:pt x="249" y="367"/>
                </a:lnTo>
                <a:lnTo>
                  <a:pt x="250" y="367"/>
                </a:lnTo>
                <a:lnTo>
                  <a:pt x="250" y="367"/>
                </a:lnTo>
                <a:lnTo>
                  <a:pt x="252" y="367"/>
                </a:lnTo>
                <a:lnTo>
                  <a:pt x="252" y="367"/>
                </a:lnTo>
                <a:lnTo>
                  <a:pt x="254" y="367"/>
                </a:lnTo>
                <a:lnTo>
                  <a:pt x="254" y="367"/>
                </a:lnTo>
                <a:lnTo>
                  <a:pt x="256" y="367"/>
                </a:lnTo>
                <a:lnTo>
                  <a:pt x="256" y="367"/>
                </a:lnTo>
                <a:lnTo>
                  <a:pt x="257" y="367"/>
                </a:lnTo>
                <a:lnTo>
                  <a:pt x="257" y="368"/>
                </a:lnTo>
                <a:lnTo>
                  <a:pt x="259" y="368"/>
                </a:lnTo>
                <a:lnTo>
                  <a:pt x="259" y="370"/>
                </a:lnTo>
                <a:lnTo>
                  <a:pt x="264" y="370"/>
                </a:lnTo>
                <a:lnTo>
                  <a:pt x="264" y="370"/>
                </a:lnTo>
                <a:lnTo>
                  <a:pt x="267" y="370"/>
                </a:lnTo>
                <a:lnTo>
                  <a:pt x="267" y="370"/>
                </a:lnTo>
                <a:lnTo>
                  <a:pt x="276" y="370"/>
                </a:lnTo>
                <a:lnTo>
                  <a:pt x="276" y="371"/>
                </a:lnTo>
                <a:lnTo>
                  <a:pt x="281" y="371"/>
                </a:lnTo>
                <a:lnTo>
                  <a:pt x="281" y="371"/>
                </a:lnTo>
                <a:lnTo>
                  <a:pt x="290" y="371"/>
                </a:lnTo>
                <a:lnTo>
                  <a:pt x="290" y="371"/>
                </a:lnTo>
                <a:lnTo>
                  <a:pt x="294" y="371"/>
                </a:lnTo>
                <a:lnTo>
                  <a:pt x="294" y="373"/>
                </a:lnTo>
                <a:lnTo>
                  <a:pt x="299" y="373"/>
                </a:lnTo>
                <a:lnTo>
                  <a:pt x="299" y="374"/>
                </a:lnTo>
                <a:lnTo>
                  <a:pt x="301" y="374"/>
                </a:lnTo>
                <a:lnTo>
                  <a:pt x="301" y="374"/>
                </a:lnTo>
                <a:lnTo>
                  <a:pt x="305" y="374"/>
                </a:lnTo>
                <a:lnTo>
                  <a:pt x="305" y="374"/>
                </a:lnTo>
                <a:lnTo>
                  <a:pt x="313" y="374"/>
                </a:lnTo>
                <a:lnTo>
                  <a:pt x="313" y="375"/>
                </a:lnTo>
                <a:lnTo>
                  <a:pt x="316" y="375"/>
                </a:lnTo>
                <a:lnTo>
                  <a:pt x="316" y="377"/>
                </a:lnTo>
                <a:lnTo>
                  <a:pt x="318" y="377"/>
                </a:lnTo>
                <a:lnTo>
                  <a:pt x="318" y="377"/>
                </a:lnTo>
                <a:lnTo>
                  <a:pt x="325" y="377"/>
                </a:lnTo>
                <a:lnTo>
                  <a:pt x="325" y="377"/>
                </a:lnTo>
                <a:lnTo>
                  <a:pt x="335" y="377"/>
                </a:lnTo>
                <a:lnTo>
                  <a:pt x="335" y="377"/>
                </a:lnTo>
                <a:lnTo>
                  <a:pt x="338" y="377"/>
                </a:lnTo>
                <a:lnTo>
                  <a:pt x="338" y="377"/>
                </a:lnTo>
                <a:lnTo>
                  <a:pt x="339" y="377"/>
                </a:lnTo>
                <a:lnTo>
                  <a:pt x="339" y="377"/>
                </a:lnTo>
                <a:lnTo>
                  <a:pt x="345" y="377"/>
                </a:lnTo>
                <a:lnTo>
                  <a:pt x="345" y="377"/>
                </a:lnTo>
                <a:lnTo>
                  <a:pt x="347" y="377"/>
                </a:lnTo>
                <a:lnTo>
                  <a:pt x="347" y="377"/>
                </a:lnTo>
                <a:lnTo>
                  <a:pt x="353" y="377"/>
                </a:lnTo>
                <a:lnTo>
                  <a:pt x="353" y="377"/>
                </a:lnTo>
                <a:lnTo>
                  <a:pt x="354" y="377"/>
                </a:lnTo>
                <a:lnTo>
                  <a:pt x="354" y="378"/>
                </a:lnTo>
                <a:lnTo>
                  <a:pt x="357" y="378"/>
                </a:lnTo>
                <a:lnTo>
                  <a:pt x="357" y="378"/>
                </a:lnTo>
                <a:lnTo>
                  <a:pt x="359" y="378"/>
                </a:lnTo>
                <a:lnTo>
                  <a:pt x="359" y="378"/>
                </a:lnTo>
                <a:lnTo>
                  <a:pt x="362" y="378"/>
                </a:lnTo>
                <a:lnTo>
                  <a:pt x="362" y="378"/>
                </a:lnTo>
                <a:lnTo>
                  <a:pt x="365" y="378"/>
                </a:lnTo>
                <a:lnTo>
                  <a:pt x="365" y="378"/>
                </a:lnTo>
                <a:lnTo>
                  <a:pt x="365" y="378"/>
                </a:lnTo>
                <a:lnTo>
                  <a:pt x="365" y="378"/>
                </a:lnTo>
                <a:lnTo>
                  <a:pt x="369" y="378"/>
                </a:lnTo>
                <a:lnTo>
                  <a:pt x="369" y="378"/>
                </a:lnTo>
                <a:lnTo>
                  <a:pt x="370" y="378"/>
                </a:lnTo>
                <a:lnTo>
                  <a:pt x="370" y="378"/>
                </a:lnTo>
                <a:lnTo>
                  <a:pt x="371" y="378"/>
                </a:lnTo>
                <a:lnTo>
                  <a:pt x="371" y="380"/>
                </a:lnTo>
                <a:lnTo>
                  <a:pt x="372" y="380"/>
                </a:lnTo>
                <a:lnTo>
                  <a:pt x="372" y="380"/>
                </a:lnTo>
                <a:lnTo>
                  <a:pt x="376" y="380"/>
                </a:lnTo>
                <a:lnTo>
                  <a:pt x="376" y="380"/>
                </a:lnTo>
                <a:lnTo>
                  <a:pt x="376" y="380"/>
                </a:lnTo>
                <a:lnTo>
                  <a:pt x="376" y="380"/>
                </a:lnTo>
                <a:lnTo>
                  <a:pt x="378" y="380"/>
                </a:lnTo>
                <a:lnTo>
                  <a:pt x="378" y="380"/>
                </a:lnTo>
                <a:lnTo>
                  <a:pt x="384" y="380"/>
                </a:lnTo>
                <a:lnTo>
                  <a:pt x="384" y="380"/>
                </a:lnTo>
                <a:lnTo>
                  <a:pt x="384" y="380"/>
                </a:lnTo>
                <a:lnTo>
                  <a:pt x="384" y="380"/>
                </a:lnTo>
                <a:lnTo>
                  <a:pt x="389" y="380"/>
                </a:lnTo>
                <a:lnTo>
                  <a:pt x="389" y="380"/>
                </a:lnTo>
                <a:lnTo>
                  <a:pt x="392" y="380"/>
                </a:lnTo>
                <a:lnTo>
                  <a:pt x="392" y="381"/>
                </a:lnTo>
                <a:lnTo>
                  <a:pt x="403" y="381"/>
                </a:lnTo>
                <a:lnTo>
                  <a:pt x="403" y="381"/>
                </a:lnTo>
                <a:lnTo>
                  <a:pt x="405" y="381"/>
                </a:lnTo>
                <a:lnTo>
                  <a:pt x="405" y="381"/>
                </a:lnTo>
                <a:lnTo>
                  <a:pt x="405" y="381"/>
                </a:lnTo>
                <a:lnTo>
                  <a:pt x="405" y="381"/>
                </a:lnTo>
                <a:lnTo>
                  <a:pt x="407" y="381"/>
                </a:lnTo>
                <a:lnTo>
                  <a:pt x="407" y="381"/>
                </a:lnTo>
                <a:lnTo>
                  <a:pt x="414" y="381"/>
                </a:lnTo>
                <a:lnTo>
                  <a:pt x="414" y="381"/>
                </a:lnTo>
                <a:lnTo>
                  <a:pt x="421" y="381"/>
                </a:lnTo>
                <a:lnTo>
                  <a:pt x="421" y="381"/>
                </a:lnTo>
                <a:lnTo>
                  <a:pt x="430" y="381"/>
                </a:lnTo>
                <a:lnTo>
                  <a:pt x="430" y="381"/>
                </a:lnTo>
                <a:lnTo>
                  <a:pt x="439" y="381"/>
                </a:lnTo>
                <a:lnTo>
                  <a:pt x="439" y="383"/>
                </a:lnTo>
                <a:lnTo>
                  <a:pt x="448" y="383"/>
                </a:lnTo>
                <a:lnTo>
                  <a:pt x="448" y="383"/>
                </a:lnTo>
                <a:lnTo>
                  <a:pt x="451" y="383"/>
                </a:lnTo>
                <a:lnTo>
                  <a:pt x="451" y="383"/>
                </a:lnTo>
                <a:lnTo>
                  <a:pt x="453" y="383"/>
                </a:lnTo>
                <a:lnTo>
                  <a:pt x="453" y="383"/>
                </a:lnTo>
                <a:lnTo>
                  <a:pt x="455" y="383"/>
                </a:lnTo>
                <a:lnTo>
                  <a:pt x="455" y="383"/>
                </a:lnTo>
                <a:lnTo>
                  <a:pt x="456" y="383"/>
                </a:lnTo>
                <a:lnTo>
                  <a:pt x="456" y="383"/>
                </a:lnTo>
                <a:lnTo>
                  <a:pt x="457" y="383"/>
                </a:lnTo>
                <a:lnTo>
                  <a:pt x="457" y="383"/>
                </a:lnTo>
                <a:lnTo>
                  <a:pt x="462" y="383"/>
                </a:lnTo>
                <a:lnTo>
                  <a:pt x="462" y="383"/>
                </a:lnTo>
                <a:lnTo>
                  <a:pt x="465" y="383"/>
                </a:lnTo>
                <a:lnTo>
                  <a:pt x="465" y="383"/>
                </a:lnTo>
                <a:lnTo>
                  <a:pt x="471" y="383"/>
                </a:lnTo>
                <a:lnTo>
                  <a:pt x="471" y="383"/>
                </a:lnTo>
                <a:lnTo>
                  <a:pt x="472" y="383"/>
                </a:lnTo>
                <a:lnTo>
                  <a:pt x="472" y="384"/>
                </a:lnTo>
                <a:lnTo>
                  <a:pt x="474" y="384"/>
                </a:lnTo>
                <a:lnTo>
                  <a:pt x="474" y="384"/>
                </a:lnTo>
                <a:lnTo>
                  <a:pt x="482" y="384"/>
                </a:lnTo>
                <a:lnTo>
                  <a:pt x="482" y="384"/>
                </a:lnTo>
                <a:lnTo>
                  <a:pt x="486" y="384"/>
                </a:lnTo>
                <a:lnTo>
                  <a:pt x="486" y="384"/>
                </a:lnTo>
                <a:lnTo>
                  <a:pt x="489" y="384"/>
                </a:lnTo>
                <a:lnTo>
                  <a:pt x="489" y="384"/>
                </a:lnTo>
                <a:lnTo>
                  <a:pt x="489" y="384"/>
                </a:lnTo>
                <a:lnTo>
                  <a:pt x="489" y="384"/>
                </a:lnTo>
                <a:lnTo>
                  <a:pt x="531" y="384"/>
                </a:lnTo>
                <a:lnTo>
                  <a:pt x="531" y="384"/>
                </a:lnTo>
                <a:lnTo>
                  <a:pt x="537" y="384"/>
                </a:lnTo>
                <a:lnTo>
                  <a:pt x="537" y="384"/>
                </a:lnTo>
                <a:lnTo>
                  <a:pt x="538" y="384"/>
                </a:lnTo>
                <a:lnTo>
                  <a:pt x="538" y="384"/>
                </a:lnTo>
                <a:lnTo>
                  <a:pt x="563" y="384"/>
                </a:lnTo>
                <a:lnTo>
                  <a:pt x="563" y="384"/>
                </a:lnTo>
                <a:lnTo>
                  <a:pt x="565" y="384"/>
                </a:lnTo>
                <a:lnTo>
                  <a:pt x="565" y="386"/>
                </a:lnTo>
                <a:lnTo>
                  <a:pt x="566" y="386"/>
                </a:lnTo>
                <a:lnTo>
                  <a:pt x="566" y="388"/>
                </a:lnTo>
                <a:lnTo>
                  <a:pt x="589" y="388"/>
                </a:lnTo>
                <a:lnTo>
                  <a:pt x="589" y="388"/>
                </a:lnTo>
                <a:lnTo>
                  <a:pt x="595" y="388"/>
                </a:lnTo>
                <a:lnTo>
                  <a:pt x="595" y="390"/>
                </a:lnTo>
                <a:lnTo>
                  <a:pt x="597" y="390"/>
                </a:lnTo>
                <a:lnTo>
                  <a:pt x="597" y="390"/>
                </a:lnTo>
              </a:path>
            </a:pathLst>
          </a:custGeom>
          <a:noFill/>
          <a:ln w="15875" cap="rnd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40" name="Rectangle 51"/>
          <p:cNvSpPr>
            <a:spLocks noChangeArrowheads="1"/>
          </p:cNvSpPr>
          <p:nvPr/>
        </p:nvSpPr>
        <p:spPr bwMode="auto">
          <a:xfrm>
            <a:off x="2220913" y="2466831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41" name="Rectangle 52"/>
          <p:cNvSpPr>
            <a:spLocks noChangeArrowheads="1"/>
          </p:cNvSpPr>
          <p:nvPr/>
        </p:nvSpPr>
        <p:spPr bwMode="auto">
          <a:xfrm>
            <a:off x="2424113" y="2911331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42" name="Rectangle 53"/>
          <p:cNvSpPr>
            <a:spLocks noChangeArrowheads="1"/>
          </p:cNvSpPr>
          <p:nvPr/>
        </p:nvSpPr>
        <p:spPr bwMode="auto">
          <a:xfrm>
            <a:off x="2459038" y="2952606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43" name="Rectangle 54"/>
          <p:cNvSpPr>
            <a:spLocks noChangeArrowheads="1"/>
          </p:cNvSpPr>
          <p:nvPr/>
        </p:nvSpPr>
        <p:spPr bwMode="auto">
          <a:xfrm>
            <a:off x="2505075" y="3078019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44" name="Rectangle 55"/>
          <p:cNvSpPr>
            <a:spLocks noChangeArrowheads="1"/>
          </p:cNvSpPr>
          <p:nvPr/>
        </p:nvSpPr>
        <p:spPr bwMode="auto">
          <a:xfrm>
            <a:off x="2519363" y="3078019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45" name="Rectangle 56"/>
          <p:cNvSpPr>
            <a:spLocks noChangeArrowheads="1"/>
          </p:cNvSpPr>
          <p:nvPr/>
        </p:nvSpPr>
        <p:spPr bwMode="auto">
          <a:xfrm>
            <a:off x="2586038" y="3163744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46" name="Rectangle 57"/>
          <p:cNvSpPr>
            <a:spLocks noChangeArrowheads="1"/>
          </p:cNvSpPr>
          <p:nvPr/>
        </p:nvSpPr>
        <p:spPr bwMode="auto">
          <a:xfrm>
            <a:off x="2630488" y="3219306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47" name="Rectangle 58"/>
          <p:cNvSpPr>
            <a:spLocks noChangeArrowheads="1"/>
          </p:cNvSpPr>
          <p:nvPr/>
        </p:nvSpPr>
        <p:spPr bwMode="auto">
          <a:xfrm>
            <a:off x="2630488" y="3219306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48" name="Rectangle 59"/>
          <p:cNvSpPr>
            <a:spLocks noChangeArrowheads="1"/>
          </p:cNvSpPr>
          <p:nvPr/>
        </p:nvSpPr>
        <p:spPr bwMode="auto">
          <a:xfrm>
            <a:off x="2660650" y="3255819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49" name="Rectangle 60"/>
          <p:cNvSpPr>
            <a:spLocks noChangeArrowheads="1"/>
          </p:cNvSpPr>
          <p:nvPr/>
        </p:nvSpPr>
        <p:spPr bwMode="auto">
          <a:xfrm>
            <a:off x="2667000" y="3255819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50" name="Rectangle 61"/>
          <p:cNvSpPr>
            <a:spLocks noChangeArrowheads="1"/>
          </p:cNvSpPr>
          <p:nvPr/>
        </p:nvSpPr>
        <p:spPr bwMode="auto">
          <a:xfrm>
            <a:off x="2671763" y="3255819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51" name="Rectangle 62"/>
          <p:cNvSpPr>
            <a:spLocks noChangeArrowheads="1"/>
          </p:cNvSpPr>
          <p:nvPr/>
        </p:nvSpPr>
        <p:spPr bwMode="auto">
          <a:xfrm>
            <a:off x="2671763" y="3255819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52" name="Rectangle 63"/>
          <p:cNvSpPr>
            <a:spLocks noChangeArrowheads="1"/>
          </p:cNvSpPr>
          <p:nvPr/>
        </p:nvSpPr>
        <p:spPr bwMode="auto">
          <a:xfrm>
            <a:off x="2701925" y="3311381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53" name="Rectangle 64"/>
          <p:cNvSpPr>
            <a:spLocks noChangeArrowheads="1"/>
          </p:cNvSpPr>
          <p:nvPr/>
        </p:nvSpPr>
        <p:spPr bwMode="auto">
          <a:xfrm>
            <a:off x="2717800" y="3311381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54" name="Rectangle 65"/>
          <p:cNvSpPr>
            <a:spLocks noChangeArrowheads="1"/>
          </p:cNvSpPr>
          <p:nvPr/>
        </p:nvSpPr>
        <p:spPr bwMode="auto">
          <a:xfrm>
            <a:off x="2767013" y="3341544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55" name="Rectangle 66"/>
          <p:cNvSpPr>
            <a:spLocks noChangeArrowheads="1"/>
          </p:cNvSpPr>
          <p:nvPr/>
        </p:nvSpPr>
        <p:spPr bwMode="auto">
          <a:xfrm>
            <a:off x="2792413" y="3341544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56" name="Rectangle 67"/>
          <p:cNvSpPr>
            <a:spLocks noChangeArrowheads="1"/>
          </p:cNvSpPr>
          <p:nvPr/>
        </p:nvSpPr>
        <p:spPr bwMode="auto">
          <a:xfrm>
            <a:off x="2822575" y="3341544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57" name="Rectangle 68"/>
          <p:cNvSpPr>
            <a:spLocks noChangeArrowheads="1"/>
          </p:cNvSpPr>
          <p:nvPr/>
        </p:nvSpPr>
        <p:spPr bwMode="auto">
          <a:xfrm>
            <a:off x="2847975" y="3371706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58" name="Rectangle 69"/>
          <p:cNvSpPr>
            <a:spLocks noChangeArrowheads="1"/>
          </p:cNvSpPr>
          <p:nvPr/>
        </p:nvSpPr>
        <p:spPr bwMode="auto">
          <a:xfrm>
            <a:off x="2859088" y="3381231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59" name="Rectangle 70"/>
          <p:cNvSpPr>
            <a:spLocks noChangeArrowheads="1"/>
          </p:cNvSpPr>
          <p:nvPr/>
        </p:nvSpPr>
        <p:spPr bwMode="auto">
          <a:xfrm>
            <a:off x="2889250" y="3381231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60" name="Rectangle 71"/>
          <p:cNvSpPr>
            <a:spLocks noChangeArrowheads="1"/>
          </p:cNvSpPr>
          <p:nvPr/>
        </p:nvSpPr>
        <p:spPr bwMode="auto">
          <a:xfrm>
            <a:off x="2894013" y="3381231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61" name="Rectangle 72"/>
          <p:cNvSpPr>
            <a:spLocks noChangeArrowheads="1"/>
          </p:cNvSpPr>
          <p:nvPr/>
        </p:nvSpPr>
        <p:spPr bwMode="auto">
          <a:xfrm>
            <a:off x="2928938" y="3427269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62" name="Rectangle 73"/>
          <p:cNvSpPr>
            <a:spLocks noChangeArrowheads="1"/>
          </p:cNvSpPr>
          <p:nvPr/>
        </p:nvSpPr>
        <p:spPr bwMode="auto">
          <a:xfrm>
            <a:off x="2940050" y="3427269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63" name="Rectangle 74"/>
          <p:cNvSpPr>
            <a:spLocks noChangeArrowheads="1"/>
          </p:cNvSpPr>
          <p:nvPr/>
        </p:nvSpPr>
        <p:spPr bwMode="auto">
          <a:xfrm>
            <a:off x="2954338" y="3462194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64" name="Rectangle 75"/>
          <p:cNvSpPr>
            <a:spLocks noChangeArrowheads="1"/>
          </p:cNvSpPr>
          <p:nvPr/>
        </p:nvSpPr>
        <p:spPr bwMode="auto">
          <a:xfrm>
            <a:off x="2959100" y="3462194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65" name="Rectangle 76"/>
          <p:cNvSpPr>
            <a:spLocks noChangeArrowheads="1"/>
          </p:cNvSpPr>
          <p:nvPr/>
        </p:nvSpPr>
        <p:spPr bwMode="auto">
          <a:xfrm>
            <a:off x="2970213" y="3462194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66" name="Rectangle 77"/>
          <p:cNvSpPr>
            <a:spLocks noChangeArrowheads="1"/>
          </p:cNvSpPr>
          <p:nvPr/>
        </p:nvSpPr>
        <p:spPr bwMode="auto">
          <a:xfrm>
            <a:off x="3000375" y="3478069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67" name="Rectangle 78"/>
          <p:cNvSpPr>
            <a:spLocks noChangeArrowheads="1"/>
          </p:cNvSpPr>
          <p:nvPr/>
        </p:nvSpPr>
        <p:spPr bwMode="auto">
          <a:xfrm>
            <a:off x="3035300" y="3478069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68" name="Rectangle 79"/>
          <p:cNvSpPr>
            <a:spLocks noChangeArrowheads="1"/>
          </p:cNvSpPr>
          <p:nvPr/>
        </p:nvSpPr>
        <p:spPr bwMode="auto">
          <a:xfrm>
            <a:off x="3035300" y="3478069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69" name="Rectangle 80"/>
          <p:cNvSpPr>
            <a:spLocks noChangeArrowheads="1"/>
          </p:cNvSpPr>
          <p:nvPr/>
        </p:nvSpPr>
        <p:spPr bwMode="auto">
          <a:xfrm>
            <a:off x="3046413" y="3478069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70" name="Rectangle 81"/>
          <p:cNvSpPr>
            <a:spLocks noChangeArrowheads="1"/>
          </p:cNvSpPr>
          <p:nvPr/>
        </p:nvSpPr>
        <p:spPr bwMode="auto">
          <a:xfrm>
            <a:off x="3051175" y="3478069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71" name="Rectangle 82"/>
          <p:cNvSpPr>
            <a:spLocks noChangeArrowheads="1"/>
          </p:cNvSpPr>
          <p:nvPr/>
        </p:nvSpPr>
        <p:spPr bwMode="auto">
          <a:xfrm>
            <a:off x="3055938" y="3478069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72" name="Rectangle 83"/>
          <p:cNvSpPr>
            <a:spLocks noChangeArrowheads="1"/>
          </p:cNvSpPr>
          <p:nvPr/>
        </p:nvSpPr>
        <p:spPr bwMode="auto">
          <a:xfrm>
            <a:off x="3125788" y="3492356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73" name="Rectangle 84"/>
          <p:cNvSpPr>
            <a:spLocks noChangeArrowheads="1"/>
          </p:cNvSpPr>
          <p:nvPr/>
        </p:nvSpPr>
        <p:spPr bwMode="auto">
          <a:xfrm>
            <a:off x="3136900" y="3492356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74" name="Rectangle 85"/>
          <p:cNvSpPr>
            <a:spLocks noChangeArrowheads="1"/>
          </p:cNvSpPr>
          <p:nvPr/>
        </p:nvSpPr>
        <p:spPr bwMode="auto">
          <a:xfrm>
            <a:off x="3151188" y="3492356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75" name="Rectangle 86"/>
          <p:cNvSpPr>
            <a:spLocks noChangeArrowheads="1"/>
          </p:cNvSpPr>
          <p:nvPr/>
        </p:nvSpPr>
        <p:spPr bwMode="auto">
          <a:xfrm>
            <a:off x="3176588" y="3547919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76" name="Rectangle 87"/>
          <p:cNvSpPr>
            <a:spLocks noChangeArrowheads="1"/>
          </p:cNvSpPr>
          <p:nvPr/>
        </p:nvSpPr>
        <p:spPr bwMode="auto">
          <a:xfrm>
            <a:off x="3213100" y="3547919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77" name="Rectangle 88"/>
          <p:cNvSpPr>
            <a:spLocks noChangeArrowheads="1"/>
          </p:cNvSpPr>
          <p:nvPr/>
        </p:nvSpPr>
        <p:spPr bwMode="auto">
          <a:xfrm>
            <a:off x="3213100" y="3568556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78" name="Rectangle 89"/>
          <p:cNvSpPr>
            <a:spLocks noChangeArrowheads="1"/>
          </p:cNvSpPr>
          <p:nvPr/>
        </p:nvSpPr>
        <p:spPr bwMode="auto">
          <a:xfrm>
            <a:off x="3217863" y="3568556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79" name="Rectangle 90"/>
          <p:cNvSpPr>
            <a:spLocks noChangeArrowheads="1"/>
          </p:cNvSpPr>
          <p:nvPr/>
        </p:nvSpPr>
        <p:spPr bwMode="auto">
          <a:xfrm>
            <a:off x="3232150" y="3568556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80" name="Rectangle 91"/>
          <p:cNvSpPr>
            <a:spLocks noChangeArrowheads="1"/>
          </p:cNvSpPr>
          <p:nvPr/>
        </p:nvSpPr>
        <p:spPr bwMode="auto">
          <a:xfrm>
            <a:off x="3243263" y="3568556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81" name="Rectangle 92"/>
          <p:cNvSpPr>
            <a:spLocks noChangeArrowheads="1"/>
          </p:cNvSpPr>
          <p:nvPr/>
        </p:nvSpPr>
        <p:spPr bwMode="auto">
          <a:xfrm>
            <a:off x="3268663" y="3568556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82" name="Rectangle 93"/>
          <p:cNvSpPr>
            <a:spLocks noChangeArrowheads="1"/>
          </p:cNvSpPr>
          <p:nvPr/>
        </p:nvSpPr>
        <p:spPr bwMode="auto">
          <a:xfrm>
            <a:off x="3328988" y="3614594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83" name="Rectangle 94"/>
          <p:cNvSpPr>
            <a:spLocks noChangeArrowheads="1"/>
          </p:cNvSpPr>
          <p:nvPr/>
        </p:nvSpPr>
        <p:spPr bwMode="auto">
          <a:xfrm>
            <a:off x="3379788" y="3635231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84" name="Rectangle 95"/>
          <p:cNvSpPr>
            <a:spLocks noChangeArrowheads="1"/>
          </p:cNvSpPr>
          <p:nvPr/>
        </p:nvSpPr>
        <p:spPr bwMode="auto">
          <a:xfrm>
            <a:off x="3394075" y="3635231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85" name="Rectangle 96"/>
          <p:cNvSpPr>
            <a:spLocks noChangeArrowheads="1"/>
          </p:cNvSpPr>
          <p:nvPr/>
        </p:nvSpPr>
        <p:spPr bwMode="auto">
          <a:xfrm>
            <a:off x="3424238" y="3635231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86" name="Rectangle 97"/>
          <p:cNvSpPr>
            <a:spLocks noChangeArrowheads="1"/>
          </p:cNvSpPr>
          <p:nvPr/>
        </p:nvSpPr>
        <p:spPr bwMode="auto">
          <a:xfrm>
            <a:off x="3430588" y="3635231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87" name="Rectangle 98"/>
          <p:cNvSpPr>
            <a:spLocks noChangeArrowheads="1"/>
          </p:cNvSpPr>
          <p:nvPr/>
        </p:nvSpPr>
        <p:spPr bwMode="auto">
          <a:xfrm>
            <a:off x="3440113" y="3635231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88" name="Rectangle 99"/>
          <p:cNvSpPr>
            <a:spLocks noChangeArrowheads="1"/>
          </p:cNvSpPr>
          <p:nvPr/>
        </p:nvSpPr>
        <p:spPr bwMode="auto">
          <a:xfrm>
            <a:off x="3449638" y="3635231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89" name="Rectangle 100"/>
          <p:cNvSpPr>
            <a:spLocks noChangeArrowheads="1"/>
          </p:cNvSpPr>
          <p:nvPr/>
        </p:nvSpPr>
        <p:spPr bwMode="auto">
          <a:xfrm>
            <a:off x="3460750" y="3635231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90" name="Rectangle 101"/>
          <p:cNvSpPr>
            <a:spLocks noChangeArrowheads="1"/>
          </p:cNvSpPr>
          <p:nvPr/>
        </p:nvSpPr>
        <p:spPr bwMode="auto">
          <a:xfrm>
            <a:off x="3500438" y="3635231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91" name="Rectangle 102"/>
          <p:cNvSpPr>
            <a:spLocks noChangeArrowheads="1"/>
          </p:cNvSpPr>
          <p:nvPr/>
        </p:nvSpPr>
        <p:spPr bwMode="auto">
          <a:xfrm>
            <a:off x="3516313" y="3635231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92" name="Rectangle 103"/>
          <p:cNvSpPr>
            <a:spLocks noChangeArrowheads="1"/>
          </p:cNvSpPr>
          <p:nvPr/>
        </p:nvSpPr>
        <p:spPr bwMode="auto">
          <a:xfrm>
            <a:off x="3687763" y="3690794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93" name="Rectangle 104"/>
          <p:cNvSpPr>
            <a:spLocks noChangeArrowheads="1"/>
          </p:cNvSpPr>
          <p:nvPr/>
        </p:nvSpPr>
        <p:spPr bwMode="auto">
          <a:xfrm>
            <a:off x="3708400" y="3690794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94" name="Rectangle 105"/>
          <p:cNvSpPr>
            <a:spLocks noChangeArrowheads="1"/>
          </p:cNvSpPr>
          <p:nvPr/>
        </p:nvSpPr>
        <p:spPr bwMode="auto">
          <a:xfrm>
            <a:off x="3859213" y="3720956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95" name="Rectangle 106"/>
          <p:cNvSpPr>
            <a:spLocks noChangeArrowheads="1"/>
          </p:cNvSpPr>
          <p:nvPr/>
        </p:nvSpPr>
        <p:spPr bwMode="auto">
          <a:xfrm>
            <a:off x="3875088" y="3720956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96" name="Rectangle 107"/>
          <p:cNvSpPr>
            <a:spLocks noChangeArrowheads="1"/>
          </p:cNvSpPr>
          <p:nvPr/>
        </p:nvSpPr>
        <p:spPr bwMode="auto">
          <a:xfrm>
            <a:off x="3910013" y="3751119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97" name="Rectangle 108"/>
          <p:cNvSpPr>
            <a:spLocks noChangeArrowheads="1"/>
          </p:cNvSpPr>
          <p:nvPr/>
        </p:nvSpPr>
        <p:spPr bwMode="auto">
          <a:xfrm>
            <a:off x="3919538" y="3751119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98" name="Rectangle 109"/>
          <p:cNvSpPr>
            <a:spLocks noChangeArrowheads="1"/>
          </p:cNvSpPr>
          <p:nvPr/>
        </p:nvSpPr>
        <p:spPr bwMode="auto">
          <a:xfrm>
            <a:off x="3951288" y="3751119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399" name="Rectangle 110"/>
          <p:cNvSpPr>
            <a:spLocks noChangeArrowheads="1"/>
          </p:cNvSpPr>
          <p:nvPr/>
        </p:nvSpPr>
        <p:spPr bwMode="auto">
          <a:xfrm>
            <a:off x="3970338" y="3751119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400" name="Rectangle 111"/>
          <p:cNvSpPr>
            <a:spLocks noChangeArrowheads="1"/>
          </p:cNvSpPr>
          <p:nvPr/>
        </p:nvSpPr>
        <p:spPr bwMode="auto">
          <a:xfrm>
            <a:off x="3981450" y="3751119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401" name="Rectangle 112"/>
          <p:cNvSpPr>
            <a:spLocks noChangeArrowheads="1"/>
          </p:cNvSpPr>
          <p:nvPr/>
        </p:nvSpPr>
        <p:spPr bwMode="auto">
          <a:xfrm>
            <a:off x="3995738" y="3751119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402" name="Rectangle 113"/>
          <p:cNvSpPr>
            <a:spLocks noChangeArrowheads="1"/>
          </p:cNvSpPr>
          <p:nvPr/>
        </p:nvSpPr>
        <p:spPr bwMode="auto">
          <a:xfrm>
            <a:off x="4011613" y="3751119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403" name="Rectangle 114"/>
          <p:cNvSpPr>
            <a:spLocks noChangeArrowheads="1"/>
          </p:cNvSpPr>
          <p:nvPr/>
        </p:nvSpPr>
        <p:spPr bwMode="auto">
          <a:xfrm>
            <a:off x="4011613" y="3751119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404" name="Rectangle 115"/>
          <p:cNvSpPr>
            <a:spLocks noChangeArrowheads="1"/>
          </p:cNvSpPr>
          <p:nvPr/>
        </p:nvSpPr>
        <p:spPr bwMode="auto">
          <a:xfrm>
            <a:off x="4032250" y="3751119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405" name="Rectangle 116"/>
          <p:cNvSpPr>
            <a:spLocks noChangeArrowheads="1"/>
          </p:cNvSpPr>
          <p:nvPr/>
        </p:nvSpPr>
        <p:spPr bwMode="auto">
          <a:xfrm>
            <a:off x="4037013" y="3751119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406" name="Rectangle 117"/>
          <p:cNvSpPr>
            <a:spLocks noChangeArrowheads="1"/>
          </p:cNvSpPr>
          <p:nvPr/>
        </p:nvSpPr>
        <p:spPr bwMode="auto">
          <a:xfrm>
            <a:off x="4067175" y="3751119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407" name="Rectangle 118"/>
          <p:cNvSpPr>
            <a:spLocks noChangeArrowheads="1"/>
          </p:cNvSpPr>
          <p:nvPr/>
        </p:nvSpPr>
        <p:spPr bwMode="auto">
          <a:xfrm>
            <a:off x="4067175" y="3751119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408" name="Rectangle 119"/>
          <p:cNvSpPr>
            <a:spLocks noChangeArrowheads="1"/>
          </p:cNvSpPr>
          <p:nvPr/>
        </p:nvSpPr>
        <p:spPr bwMode="auto">
          <a:xfrm>
            <a:off x="4076700" y="3751119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409" name="Rectangle 120"/>
          <p:cNvSpPr>
            <a:spLocks noChangeArrowheads="1"/>
          </p:cNvSpPr>
          <p:nvPr/>
        </p:nvSpPr>
        <p:spPr bwMode="auto">
          <a:xfrm>
            <a:off x="4106863" y="3751119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410" name="Rectangle 121"/>
          <p:cNvSpPr>
            <a:spLocks noChangeArrowheads="1"/>
          </p:cNvSpPr>
          <p:nvPr/>
        </p:nvSpPr>
        <p:spPr bwMode="auto">
          <a:xfrm>
            <a:off x="4132263" y="3751119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411" name="Rectangle 122"/>
          <p:cNvSpPr>
            <a:spLocks noChangeArrowheads="1"/>
          </p:cNvSpPr>
          <p:nvPr/>
        </p:nvSpPr>
        <p:spPr bwMode="auto">
          <a:xfrm>
            <a:off x="4203700" y="3751119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412" name="Rectangle 123"/>
          <p:cNvSpPr>
            <a:spLocks noChangeArrowheads="1"/>
          </p:cNvSpPr>
          <p:nvPr/>
        </p:nvSpPr>
        <p:spPr bwMode="auto">
          <a:xfrm>
            <a:off x="4213225" y="3751119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413" name="Rectangle 124"/>
          <p:cNvSpPr>
            <a:spLocks noChangeArrowheads="1"/>
          </p:cNvSpPr>
          <p:nvPr/>
        </p:nvSpPr>
        <p:spPr bwMode="auto">
          <a:xfrm>
            <a:off x="4213225" y="3751119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414" name="Rectangle 125"/>
          <p:cNvSpPr>
            <a:spLocks noChangeArrowheads="1"/>
          </p:cNvSpPr>
          <p:nvPr/>
        </p:nvSpPr>
        <p:spPr bwMode="auto">
          <a:xfrm>
            <a:off x="4259263" y="3751119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415" name="Rectangle 126"/>
          <p:cNvSpPr>
            <a:spLocks noChangeArrowheads="1"/>
          </p:cNvSpPr>
          <p:nvPr/>
        </p:nvSpPr>
        <p:spPr bwMode="auto">
          <a:xfrm>
            <a:off x="4446588" y="3751119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416" name="Rectangle 127"/>
          <p:cNvSpPr>
            <a:spLocks noChangeArrowheads="1"/>
          </p:cNvSpPr>
          <p:nvPr/>
        </p:nvSpPr>
        <p:spPr bwMode="auto">
          <a:xfrm>
            <a:off x="4471988" y="3751119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417" name="Rectangle 128"/>
          <p:cNvSpPr>
            <a:spLocks noChangeArrowheads="1"/>
          </p:cNvSpPr>
          <p:nvPr/>
        </p:nvSpPr>
        <p:spPr bwMode="auto">
          <a:xfrm>
            <a:off x="4516438" y="3751119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418" name="Rectangle 129"/>
          <p:cNvSpPr>
            <a:spLocks noChangeArrowheads="1"/>
          </p:cNvSpPr>
          <p:nvPr/>
        </p:nvSpPr>
        <p:spPr bwMode="auto">
          <a:xfrm>
            <a:off x="4602163" y="3922569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419" name="Rectangle 130"/>
          <p:cNvSpPr>
            <a:spLocks noChangeArrowheads="1"/>
          </p:cNvSpPr>
          <p:nvPr/>
        </p:nvSpPr>
        <p:spPr bwMode="auto">
          <a:xfrm>
            <a:off x="4622800" y="3922569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420" name="Rectangle 131"/>
          <p:cNvSpPr>
            <a:spLocks noChangeArrowheads="1"/>
          </p:cNvSpPr>
          <p:nvPr/>
        </p:nvSpPr>
        <p:spPr bwMode="auto">
          <a:xfrm>
            <a:off x="4638675" y="3922569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421" name="Rectangle 132"/>
          <p:cNvSpPr>
            <a:spLocks noChangeArrowheads="1"/>
          </p:cNvSpPr>
          <p:nvPr/>
        </p:nvSpPr>
        <p:spPr bwMode="auto">
          <a:xfrm>
            <a:off x="4849813" y="3922569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FF0000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422" name="Rectangle 133"/>
          <p:cNvSpPr>
            <a:spLocks noChangeArrowheads="1"/>
          </p:cNvSpPr>
          <p:nvPr/>
        </p:nvSpPr>
        <p:spPr bwMode="auto">
          <a:xfrm>
            <a:off x="2165350" y="2177906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0000FF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423" name="Rectangle 134"/>
          <p:cNvSpPr>
            <a:spLocks noChangeArrowheads="1"/>
          </p:cNvSpPr>
          <p:nvPr/>
        </p:nvSpPr>
        <p:spPr bwMode="auto">
          <a:xfrm>
            <a:off x="2171700" y="2203306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0000FF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424" name="Rectangle 135"/>
          <p:cNvSpPr>
            <a:spLocks noChangeArrowheads="1"/>
          </p:cNvSpPr>
          <p:nvPr/>
        </p:nvSpPr>
        <p:spPr bwMode="auto">
          <a:xfrm>
            <a:off x="2586038" y="3619356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0000FF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425" name="Rectangle 136"/>
          <p:cNvSpPr>
            <a:spLocks noChangeArrowheads="1"/>
          </p:cNvSpPr>
          <p:nvPr/>
        </p:nvSpPr>
        <p:spPr bwMode="auto">
          <a:xfrm>
            <a:off x="3201988" y="3978131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0000FF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426" name="Rectangle 137"/>
          <p:cNvSpPr>
            <a:spLocks noChangeArrowheads="1"/>
          </p:cNvSpPr>
          <p:nvPr/>
        </p:nvSpPr>
        <p:spPr bwMode="auto">
          <a:xfrm>
            <a:off x="3808413" y="4079731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0000FF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427" name="Rectangle 138"/>
          <p:cNvSpPr>
            <a:spLocks noChangeArrowheads="1"/>
          </p:cNvSpPr>
          <p:nvPr/>
        </p:nvSpPr>
        <p:spPr bwMode="auto">
          <a:xfrm>
            <a:off x="4046538" y="4094019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0000FF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428" name="Rectangle 139"/>
          <p:cNvSpPr>
            <a:spLocks noChangeArrowheads="1"/>
          </p:cNvSpPr>
          <p:nvPr/>
        </p:nvSpPr>
        <p:spPr bwMode="auto">
          <a:xfrm>
            <a:off x="4106863" y="4094019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0000FF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429" name="Rectangle 140"/>
          <p:cNvSpPr>
            <a:spLocks noChangeArrowheads="1"/>
          </p:cNvSpPr>
          <p:nvPr/>
        </p:nvSpPr>
        <p:spPr bwMode="auto">
          <a:xfrm>
            <a:off x="4224338" y="4100369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0000FF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430" name="Rectangle 141"/>
          <p:cNvSpPr>
            <a:spLocks noChangeArrowheads="1"/>
          </p:cNvSpPr>
          <p:nvPr/>
        </p:nvSpPr>
        <p:spPr bwMode="auto">
          <a:xfrm>
            <a:off x="4259263" y="4100369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0000FF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431" name="Rectangle 142"/>
          <p:cNvSpPr>
            <a:spLocks noChangeArrowheads="1"/>
          </p:cNvSpPr>
          <p:nvPr/>
        </p:nvSpPr>
        <p:spPr bwMode="auto">
          <a:xfrm>
            <a:off x="4294188" y="4100369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0000FF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432" name="Rectangle 143"/>
          <p:cNvSpPr>
            <a:spLocks noChangeArrowheads="1"/>
          </p:cNvSpPr>
          <p:nvPr/>
        </p:nvSpPr>
        <p:spPr bwMode="auto">
          <a:xfrm>
            <a:off x="4340225" y="4100369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0000FF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433" name="Rectangle 144"/>
          <p:cNvSpPr>
            <a:spLocks noChangeArrowheads="1"/>
          </p:cNvSpPr>
          <p:nvPr/>
        </p:nvSpPr>
        <p:spPr bwMode="auto">
          <a:xfrm>
            <a:off x="4430713" y="4109894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0000FF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434" name="Rectangle 145"/>
          <p:cNvSpPr>
            <a:spLocks noChangeArrowheads="1"/>
          </p:cNvSpPr>
          <p:nvPr/>
        </p:nvSpPr>
        <p:spPr bwMode="auto">
          <a:xfrm>
            <a:off x="4456113" y="4109894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0000FF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435" name="Rectangle 146"/>
          <p:cNvSpPr>
            <a:spLocks noChangeArrowheads="1"/>
          </p:cNvSpPr>
          <p:nvPr/>
        </p:nvSpPr>
        <p:spPr bwMode="auto">
          <a:xfrm>
            <a:off x="4465638" y="4109894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0000FF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436" name="Rectangle 147"/>
          <p:cNvSpPr>
            <a:spLocks noChangeArrowheads="1"/>
          </p:cNvSpPr>
          <p:nvPr/>
        </p:nvSpPr>
        <p:spPr bwMode="auto">
          <a:xfrm>
            <a:off x="4476750" y="4109894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0000FF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437" name="Rectangle 148"/>
          <p:cNvSpPr>
            <a:spLocks noChangeArrowheads="1"/>
          </p:cNvSpPr>
          <p:nvPr/>
        </p:nvSpPr>
        <p:spPr bwMode="auto">
          <a:xfrm>
            <a:off x="4502150" y="4109894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0000FF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438" name="Rectangle 149"/>
          <p:cNvSpPr>
            <a:spLocks noChangeArrowheads="1"/>
          </p:cNvSpPr>
          <p:nvPr/>
        </p:nvSpPr>
        <p:spPr bwMode="auto">
          <a:xfrm>
            <a:off x="4546600" y="4109894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0000FF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439" name="Rectangle 150"/>
          <p:cNvSpPr>
            <a:spLocks noChangeArrowheads="1"/>
          </p:cNvSpPr>
          <p:nvPr/>
        </p:nvSpPr>
        <p:spPr bwMode="auto">
          <a:xfrm>
            <a:off x="4638675" y="4114656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0000FF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440" name="Rectangle 151"/>
          <p:cNvSpPr>
            <a:spLocks noChangeArrowheads="1"/>
          </p:cNvSpPr>
          <p:nvPr/>
        </p:nvSpPr>
        <p:spPr bwMode="auto">
          <a:xfrm>
            <a:off x="4881563" y="4114656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0000FF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441" name="Rectangle 152"/>
          <p:cNvSpPr>
            <a:spLocks noChangeArrowheads="1"/>
          </p:cNvSpPr>
          <p:nvPr/>
        </p:nvSpPr>
        <p:spPr bwMode="auto">
          <a:xfrm>
            <a:off x="4886325" y="4114656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0000FF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442" name="Rectangle 153"/>
          <p:cNvSpPr>
            <a:spLocks noChangeArrowheads="1"/>
          </p:cNvSpPr>
          <p:nvPr/>
        </p:nvSpPr>
        <p:spPr bwMode="auto">
          <a:xfrm>
            <a:off x="5011738" y="4114656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0000FF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443" name="Rectangle 154"/>
          <p:cNvSpPr>
            <a:spLocks noChangeArrowheads="1"/>
          </p:cNvSpPr>
          <p:nvPr/>
        </p:nvSpPr>
        <p:spPr bwMode="auto">
          <a:xfrm>
            <a:off x="5143500" y="4135294"/>
            <a:ext cx="762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800" b="0" smtClean="0">
                <a:solidFill>
                  <a:srgbClr val="0000FF"/>
                </a:solidFill>
              </a:rPr>
              <a:t>I</a:t>
            </a:r>
            <a:endParaRPr lang="de-DE" altLang="de-DE" sz="1800" b="0" smtClean="0">
              <a:solidFill>
                <a:srgbClr val="000000"/>
              </a:solidFill>
            </a:endParaRPr>
          </a:p>
        </p:txBody>
      </p:sp>
      <p:sp>
        <p:nvSpPr>
          <p:cNvPr id="444" name="Rectangle 155"/>
          <p:cNvSpPr>
            <a:spLocks noChangeArrowheads="1"/>
          </p:cNvSpPr>
          <p:nvPr/>
        </p:nvSpPr>
        <p:spPr bwMode="auto">
          <a:xfrm>
            <a:off x="1472958" y="5156031"/>
            <a:ext cx="42960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Cohort</a:t>
            </a:r>
            <a:endParaRPr lang="de-DE" altLang="de-DE" sz="1200" b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45" name="Rectangle 156"/>
          <p:cNvSpPr>
            <a:spLocks noChangeArrowheads="1"/>
          </p:cNvSpPr>
          <p:nvPr/>
        </p:nvSpPr>
        <p:spPr bwMode="auto">
          <a:xfrm>
            <a:off x="2095500" y="5308456"/>
            <a:ext cx="19717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b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198</a:t>
            </a:r>
            <a:endParaRPr lang="de-DE" altLang="de-DE" sz="1000" b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46" name="Rectangle 157"/>
          <p:cNvSpPr>
            <a:spLocks noChangeArrowheads="1"/>
          </p:cNvSpPr>
          <p:nvPr/>
        </p:nvSpPr>
        <p:spPr bwMode="auto">
          <a:xfrm>
            <a:off x="2398713" y="5308456"/>
            <a:ext cx="19717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b="0" smtClean="0">
                <a:solidFill>
                  <a:srgbClr val="FF0000"/>
                </a:solidFill>
                <a:latin typeface="Calibri" panose="020F0502020204030204" pitchFamily="34" charset="0"/>
              </a:rPr>
              <a:t>129</a:t>
            </a:r>
            <a:endParaRPr lang="de-DE" altLang="de-DE" sz="1000" b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47" name="Rectangle 158"/>
          <p:cNvSpPr>
            <a:spLocks noChangeArrowheads="1"/>
          </p:cNvSpPr>
          <p:nvPr/>
        </p:nvSpPr>
        <p:spPr bwMode="auto">
          <a:xfrm>
            <a:off x="2724150" y="5308456"/>
            <a:ext cx="1314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b="0" smtClean="0">
                <a:solidFill>
                  <a:srgbClr val="FF0000"/>
                </a:solidFill>
                <a:latin typeface="Calibri" panose="020F0502020204030204" pitchFamily="34" charset="0"/>
              </a:rPr>
              <a:t>89</a:t>
            </a:r>
            <a:endParaRPr lang="de-DE" altLang="de-DE" sz="1000" b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48" name="Rectangle 159"/>
          <p:cNvSpPr>
            <a:spLocks noChangeArrowheads="1"/>
          </p:cNvSpPr>
          <p:nvPr/>
        </p:nvSpPr>
        <p:spPr bwMode="auto">
          <a:xfrm>
            <a:off x="3027363" y="5308456"/>
            <a:ext cx="1314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b="0" smtClean="0">
                <a:solidFill>
                  <a:srgbClr val="FF0000"/>
                </a:solidFill>
                <a:latin typeface="Calibri" panose="020F0502020204030204" pitchFamily="34" charset="0"/>
              </a:rPr>
              <a:t>63</a:t>
            </a:r>
            <a:endParaRPr lang="de-DE" altLang="de-DE" sz="1000" b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49" name="Rectangle 160"/>
          <p:cNvSpPr>
            <a:spLocks noChangeArrowheads="1"/>
          </p:cNvSpPr>
          <p:nvPr/>
        </p:nvSpPr>
        <p:spPr bwMode="auto">
          <a:xfrm>
            <a:off x="3332163" y="5308456"/>
            <a:ext cx="1314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b="0" smtClean="0">
                <a:solidFill>
                  <a:srgbClr val="FF0000"/>
                </a:solidFill>
                <a:latin typeface="Calibri" panose="020F0502020204030204" pitchFamily="34" charset="0"/>
              </a:rPr>
              <a:t>44</a:t>
            </a:r>
            <a:endParaRPr lang="de-DE" altLang="de-DE" sz="1000" b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50" name="Rectangle 161"/>
          <p:cNvSpPr>
            <a:spLocks noChangeArrowheads="1"/>
          </p:cNvSpPr>
          <p:nvPr/>
        </p:nvSpPr>
        <p:spPr bwMode="auto">
          <a:xfrm>
            <a:off x="3629025" y="5308456"/>
            <a:ext cx="1314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b="0" smtClean="0">
                <a:solidFill>
                  <a:srgbClr val="FF0000"/>
                </a:solidFill>
                <a:latin typeface="Calibri" panose="020F0502020204030204" pitchFamily="34" charset="0"/>
              </a:rPr>
              <a:t>33</a:t>
            </a:r>
            <a:endParaRPr lang="de-DE" altLang="de-DE" sz="1000" b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51" name="Rectangle 162"/>
          <p:cNvSpPr>
            <a:spLocks noChangeArrowheads="1"/>
          </p:cNvSpPr>
          <p:nvPr/>
        </p:nvSpPr>
        <p:spPr bwMode="auto">
          <a:xfrm>
            <a:off x="3932238" y="5308456"/>
            <a:ext cx="1314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b="0" smtClean="0">
                <a:solidFill>
                  <a:srgbClr val="FF0000"/>
                </a:solidFill>
                <a:latin typeface="Calibri" panose="020F0502020204030204" pitchFamily="34" charset="0"/>
              </a:rPr>
              <a:t>23</a:t>
            </a:r>
            <a:endParaRPr lang="de-DE" altLang="de-DE" sz="1000" b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52" name="Rectangle 163"/>
          <p:cNvSpPr>
            <a:spLocks noChangeArrowheads="1"/>
          </p:cNvSpPr>
          <p:nvPr/>
        </p:nvSpPr>
        <p:spPr bwMode="auto">
          <a:xfrm>
            <a:off x="4267200" y="5308456"/>
            <a:ext cx="657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b="0" smtClean="0">
                <a:solidFill>
                  <a:srgbClr val="FF0000"/>
                </a:solidFill>
                <a:latin typeface="Calibri" panose="020F0502020204030204" pitchFamily="34" charset="0"/>
              </a:rPr>
              <a:t>8</a:t>
            </a:r>
            <a:endParaRPr lang="de-DE" altLang="de-DE" sz="1000" b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53" name="Rectangle 164"/>
          <p:cNvSpPr>
            <a:spLocks noChangeArrowheads="1"/>
          </p:cNvSpPr>
          <p:nvPr/>
        </p:nvSpPr>
        <p:spPr bwMode="auto">
          <a:xfrm>
            <a:off x="4570413" y="5308456"/>
            <a:ext cx="657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b="0" smtClean="0">
                <a:solidFill>
                  <a:srgbClr val="FF0000"/>
                </a:solidFill>
                <a:latin typeface="Calibri" panose="020F0502020204030204" pitchFamily="34" charset="0"/>
              </a:rPr>
              <a:t>4</a:t>
            </a:r>
            <a:endParaRPr lang="de-DE" altLang="de-DE" sz="1000" b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54" name="Rectangle 165"/>
          <p:cNvSpPr>
            <a:spLocks noChangeArrowheads="1"/>
          </p:cNvSpPr>
          <p:nvPr/>
        </p:nvSpPr>
        <p:spPr bwMode="auto">
          <a:xfrm>
            <a:off x="4868863" y="5308456"/>
            <a:ext cx="657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b="0" smtClean="0">
                <a:solidFill>
                  <a:srgbClr val="FF0000"/>
                </a:solidFill>
                <a:latin typeface="Calibri" panose="020F0502020204030204" pitchFamily="34" charset="0"/>
              </a:rPr>
              <a:t>0</a:t>
            </a:r>
            <a:endParaRPr lang="de-DE" altLang="de-DE" sz="1000" b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55" name="Rectangle 166"/>
          <p:cNvSpPr>
            <a:spLocks noChangeArrowheads="1"/>
          </p:cNvSpPr>
          <p:nvPr/>
        </p:nvSpPr>
        <p:spPr bwMode="auto">
          <a:xfrm>
            <a:off x="5172075" y="5308456"/>
            <a:ext cx="657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b="0" smtClean="0">
                <a:solidFill>
                  <a:srgbClr val="FF0000"/>
                </a:solidFill>
                <a:latin typeface="Calibri" panose="020F0502020204030204" pitchFamily="34" charset="0"/>
              </a:rPr>
              <a:t>0</a:t>
            </a:r>
            <a:endParaRPr lang="de-DE" altLang="de-DE" sz="1000" b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56" name="Rectangle 167"/>
          <p:cNvSpPr>
            <a:spLocks noChangeArrowheads="1"/>
          </p:cNvSpPr>
          <p:nvPr/>
        </p:nvSpPr>
        <p:spPr bwMode="auto">
          <a:xfrm>
            <a:off x="1463433" y="5308456"/>
            <a:ext cx="43762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16-10: </a:t>
            </a:r>
          </a:p>
        </p:txBody>
      </p:sp>
      <p:sp>
        <p:nvSpPr>
          <p:cNvPr id="457" name="Rectangle 168"/>
          <p:cNvSpPr>
            <a:spLocks noChangeArrowheads="1"/>
          </p:cNvSpPr>
          <p:nvPr/>
        </p:nvSpPr>
        <p:spPr bwMode="auto">
          <a:xfrm>
            <a:off x="2095500" y="5444063"/>
            <a:ext cx="19717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b="0" smtClean="0">
                <a:solidFill>
                  <a:srgbClr val="0000FF"/>
                </a:solidFill>
                <a:latin typeface="Calibri" panose="020F0502020204030204" pitchFamily="34" charset="0"/>
              </a:rPr>
              <a:t>353</a:t>
            </a:r>
            <a:endParaRPr lang="de-DE" altLang="de-DE" sz="1000" b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58" name="Rectangle 169"/>
          <p:cNvSpPr>
            <a:spLocks noChangeArrowheads="1"/>
          </p:cNvSpPr>
          <p:nvPr/>
        </p:nvSpPr>
        <p:spPr bwMode="auto">
          <a:xfrm>
            <a:off x="2398713" y="5444063"/>
            <a:ext cx="19717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b="0" smtClean="0">
                <a:solidFill>
                  <a:srgbClr val="0000FF"/>
                </a:solidFill>
                <a:latin typeface="Calibri" panose="020F0502020204030204" pitchFamily="34" charset="0"/>
              </a:rPr>
              <a:t>179</a:t>
            </a:r>
            <a:endParaRPr lang="de-DE" altLang="de-DE" sz="1000" b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59" name="Rectangle 170"/>
          <p:cNvSpPr>
            <a:spLocks noChangeArrowheads="1"/>
          </p:cNvSpPr>
          <p:nvPr/>
        </p:nvSpPr>
        <p:spPr bwMode="auto">
          <a:xfrm>
            <a:off x="2697163" y="5444063"/>
            <a:ext cx="19717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b="0" smtClean="0">
                <a:solidFill>
                  <a:srgbClr val="0000FF"/>
                </a:solidFill>
                <a:latin typeface="Calibri" panose="020F0502020204030204" pitchFamily="34" charset="0"/>
              </a:rPr>
              <a:t>111</a:t>
            </a:r>
            <a:endParaRPr lang="de-DE" altLang="de-DE" sz="1000" b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60" name="Rectangle 171"/>
          <p:cNvSpPr>
            <a:spLocks noChangeArrowheads="1"/>
          </p:cNvSpPr>
          <p:nvPr/>
        </p:nvSpPr>
        <p:spPr bwMode="auto">
          <a:xfrm>
            <a:off x="3027363" y="5444063"/>
            <a:ext cx="1314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b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93</a:t>
            </a:r>
            <a:endParaRPr lang="de-DE" altLang="de-DE" sz="1000" b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61" name="Rectangle 172"/>
          <p:cNvSpPr>
            <a:spLocks noChangeArrowheads="1"/>
          </p:cNvSpPr>
          <p:nvPr/>
        </p:nvSpPr>
        <p:spPr bwMode="auto">
          <a:xfrm>
            <a:off x="3332163" y="5444063"/>
            <a:ext cx="1314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b="0" smtClean="0">
                <a:solidFill>
                  <a:srgbClr val="0000FF"/>
                </a:solidFill>
                <a:latin typeface="Calibri" panose="020F0502020204030204" pitchFamily="34" charset="0"/>
              </a:rPr>
              <a:t>81</a:t>
            </a:r>
            <a:endParaRPr lang="de-DE" altLang="de-DE" sz="1000" b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62" name="Rectangle 173"/>
          <p:cNvSpPr>
            <a:spLocks noChangeArrowheads="1"/>
          </p:cNvSpPr>
          <p:nvPr/>
        </p:nvSpPr>
        <p:spPr bwMode="auto">
          <a:xfrm>
            <a:off x="3629025" y="5444063"/>
            <a:ext cx="1314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b="0" smtClean="0">
                <a:solidFill>
                  <a:srgbClr val="0000FF"/>
                </a:solidFill>
                <a:latin typeface="Calibri" panose="020F0502020204030204" pitchFamily="34" charset="0"/>
              </a:rPr>
              <a:t>77</a:t>
            </a:r>
            <a:endParaRPr lang="de-DE" altLang="de-DE" sz="1000" b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63" name="Rectangle 174"/>
          <p:cNvSpPr>
            <a:spLocks noChangeArrowheads="1"/>
          </p:cNvSpPr>
          <p:nvPr/>
        </p:nvSpPr>
        <p:spPr bwMode="auto">
          <a:xfrm>
            <a:off x="3932238" y="5444063"/>
            <a:ext cx="1314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b="0" smtClean="0">
                <a:solidFill>
                  <a:srgbClr val="0000FF"/>
                </a:solidFill>
                <a:latin typeface="Calibri" panose="020F0502020204030204" pitchFamily="34" charset="0"/>
              </a:rPr>
              <a:t>72</a:t>
            </a:r>
            <a:endParaRPr lang="de-DE" altLang="de-DE" sz="1000" b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64" name="Rectangle 175"/>
          <p:cNvSpPr>
            <a:spLocks noChangeArrowheads="1"/>
          </p:cNvSpPr>
          <p:nvPr/>
        </p:nvSpPr>
        <p:spPr bwMode="auto">
          <a:xfrm>
            <a:off x="4237038" y="5444063"/>
            <a:ext cx="1314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b="0" smtClean="0">
                <a:solidFill>
                  <a:srgbClr val="0000FF"/>
                </a:solidFill>
                <a:latin typeface="Calibri" panose="020F0502020204030204" pitchFamily="34" charset="0"/>
              </a:rPr>
              <a:t>66</a:t>
            </a:r>
            <a:endParaRPr lang="de-DE" altLang="de-DE" sz="1000" b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65" name="Rectangle 176"/>
          <p:cNvSpPr>
            <a:spLocks noChangeArrowheads="1"/>
          </p:cNvSpPr>
          <p:nvPr/>
        </p:nvSpPr>
        <p:spPr bwMode="auto">
          <a:xfrm>
            <a:off x="4540250" y="5444063"/>
            <a:ext cx="1314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b="0" smtClean="0">
                <a:solidFill>
                  <a:srgbClr val="0000FF"/>
                </a:solidFill>
                <a:latin typeface="Calibri" panose="020F0502020204030204" pitchFamily="34" charset="0"/>
              </a:rPr>
              <a:t>56</a:t>
            </a:r>
            <a:endParaRPr lang="de-DE" altLang="de-DE" sz="1000" b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66" name="Rectangle 177"/>
          <p:cNvSpPr>
            <a:spLocks noChangeArrowheads="1"/>
          </p:cNvSpPr>
          <p:nvPr/>
        </p:nvSpPr>
        <p:spPr bwMode="auto">
          <a:xfrm>
            <a:off x="4838700" y="5444063"/>
            <a:ext cx="1314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b="0" smtClean="0">
                <a:solidFill>
                  <a:srgbClr val="0000FF"/>
                </a:solidFill>
                <a:latin typeface="Calibri" panose="020F0502020204030204" pitchFamily="34" charset="0"/>
              </a:rPr>
              <a:t>54</a:t>
            </a:r>
            <a:endParaRPr lang="de-DE" altLang="de-DE" sz="1000" b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67" name="Rectangle 178"/>
          <p:cNvSpPr>
            <a:spLocks noChangeArrowheads="1"/>
          </p:cNvSpPr>
          <p:nvPr/>
        </p:nvSpPr>
        <p:spPr bwMode="auto">
          <a:xfrm>
            <a:off x="5141913" y="5444063"/>
            <a:ext cx="1314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b="0" dirty="0" smtClean="0">
                <a:solidFill>
                  <a:srgbClr val="0000FF"/>
                </a:solidFill>
                <a:latin typeface="Calibri" panose="020F0502020204030204" pitchFamily="34" charset="0"/>
              </a:rPr>
              <a:t>48</a:t>
            </a:r>
            <a:endParaRPr lang="de-DE" altLang="de-DE" sz="1000" b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68" name="Rectangle 179"/>
          <p:cNvSpPr>
            <a:spLocks noChangeArrowheads="1"/>
          </p:cNvSpPr>
          <p:nvPr/>
        </p:nvSpPr>
        <p:spPr bwMode="auto">
          <a:xfrm>
            <a:off x="1322145" y="5444063"/>
            <a:ext cx="64472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historical</a:t>
            </a:r>
            <a:r>
              <a:rPr lang="de-DE" altLang="de-DE" sz="12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</p:txBody>
      </p:sp>
      <p:sp>
        <p:nvSpPr>
          <p:cNvPr id="289" name="Rechteck 288"/>
          <p:cNvSpPr/>
          <p:nvPr/>
        </p:nvSpPr>
        <p:spPr>
          <a:xfrm>
            <a:off x="0" y="10071"/>
            <a:ext cx="12192000" cy="12687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12" name="Picture 16" descr="03_AML_bu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2575" y="83576"/>
            <a:ext cx="951922" cy="4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" name="Text Box 3"/>
          <p:cNvSpPr txBox="1">
            <a:spLocks noChangeArrowheads="1"/>
          </p:cNvSpPr>
          <p:nvPr/>
        </p:nvSpPr>
        <p:spPr bwMode="auto">
          <a:xfrm>
            <a:off x="479376" y="108563"/>
            <a:ext cx="1178463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Comparison AMLSG 16-10 </a:t>
            </a:r>
            <a:r>
              <a:rPr lang="en-US" sz="3200" b="1" i="1" dirty="0" smtClean="0">
                <a:latin typeface="Calibri" panose="020F0502020204030204" pitchFamily="34" charset="0"/>
                <a:cs typeface="Arial" panose="020B0604020202020204" pitchFamily="34" charset="0"/>
              </a:rPr>
              <a:t>vs</a:t>
            </a:r>
            <a:r>
              <a:rPr lang="en-US" sz="3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historical controls 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Propensity score weighting analysis* of event-free survival</a:t>
            </a:r>
            <a:endParaRPr lang="en-US" sz="32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4" name="Text Placeholder 3"/>
          <p:cNvSpPr txBox="1">
            <a:spLocks/>
          </p:cNvSpPr>
          <p:nvPr/>
        </p:nvSpPr>
        <p:spPr>
          <a:xfrm>
            <a:off x="3940447" y="6589862"/>
            <a:ext cx="4291533" cy="15674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10000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4000" indent="-254000" algn="l" rtl="0" eaLnBrk="1" fontAlgn="base" hangingPunct="1"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579438" indent="-295275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Calibri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914400" indent="-314325" algn="l" rtl="0" eaLnBrk="1" fontAlgn="base" hangingPunct="1">
              <a:spcBef>
                <a:spcPts val="300"/>
              </a:spcBef>
              <a:spcAft>
                <a:spcPts val="0"/>
              </a:spcAft>
              <a:buSzPct val="90000"/>
              <a:buFont typeface="Calibri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219200" indent="-274638" algn="l" rtl="0" eaLnBrk="1" fontAlgn="base" hangingPunct="1">
              <a:spcBef>
                <a:spcPts val="300"/>
              </a:spcBef>
              <a:spcAft>
                <a:spcPts val="0"/>
              </a:spcAft>
              <a:buFont typeface="Calibri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5pPr>
            <a:lvl6pPr marL="1314450" indent="-16986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alibri" pitchFamily="34" charset="0"/>
              <a:buChar char="–"/>
              <a:defRPr sz="1600" baseline="0">
                <a:solidFill>
                  <a:srgbClr val="000000"/>
                </a:solidFill>
                <a:latin typeface="+mn-lt"/>
              </a:defRPr>
            </a:lvl6pPr>
            <a:lvl7pPr marL="2513013" indent="-227013" algn="l" rtl="0" eaLnBrk="1" fontAlgn="base" hangingPunct="1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970213" indent="-227013" algn="l" rtl="0" eaLnBrk="1" fontAlgn="base" hangingPunct="1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427413" indent="-227013" algn="l" rtl="0" eaLnBrk="1" fontAlgn="base" hangingPunct="1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lnSpc>
                <a:spcPct val="90000"/>
              </a:lnSpc>
              <a:spcBef>
                <a:spcPts val="0"/>
              </a:spcBef>
              <a:buClr>
                <a:srgbClr val="2D2926"/>
              </a:buClr>
            </a:pPr>
            <a:r>
              <a:rPr lang="en-US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Schlenk RF, et al. Blood.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2018 Dec 18. [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Epub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ahead of print]</a:t>
            </a:r>
            <a:endParaRPr lang="da-DK" sz="1200" kern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515" name="Gruppieren 514"/>
          <p:cNvGrpSpPr/>
          <p:nvPr/>
        </p:nvGrpSpPr>
        <p:grpSpPr>
          <a:xfrm>
            <a:off x="6672064" y="1512533"/>
            <a:ext cx="3948311" cy="4562489"/>
            <a:chOff x="6292653" y="1556792"/>
            <a:chExt cx="3948311" cy="4562489"/>
          </a:xfrm>
        </p:grpSpPr>
        <p:sp>
          <p:nvSpPr>
            <p:cNvPr id="516" name="TextBox 14"/>
            <p:cNvSpPr txBox="1"/>
            <p:nvPr/>
          </p:nvSpPr>
          <p:spPr>
            <a:xfrm>
              <a:off x="6960096" y="1556792"/>
              <a:ext cx="320154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2000" b="1" dirty="0" smtClean="0">
                  <a:latin typeface="Calibri" panose="020F0502020204030204" pitchFamily="34" charset="0"/>
                </a:rPr>
                <a:t>Age 61-70 </a:t>
              </a:r>
              <a:r>
                <a:rPr lang="de-CH" sz="2000" b="1" dirty="0" err="1">
                  <a:latin typeface="Calibri" panose="020F0502020204030204" pitchFamily="34" charset="0"/>
                </a:rPr>
                <a:t>years</a:t>
              </a:r>
              <a:endParaRPr lang="en-US" sz="2000" b="1" dirty="0">
                <a:latin typeface="Calibri" panose="020F0502020204030204" pitchFamily="34" charset="0"/>
              </a:endParaRPr>
            </a:p>
          </p:txBody>
        </p:sp>
        <p:sp>
          <p:nvSpPr>
            <p:cNvPr id="517" name="TextBox 8"/>
            <p:cNvSpPr txBox="1"/>
            <p:nvPr/>
          </p:nvSpPr>
          <p:spPr>
            <a:xfrm>
              <a:off x="6904533" y="5780727"/>
              <a:ext cx="33295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600" b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HR = </a:t>
              </a:r>
              <a:r>
                <a:rPr lang="en-US" sz="1600" b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0.42 (95%CI 0.29, 0.61; p&lt;0.001) </a:t>
              </a:r>
              <a:endParaRPr lang="en-US" sz="1600" b="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8" name="Rectangle 403"/>
            <p:cNvSpPr>
              <a:spLocks noChangeArrowheads="1"/>
            </p:cNvSpPr>
            <p:nvPr/>
          </p:nvSpPr>
          <p:spPr bwMode="auto">
            <a:xfrm>
              <a:off x="7907338" y="5012015"/>
              <a:ext cx="185967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200" b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Time </a:t>
              </a:r>
              <a:r>
                <a:rPr lang="de-DE" altLang="de-DE" sz="1200" b="0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since</a:t>
              </a:r>
              <a:r>
                <a:rPr lang="de-DE" altLang="de-DE" sz="1200" b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de-DE" altLang="de-DE" sz="1200" b="0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inclusion</a:t>
              </a:r>
              <a:r>
                <a:rPr lang="de-DE" altLang="de-DE" sz="1200" b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 (</a:t>
              </a:r>
              <a:r>
                <a:rPr lang="de-DE" altLang="de-DE" sz="1200" b="0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months</a:t>
              </a:r>
              <a:r>
                <a:rPr lang="de-DE" altLang="de-DE" sz="1200" b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)</a:t>
              </a:r>
            </a:p>
          </p:txBody>
        </p:sp>
        <p:sp>
          <p:nvSpPr>
            <p:cNvPr id="519" name="Rectangle 404"/>
            <p:cNvSpPr>
              <a:spLocks noChangeArrowheads="1"/>
            </p:cNvSpPr>
            <p:nvPr/>
          </p:nvSpPr>
          <p:spPr bwMode="auto">
            <a:xfrm rot="16200000">
              <a:off x="6200776" y="3360594"/>
              <a:ext cx="7366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800" b="0" smtClean="0">
                  <a:solidFill>
                    <a:srgbClr val="000000"/>
                  </a:solidFill>
                </a:rPr>
                <a:t>EFS probability</a:t>
              </a:r>
              <a:endParaRPr lang="de-DE" altLang="de-DE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520" name="Rectangle 405"/>
            <p:cNvSpPr>
              <a:spLocks noChangeArrowheads="1"/>
            </p:cNvSpPr>
            <p:nvPr/>
          </p:nvSpPr>
          <p:spPr bwMode="auto">
            <a:xfrm>
              <a:off x="6978651" y="2122344"/>
              <a:ext cx="3262313" cy="26193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21" name="Rectangle 406"/>
            <p:cNvSpPr>
              <a:spLocks noChangeArrowheads="1"/>
            </p:cNvSpPr>
            <p:nvPr/>
          </p:nvSpPr>
          <p:spPr bwMode="auto">
            <a:xfrm>
              <a:off x="6978651" y="2122344"/>
              <a:ext cx="3262313" cy="2619375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22" name="Line 407"/>
            <p:cNvSpPr>
              <a:spLocks noChangeShapeType="1"/>
            </p:cNvSpPr>
            <p:nvPr/>
          </p:nvSpPr>
          <p:spPr bwMode="auto">
            <a:xfrm>
              <a:off x="6978651" y="4646469"/>
              <a:ext cx="3262313" cy="0"/>
            </a:xfrm>
            <a:prstGeom prst="line">
              <a:avLst/>
            </a:prstGeom>
            <a:noFill/>
            <a:ln w="4763" cap="rnd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24" name="Line 408"/>
            <p:cNvSpPr>
              <a:spLocks noChangeShapeType="1"/>
            </p:cNvSpPr>
            <p:nvPr/>
          </p:nvSpPr>
          <p:spPr bwMode="auto">
            <a:xfrm>
              <a:off x="6978651" y="4040044"/>
              <a:ext cx="3262313" cy="0"/>
            </a:xfrm>
            <a:prstGeom prst="line">
              <a:avLst/>
            </a:prstGeom>
            <a:noFill/>
            <a:ln w="4763" cap="rnd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25" name="Line 409"/>
            <p:cNvSpPr>
              <a:spLocks noChangeShapeType="1"/>
            </p:cNvSpPr>
            <p:nvPr/>
          </p:nvSpPr>
          <p:spPr bwMode="auto">
            <a:xfrm>
              <a:off x="6978651" y="3432032"/>
              <a:ext cx="3262313" cy="0"/>
            </a:xfrm>
            <a:prstGeom prst="line">
              <a:avLst/>
            </a:prstGeom>
            <a:noFill/>
            <a:ln w="4763" cap="rnd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26" name="Line 410"/>
            <p:cNvSpPr>
              <a:spLocks noChangeShapeType="1"/>
            </p:cNvSpPr>
            <p:nvPr/>
          </p:nvSpPr>
          <p:spPr bwMode="auto">
            <a:xfrm>
              <a:off x="6978651" y="2825607"/>
              <a:ext cx="3262313" cy="0"/>
            </a:xfrm>
            <a:prstGeom prst="line">
              <a:avLst/>
            </a:prstGeom>
            <a:noFill/>
            <a:ln w="4763" cap="rnd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27" name="Line 411"/>
            <p:cNvSpPr>
              <a:spLocks noChangeShapeType="1"/>
            </p:cNvSpPr>
            <p:nvPr/>
          </p:nvSpPr>
          <p:spPr bwMode="auto">
            <a:xfrm>
              <a:off x="6978651" y="2219182"/>
              <a:ext cx="3262313" cy="0"/>
            </a:xfrm>
            <a:prstGeom prst="line">
              <a:avLst/>
            </a:prstGeom>
            <a:noFill/>
            <a:ln w="4763" cap="rnd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28" name="Line 412"/>
            <p:cNvSpPr>
              <a:spLocks noChangeShapeType="1"/>
            </p:cNvSpPr>
            <p:nvPr/>
          </p:nvSpPr>
          <p:spPr bwMode="auto">
            <a:xfrm>
              <a:off x="7100888" y="4741719"/>
              <a:ext cx="3019425" cy="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29" name="Line 413"/>
            <p:cNvSpPr>
              <a:spLocks noChangeShapeType="1"/>
            </p:cNvSpPr>
            <p:nvPr/>
          </p:nvSpPr>
          <p:spPr bwMode="auto">
            <a:xfrm>
              <a:off x="7100888" y="4741719"/>
              <a:ext cx="0" cy="619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30" name="Line 414"/>
            <p:cNvSpPr>
              <a:spLocks noChangeShapeType="1"/>
            </p:cNvSpPr>
            <p:nvPr/>
          </p:nvSpPr>
          <p:spPr bwMode="auto">
            <a:xfrm>
              <a:off x="7404101" y="4741719"/>
              <a:ext cx="0" cy="619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31" name="Line 415"/>
            <p:cNvSpPr>
              <a:spLocks noChangeShapeType="1"/>
            </p:cNvSpPr>
            <p:nvPr/>
          </p:nvSpPr>
          <p:spPr bwMode="auto">
            <a:xfrm>
              <a:off x="7702551" y="4741719"/>
              <a:ext cx="0" cy="619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32" name="Line 416"/>
            <p:cNvSpPr>
              <a:spLocks noChangeShapeType="1"/>
            </p:cNvSpPr>
            <p:nvPr/>
          </p:nvSpPr>
          <p:spPr bwMode="auto">
            <a:xfrm>
              <a:off x="8005763" y="4741719"/>
              <a:ext cx="0" cy="619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33" name="Line 417"/>
            <p:cNvSpPr>
              <a:spLocks noChangeShapeType="1"/>
            </p:cNvSpPr>
            <p:nvPr/>
          </p:nvSpPr>
          <p:spPr bwMode="auto">
            <a:xfrm>
              <a:off x="8308976" y="4741719"/>
              <a:ext cx="0" cy="619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34" name="Line 418"/>
            <p:cNvSpPr>
              <a:spLocks noChangeShapeType="1"/>
            </p:cNvSpPr>
            <p:nvPr/>
          </p:nvSpPr>
          <p:spPr bwMode="auto">
            <a:xfrm>
              <a:off x="8607426" y="4741719"/>
              <a:ext cx="0" cy="619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35" name="Line 419"/>
            <p:cNvSpPr>
              <a:spLocks noChangeShapeType="1"/>
            </p:cNvSpPr>
            <p:nvPr/>
          </p:nvSpPr>
          <p:spPr bwMode="auto">
            <a:xfrm>
              <a:off x="8910638" y="4741719"/>
              <a:ext cx="0" cy="619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36" name="Line 420"/>
            <p:cNvSpPr>
              <a:spLocks noChangeShapeType="1"/>
            </p:cNvSpPr>
            <p:nvPr/>
          </p:nvSpPr>
          <p:spPr bwMode="auto">
            <a:xfrm>
              <a:off x="9213851" y="4741719"/>
              <a:ext cx="0" cy="619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37" name="Line 421"/>
            <p:cNvSpPr>
              <a:spLocks noChangeShapeType="1"/>
            </p:cNvSpPr>
            <p:nvPr/>
          </p:nvSpPr>
          <p:spPr bwMode="auto">
            <a:xfrm>
              <a:off x="9517063" y="4741719"/>
              <a:ext cx="0" cy="619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38" name="Line 422"/>
            <p:cNvSpPr>
              <a:spLocks noChangeShapeType="1"/>
            </p:cNvSpPr>
            <p:nvPr/>
          </p:nvSpPr>
          <p:spPr bwMode="auto">
            <a:xfrm>
              <a:off x="9815513" y="4741719"/>
              <a:ext cx="0" cy="619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39" name="Line 423"/>
            <p:cNvSpPr>
              <a:spLocks noChangeShapeType="1"/>
            </p:cNvSpPr>
            <p:nvPr/>
          </p:nvSpPr>
          <p:spPr bwMode="auto">
            <a:xfrm>
              <a:off x="10120313" y="4741719"/>
              <a:ext cx="0" cy="619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40" name="Rectangle 424"/>
            <p:cNvSpPr>
              <a:spLocks noChangeArrowheads="1"/>
            </p:cNvSpPr>
            <p:nvPr/>
          </p:nvSpPr>
          <p:spPr bwMode="auto">
            <a:xfrm>
              <a:off x="7050088" y="4875069"/>
              <a:ext cx="1016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800" b="0" smtClean="0">
                  <a:solidFill>
                    <a:srgbClr val="000000"/>
                  </a:solidFill>
                </a:rPr>
                <a:t>0</a:t>
              </a:r>
              <a:endParaRPr lang="de-DE" altLang="de-DE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541" name="Rectangle 425"/>
            <p:cNvSpPr>
              <a:spLocks noChangeArrowheads="1"/>
            </p:cNvSpPr>
            <p:nvPr/>
          </p:nvSpPr>
          <p:spPr bwMode="auto">
            <a:xfrm>
              <a:off x="7353301" y="4875069"/>
              <a:ext cx="1016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800" b="0" smtClean="0">
                  <a:solidFill>
                    <a:srgbClr val="000000"/>
                  </a:solidFill>
                </a:rPr>
                <a:t>6</a:t>
              </a:r>
              <a:endParaRPr lang="de-DE" altLang="de-DE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542" name="Rectangle 426"/>
            <p:cNvSpPr>
              <a:spLocks noChangeArrowheads="1"/>
            </p:cNvSpPr>
            <p:nvPr/>
          </p:nvSpPr>
          <p:spPr bwMode="auto">
            <a:xfrm>
              <a:off x="7621588" y="4875069"/>
              <a:ext cx="161925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800" b="0" smtClean="0">
                  <a:solidFill>
                    <a:srgbClr val="000000"/>
                  </a:solidFill>
                </a:rPr>
                <a:t>12</a:t>
              </a:r>
              <a:endParaRPr lang="de-DE" altLang="de-DE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543" name="Rectangle 427"/>
            <p:cNvSpPr>
              <a:spLocks noChangeArrowheads="1"/>
            </p:cNvSpPr>
            <p:nvPr/>
          </p:nvSpPr>
          <p:spPr bwMode="auto">
            <a:xfrm>
              <a:off x="7924801" y="4875069"/>
              <a:ext cx="161925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800" b="0" smtClean="0">
                  <a:solidFill>
                    <a:srgbClr val="000000"/>
                  </a:solidFill>
                </a:rPr>
                <a:t>18</a:t>
              </a:r>
              <a:endParaRPr lang="de-DE" altLang="de-DE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607" name="Rectangle 428"/>
            <p:cNvSpPr>
              <a:spLocks noChangeArrowheads="1"/>
            </p:cNvSpPr>
            <p:nvPr/>
          </p:nvSpPr>
          <p:spPr bwMode="auto">
            <a:xfrm>
              <a:off x="8228013" y="4875069"/>
              <a:ext cx="161925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800" b="0" smtClean="0">
                  <a:solidFill>
                    <a:srgbClr val="000000"/>
                  </a:solidFill>
                </a:rPr>
                <a:t>24</a:t>
              </a:r>
              <a:endParaRPr lang="de-DE" altLang="de-DE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609" name="Rectangle 429"/>
            <p:cNvSpPr>
              <a:spLocks noChangeArrowheads="1"/>
            </p:cNvSpPr>
            <p:nvPr/>
          </p:nvSpPr>
          <p:spPr bwMode="auto">
            <a:xfrm>
              <a:off x="8526463" y="4875069"/>
              <a:ext cx="161925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800" b="0" smtClean="0">
                  <a:solidFill>
                    <a:srgbClr val="000000"/>
                  </a:solidFill>
                </a:rPr>
                <a:t>30</a:t>
              </a:r>
              <a:endParaRPr lang="de-DE" altLang="de-DE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610" name="Rectangle 430"/>
            <p:cNvSpPr>
              <a:spLocks noChangeArrowheads="1"/>
            </p:cNvSpPr>
            <p:nvPr/>
          </p:nvSpPr>
          <p:spPr bwMode="auto">
            <a:xfrm>
              <a:off x="8829676" y="4875069"/>
              <a:ext cx="161925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800" b="0" smtClean="0">
                  <a:solidFill>
                    <a:srgbClr val="000000"/>
                  </a:solidFill>
                </a:rPr>
                <a:t>36</a:t>
              </a:r>
              <a:endParaRPr lang="de-DE" altLang="de-DE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611" name="Rectangle 431"/>
            <p:cNvSpPr>
              <a:spLocks noChangeArrowheads="1"/>
            </p:cNvSpPr>
            <p:nvPr/>
          </p:nvSpPr>
          <p:spPr bwMode="auto">
            <a:xfrm>
              <a:off x="9132888" y="4875069"/>
              <a:ext cx="161925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800" b="0" smtClean="0">
                  <a:solidFill>
                    <a:srgbClr val="000000"/>
                  </a:solidFill>
                </a:rPr>
                <a:t>42</a:t>
              </a:r>
              <a:endParaRPr lang="de-DE" altLang="de-DE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612" name="Rectangle 432"/>
            <p:cNvSpPr>
              <a:spLocks noChangeArrowheads="1"/>
            </p:cNvSpPr>
            <p:nvPr/>
          </p:nvSpPr>
          <p:spPr bwMode="auto">
            <a:xfrm>
              <a:off x="9436101" y="4875069"/>
              <a:ext cx="161925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800" b="0" smtClean="0">
                  <a:solidFill>
                    <a:srgbClr val="000000"/>
                  </a:solidFill>
                </a:rPr>
                <a:t>48</a:t>
              </a:r>
              <a:endParaRPr lang="de-DE" altLang="de-DE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613" name="Rectangle 433"/>
            <p:cNvSpPr>
              <a:spLocks noChangeArrowheads="1"/>
            </p:cNvSpPr>
            <p:nvPr/>
          </p:nvSpPr>
          <p:spPr bwMode="auto">
            <a:xfrm>
              <a:off x="9734551" y="4875069"/>
              <a:ext cx="161925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800" b="0" smtClean="0">
                  <a:solidFill>
                    <a:srgbClr val="000000"/>
                  </a:solidFill>
                </a:rPr>
                <a:t>54</a:t>
              </a:r>
              <a:endParaRPr lang="de-DE" altLang="de-DE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614" name="Rectangle 434"/>
            <p:cNvSpPr>
              <a:spLocks noChangeArrowheads="1"/>
            </p:cNvSpPr>
            <p:nvPr/>
          </p:nvSpPr>
          <p:spPr bwMode="auto">
            <a:xfrm>
              <a:off x="10039351" y="4875069"/>
              <a:ext cx="161925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800" b="0" dirty="0" smtClean="0">
                  <a:solidFill>
                    <a:srgbClr val="000000"/>
                  </a:solidFill>
                </a:rPr>
                <a:t>60</a:t>
              </a:r>
              <a:endParaRPr lang="de-DE" altLang="de-DE" sz="1800" b="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15" name="Line 435"/>
            <p:cNvSpPr>
              <a:spLocks noChangeShapeType="1"/>
            </p:cNvSpPr>
            <p:nvPr/>
          </p:nvSpPr>
          <p:spPr bwMode="auto">
            <a:xfrm flipV="1">
              <a:off x="6978651" y="2219182"/>
              <a:ext cx="0" cy="242728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616" name="Line 436"/>
            <p:cNvSpPr>
              <a:spLocks noChangeShapeType="1"/>
            </p:cNvSpPr>
            <p:nvPr/>
          </p:nvSpPr>
          <p:spPr bwMode="auto">
            <a:xfrm flipH="1">
              <a:off x="6918326" y="4646469"/>
              <a:ext cx="60325" cy="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617" name="Line 437"/>
            <p:cNvSpPr>
              <a:spLocks noChangeShapeType="1"/>
            </p:cNvSpPr>
            <p:nvPr/>
          </p:nvSpPr>
          <p:spPr bwMode="auto">
            <a:xfrm flipH="1">
              <a:off x="6918326" y="4040044"/>
              <a:ext cx="60325" cy="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618" name="Line 438"/>
            <p:cNvSpPr>
              <a:spLocks noChangeShapeType="1"/>
            </p:cNvSpPr>
            <p:nvPr/>
          </p:nvSpPr>
          <p:spPr bwMode="auto">
            <a:xfrm flipH="1">
              <a:off x="6918326" y="3432032"/>
              <a:ext cx="60325" cy="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619" name="Line 439"/>
            <p:cNvSpPr>
              <a:spLocks noChangeShapeType="1"/>
            </p:cNvSpPr>
            <p:nvPr/>
          </p:nvSpPr>
          <p:spPr bwMode="auto">
            <a:xfrm flipH="1">
              <a:off x="6918326" y="2825607"/>
              <a:ext cx="60325" cy="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620" name="Line 440"/>
            <p:cNvSpPr>
              <a:spLocks noChangeShapeType="1"/>
            </p:cNvSpPr>
            <p:nvPr/>
          </p:nvSpPr>
          <p:spPr bwMode="auto">
            <a:xfrm flipH="1">
              <a:off x="6918326" y="2219182"/>
              <a:ext cx="60325" cy="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621" name="Rectangle 441"/>
            <p:cNvSpPr>
              <a:spLocks noChangeArrowheads="1"/>
            </p:cNvSpPr>
            <p:nvPr/>
          </p:nvSpPr>
          <p:spPr bwMode="auto">
            <a:xfrm rot="16200000">
              <a:off x="6688138" y="4575032"/>
              <a:ext cx="24765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800" b="0" smtClean="0">
                  <a:solidFill>
                    <a:srgbClr val="000000"/>
                  </a:solidFill>
                </a:rPr>
                <a:t>0.00</a:t>
              </a:r>
              <a:endParaRPr lang="de-DE" altLang="de-DE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622" name="Rectangle 442"/>
            <p:cNvSpPr>
              <a:spLocks noChangeArrowheads="1"/>
            </p:cNvSpPr>
            <p:nvPr/>
          </p:nvSpPr>
          <p:spPr bwMode="auto">
            <a:xfrm rot="16200000">
              <a:off x="6688138" y="3968607"/>
              <a:ext cx="24765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800" b="0" smtClean="0">
                  <a:solidFill>
                    <a:srgbClr val="000000"/>
                  </a:solidFill>
                </a:rPr>
                <a:t>0.25</a:t>
              </a:r>
              <a:endParaRPr lang="de-DE" altLang="de-DE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623" name="Rectangle 443"/>
            <p:cNvSpPr>
              <a:spLocks noChangeArrowheads="1"/>
            </p:cNvSpPr>
            <p:nvPr/>
          </p:nvSpPr>
          <p:spPr bwMode="auto">
            <a:xfrm rot="16200000">
              <a:off x="6688138" y="3360594"/>
              <a:ext cx="24765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800" b="0" smtClean="0">
                  <a:solidFill>
                    <a:srgbClr val="000000"/>
                  </a:solidFill>
                </a:rPr>
                <a:t>0.50</a:t>
              </a:r>
              <a:endParaRPr lang="de-DE" altLang="de-DE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624" name="Rectangle 444"/>
            <p:cNvSpPr>
              <a:spLocks noChangeArrowheads="1"/>
            </p:cNvSpPr>
            <p:nvPr/>
          </p:nvSpPr>
          <p:spPr bwMode="auto">
            <a:xfrm rot="16200000">
              <a:off x="6688138" y="2754169"/>
              <a:ext cx="24765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800" b="0" smtClean="0">
                  <a:solidFill>
                    <a:srgbClr val="000000"/>
                  </a:solidFill>
                </a:rPr>
                <a:t>0.75</a:t>
              </a:r>
              <a:endParaRPr lang="de-DE" altLang="de-DE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625" name="Rectangle 445"/>
            <p:cNvSpPr>
              <a:spLocks noChangeArrowheads="1"/>
            </p:cNvSpPr>
            <p:nvPr/>
          </p:nvSpPr>
          <p:spPr bwMode="auto">
            <a:xfrm rot="16200000">
              <a:off x="6688138" y="2147744"/>
              <a:ext cx="24765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800" b="0" smtClean="0">
                  <a:solidFill>
                    <a:srgbClr val="000000"/>
                  </a:solidFill>
                </a:rPr>
                <a:t>1.00</a:t>
              </a:r>
              <a:endParaRPr lang="de-DE" altLang="de-DE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626" name="Freeform 446"/>
            <p:cNvSpPr>
              <a:spLocks/>
            </p:cNvSpPr>
            <p:nvPr/>
          </p:nvSpPr>
          <p:spPr bwMode="auto">
            <a:xfrm>
              <a:off x="7100888" y="2219182"/>
              <a:ext cx="2552700" cy="1860550"/>
            </a:xfrm>
            <a:custGeom>
              <a:avLst/>
              <a:gdLst>
                <a:gd name="T0" fmla="*/ 2 w 505"/>
                <a:gd name="T1" fmla="*/ 0 h 368"/>
                <a:gd name="T2" fmla="*/ 4 w 505"/>
                <a:gd name="T3" fmla="*/ 6 h 368"/>
                <a:gd name="T4" fmla="*/ 5 w 505"/>
                <a:gd name="T5" fmla="*/ 17 h 368"/>
                <a:gd name="T6" fmla="*/ 6 w 505"/>
                <a:gd name="T7" fmla="*/ 17 h 368"/>
                <a:gd name="T8" fmla="*/ 8 w 505"/>
                <a:gd name="T9" fmla="*/ 17 h 368"/>
                <a:gd name="T10" fmla="*/ 9 w 505"/>
                <a:gd name="T11" fmla="*/ 34 h 368"/>
                <a:gd name="T12" fmla="*/ 10 w 505"/>
                <a:gd name="T13" fmla="*/ 39 h 368"/>
                <a:gd name="T14" fmla="*/ 10 w 505"/>
                <a:gd name="T15" fmla="*/ 39 h 368"/>
                <a:gd name="T16" fmla="*/ 11 w 505"/>
                <a:gd name="T17" fmla="*/ 45 h 368"/>
                <a:gd name="T18" fmla="*/ 12 w 505"/>
                <a:gd name="T19" fmla="*/ 56 h 368"/>
                <a:gd name="T20" fmla="*/ 13 w 505"/>
                <a:gd name="T21" fmla="*/ 62 h 368"/>
                <a:gd name="T22" fmla="*/ 14 w 505"/>
                <a:gd name="T23" fmla="*/ 68 h 368"/>
                <a:gd name="T24" fmla="*/ 15 w 505"/>
                <a:gd name="T25" fmla="*/ 79 h 368"/>
                <a:gd name="T26" fmla="*/ 17 w 505"/>
                <a:gd name="T27" fmla="*/ 85 h 368"/>
                <a:gd name="T28" fmla="*/ 17 w 505"/>
                <a:gd name="T29" fmla="*/ 96 h 368"/>
                <a:gd name="T30" fmla="*/ 19 w 505"/>
                <a:gd name="T31" fmla="*/ 96 h 368"/>
                <a:gd name="T32" fmla="*/ 20 w 505"/>
                <a:gd name="T33" fmla="*/ 101 h 368"/>
                <a:gd name="T34" fmla="*/ 23 w 505"/>
                <a:gd name="T35" fmla="*/ 107 h 368"/>
                <a:gd name="T36" fmla="*/ 25 w 505"/>
                <a:gd name="T37" fmla="*/ 118 h 368"/>
                <a:gd name="T38" fmla="*/ 27 w 505"/>
                <a:gd name="T39" fmla="*/ 124 h 368"/>
                <a:gd name="T40" fmla="*/ 29 w 505"/>
                <a:gd name="T41" fmla="*/ 130 h 368"/>
                <a:gd name="T42" fmla="*/ 34 w 505"/>
                <a:gd name="T43" fmla="*/ 135 h 368"/>
                <a:gd name="T44" fmla="*/ 36 w 505"/>
                <a:gd name="T45" fmla="*/ 147 h 368"/>
                <a:gd name="T46" fmla="*/ 39 w 505"/>
                <a:gd name="T47" fmla="*/ 152 h 368"/>
                <a:gd name="T48" fmla="*/ 46 w 505"/>
                <a:gd name="T49" fmla="*/ 152 h 368"/>
                <a:gd name="T50" fmla="*/ 51 w 505"/>
                <a:gd name="T51" fmla="*/ 152 h 368"/>
                <a:gd name="T52" fmla="*/ 55 w 505"/>
                <a:gd name="T53" fmla="*/ 158 h 368"/>
                <a:gd name="T54" fmla="*/ 58 w 505"/>
                <a:gd name="T55" fmla="*/ 164 h 368"/>
                <a:gd name="T56" fmla="*/ 66 w 505"/>
                <a:gd name="T57" fmla="*/ 169 h 368"/>
                <a:gd name="T58" fmla="*/ 69 w 505"/>
                <a:gd name="T59" fmla="*/ 181 h 368"/>
                <a:gd name="T60" fmla="*/ 73 w 505"/>
                <a:gd name="T61" fmla="*/ 187 h 368"/>
                <a:gd name="T62" fmla="*/ 75 w 505"/>
                <a:gd name="T63" fmla="*/ 187 h 368"/>
                <a:gd name="T64" fmla="*/ 77 w 505"/>
                <a:gd name="T65" fmla="*/ 187 h 368"/>
                <a:gd name="T66" fmla="*/ 84 w 505"/>
                <a:gd name="T67" fmla="*/ 192 h 368"/>
                <a:gd name="T68" fmla="*/ 85 w 505"/>
                <a:gd name="T69" fmla="*/ 198 h 368"/>
                <a:gd name="T70" fmla="*/ 89 w 505"/>
                <a:gd name="T71" fmla="*/ 198 h 368"/>
                <a:gd name="T72" fmla="*/ 94 w 505"/>
                <a:gd name="T73" fmla="*/ 198 h 368"/>
                <a:gd name="T74" fmla="*/ 99 w 505"/>
                <a:gd name="T75" fmla="*/ 204 h 368"/>
                <a:gd name="T76" fmla="*/ 101 w 505"/>
                <a:gd name="T77" fmla="*/ 211 h 368"/>
                <a:gd name="T78" fmla="*/ 108 w 505"/>
                <a:gd name="T79" fmla="*/ 231 h 368"/>
                <a:gd name="T80" fmla="*/ 109 w 505"/>
                <a:gd name="T81" fmla="*/ 231 h 368"/>
                <a:gd name="T82" fmla="*/ 112 w 505"/>
                <a:gd name="T83" fmla="*/ 231 h 368"/>
                <a:gd name="T84" fmla="*/ 124 w 505"/>
                <a:gd name="T85" fmla="*/ 231 h 368"/>
                <a:gd name="T86" fmla="*/ 129 w 505"/>
                <a:gd name="T87" fmla="*/ 238 h 368"/>
                <a:gd name="T88" fmla="*/ 136 w 505"/>
                <a:gd name="T89" fmla="*/ 245 h 368"/>
                <a:gd name="T90" fmla="*/ 148 w 505"/>
                <a:gd name="T91" fmla="*/ 253 h 368"/>
                <a:gd name="T92" fmla="*/ 164 w 505"/>
                <a:gd name="T93" fmla="*/ 261 h 368"/>
                <a:gd name="T94" fmla="*/ 170 w 505"/>
                <a:gd name="T95" fmla="*/ 269 h 368"/>
                <a:gd name="T96" fmla="*/ 172 w 505"/>
                <a:gd name="T97" fmla="*/ 277 h 368"/>
                <a:gd name="T98" fmla="*/ 183 w 505"/>
                <a:gd name="T99" fmla="*/ 286 h 368"/>
                <a:gd name="T100" fmla="*/ 189 w 505"/>
                <a:gd name="T101" fmla="*/ 294 h 368"/>
                <a:gd name="T102" fmla="*/ 191 w 505"/>
                <a:gd name="T103" fmla="*/ 294 h 368"/>
                <a:gd name="T104" fmla="*/ 194 w 505"/>
                <a:gd name="T105" fmla="*/ 294 h 368"/>
                <a:gd name="T106" fmla="*/ 233 w 505"/>
                <a:gd name="T107" fmla="*/ 305 h 368"/>
                <a:gd name="T108" fmla="*/ 241 w 505"/>
                <a:gd name="T109" fmla="*/ 316 h 368"/>
                <a:gd name="T110" fmla="*/ 259 w 505"/>
                <a:gd name="T111" fmla="*/ 328 h 368"/>
                <a:gd name="T112" fmla="*/ 306 w 505"/>
                <a:gd name="T113" fmla="*/ 328 h 368"/>
                <a:gd name="T114" fmla="*/ 324 w 505"/>
                <a:gd name="T115" fmla="*/ 340 h 368"/>
                <a:gd name="T116" fmla="*/ 340 w 505"/>
                <a:gd name="T117" fmla="*/ 340 h 368"/>
                <a:gd name="T118" fmla="*/ 370 w 505"/>
                <a:gd name="T119" fmla="*/ 340 h 368"/>
                <a:gd name="T120" fmla="*/ 432 w 505"/>
                <a:gd name="T121" fmla="*/ 368 h 368"/>
                <a:gd name="T122" fmla="*/ 483 w 505"/>
                <a:gd name="T123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5" h="368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1" y="39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6"/>
                  </a:lnTo>
                  <a:lnTo>
                    <a:pt x="12" y="56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3" y="62"/>
                  </a:lnTo>
                  <a:lnTo>
                    <a:pt x="13" y="68"/>
                  </a:lnTo>
                  <a:lnTo>
                    <a:pt x="13" y="68"/>
                  </a:lnTo>
                  <a:lnTo>
                    <a:pt x="13" y="68"/>
                  </a:lnTo>
                  <a:lnTo>
                    <a:pt x="14" y="68"/>
                  </a:lnTo>
                  <a:lnTo>
                    <a:pt x="14" y="73"/>
                  </a:lnTo>
                  <a:lnTo>
                    <a:pt x="15" y="73"/>
                  </a:lnTo>
                  <a:lnTo>
                    <a:pt x="15" y="79"/>
                  </a:lnTo>
                  <a:lnTo>
                    <a:pt x="15" y="79"/>
                  </a:lnTo>
                  <a:lnTo>
                    <a:pt x="15" y="85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7" y="85"/>
                  </a:lnTo>
                  <a:lnTo>
                    <a:pt x="17" y="90"/>
                  </a:lnTo>
                  <a:lnTo>
                    <a:pt x="17" y="90"/>
                  </a:lnTo>
                  <a:lnTo>
                    <a:pt x="17" y="96"/>
                  </a:lnTo>
                  <a:lnTo>
                    <a:pt x="17" y="96"/>
                  </a:lnTo>
                  <a:lnTo>
                    <a:pt x="17" y="96"/>
                  </a:lnTo>
                  <a:lnTo>
                    <a:pt x="18" y="96"/>
                  </a:lnTo>
                  <a:lnTo>
                    <a:pt x="18" y="96"/>
                  </a:lnTo>
                  <a:lnTo>
                    <a:pt x="19" y="96"/>
                  </a:lnTo>
                  <a:lnTo>
                    <a:pt x="19" y="101"/>
                  </a:lnTo>
                  <a:lnTo>
                    <a:pt x="20" y="101"/>
                  </a:lnTo>
                  <a:lnTo>
                    <a:pt x="20" y="101"/>
                  </a:lnTo>
                  <a:lnTo>
                    <a:pt x="20" y="101"/>
                  </a:lnTo>
                  <a:lnTo>
                    <a:pt x="20" y="107"/>
                  </a:lnTo>
                  <a:lnTo>
                    <a:pt x="21" y="107"/>
                  </a:lnTo>
                  <a:lnTo>
                    <a:pt x="21" y="107"/>
                  </a:lnTo>
                  <a:lnTo>
                    <a:pt x="23" y="107"/>
                  </a:lnTo>
                  <a:lnTo>
                    <a:pt x="23" y="113"/>
                  </a:lnTo>
                  <a:lnTo>
                    <a:pt x="25" y="113"/>
                  </a:lnTo>
                  <a:lnTo>
                    <a:pt x="25" y="118"/>
                  </a:lnTo>
                  <a:lnTo>
                    <a:pt x="25" y="118"/>
                  </a:lnTo>
                  <a:lnTo>
                    <a:pt x="25" y="124"/>
                  </a:lnTo>
                  <a:lnTo>
                    <a:pt x="27" y="124"/>
                  </a:lnTo>
                  <a:lnTo>
                    <a:pt x="27" y="124"/>
                  </a:lnTo>
                  <a:lnTo>
                    <a:pt x="27" y="124"/>
                  </a:lnTo>
                  <a:lnTo>
                    <a:pt x="27" y="130"/>
                  </a:lnTo>
                  <a:lnTo>
                    <a:pt x="28" y="130"/>
                  </a:lnTo>
                  <a:lnTo>
                    <a:pt x="28" y="130"/>
                  </a:lnTo>
                  <a:lnTo>
                    <a:pt x="29" y="130"/>
                  </a:lnTo>
                  <a:lnTo>
                    <a:pt x="29" y="135"/>
                  </a:lnTo>
                  <a:lnTo>
                    <a:pt x="32" y="135"/>
                  </a:lnTo>
                  <a:lnTo>
                    <a:pt x="32" y="135"/>
                  </a:lnTo>
                  <a:lnTo>
                    <a:pt x="34" y="135"/>
                  </a:lnTo>
                  <a:lnTo>
                    <a:pt x="34" y="147"/>
                  </a:lnTo>
                  <a:lnTo>
                    <a:pt x="35" y="147"/>
                  </a:lnTo>
                  <a:lnTo>
                    <a:pt x="35" y="147"/>
                  </a:lnTo>
                  <a:lnTo>
                    <a:pt x="36" y="147"/>
                  </a:lnTo>
                  <a:lnTo>
                    <a:pt x="36" y="152"/>
                  </a:lnTo>
                  <a:lnTo>
                    <a:pt x="38" y="152"/>
                  </a:lnTo>
                  <a:lnTo>
                    <a:pt x="38" y="152"/>
                  </a:lnTo>
                  <a:lnTo>
                    <a:pt x="39" y="152"/>
                  </a:lnTo>
                  <a:lnTo>
                    <a:pt x="39" y="152"/>
                  </a:lnTo>
                  <a:lnTo>
                    <a:pt x="40" y="152"/>
                  </a:lnTo>
                  <a:lnTo>
                    <a:pt x="40" y="152"/>
                  </a:lnTo>
                  <a:lnTo>
                    <a:pt x="46" y="152"/>
                  </a:lnTo>
                  <a:lnTo>
                    <a:pt x="46" y="152"/>
                  </a:lnTo>
                  <a:lnTo>
                    <a:pt x="49" y="152"/>
                  </a:lnTo>
                  <a:lnTo>
                    <a:pt x="49" y="152"/>
                  </a:lnTo>
                  <a:lnTo>
                    <a:pt x="51" y="152"/>
                  </a:lnTo>
                  <a:lnTo>
                    <a:pt x="51" y="152"/>
                  </a:lnTo>
                  <a:lnTo>
                    <a:pt x="51" y="152"/>
                  </a:lnTo>
                  <a:lnTo>
                    <a:pt x="51" y="158"/>
                  </a:lnTo>
                  <a:lnTo>
                    <a:pt x="55" y="158"/>
                  </a:lnTo>
                  <a:lnTo>
                    <a:pt x="55" y="158"/>
                  </a:lnTo>
                  <a:lnTo>
                    <a:pt x="57" y="158"/>
                  </a:lnTo>
                  <a:lnTo>
                    <a:pt x="57" y="164"/>
                  </a:lnTo>
                  <a:lnTo>
                    <a:pt x="58" y="164"/>
                  </a:lnTo>
                  <a:lnTo>
                    <a:pt x="58" y="164"/>
                  </a:lnTo>
                  <a:lnTo>
                    <a:pt x="63" y="164"/>
                  </a:lnTo>
                  <a:lnTo>
                    <a:pt x="63" y="169"/>
                  </a:lnTo>
                  <a:lnTo>
                    <a:pt x="66" y="169"/>
                  </a:lnTo>
                  <a:lnTo>
                    <a:pt x="66" y="181"/>
                  </a:lnTo>
                  <a:lnTo>
                    <a:pt x="67" y="181"/>
                  </a:lnTo>
                  <a:lnTo>
                    <a:pt x="67" y="181"/>
                  </a:lnTo>
                  <a:lnTo>
                    <a:pt x="69" y="181"/>
                  </a:lnTo>
                  <a:lnTo>
                    <a:pt x="69" y="187"/>
                  </a:lnTo>
                  <a:lnTo>
                    <a:pt x="70" y="187"/>
                  </a:lnTo>
                  <a:lnTo>
                    <a:pt x="70" y="187"/>
                  </a:lnTo>
                  <a:lnTo>
                    <a:pt x="73" y="187"/>
                  </a:lnTo>
                  <a:lnTo>
                    <a:pt x="73" y="187"/>
                  </a:lnTo>
                  <a:lnTo>
                    <a:pt x="74" y="187"/>
                  </a:lnTo>
                  <a:lnTo>
                    <a:pt x="74" y="187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77" y="187"/>
                  </a:lnTo>
                  <a:lnTo>
                    <a:pt x="77" y="187"/>
                  </a:lnTo>
                  <a:lnTo>
                    <a:pt x="77" y="187"/>
                  </a:lnTo>
                  <a:lnTo>
                    <a:pt x="77" y="187"/>
                  </a:lnTo>
                  <a:lnTo>
                    <a:pt x="81" y="187"/>
                  </a:lnTo>
                  <a:lnTo>
                    <a:pt x="81" y="192"/>
                  </a:lnTo>
                  <a:lnTo>
                    <a:pt x="84" y="192"/>
                  </a:lnTo>
                  <a:lnTo>
                    <a:pt x="84" y="198"/>
                  </a:lnTo>
                  <a:lnTo>
                    <a:pt x="85" y="198"/>
                  </a:lnTo>
                  <a:lnTo>
                    <a:pt x="85" y="198"/>
                  </a:lnTo>
                  <a:lnTo>
                    <a:pt x="85" y="198"/>
                  </a:lnTo>
                  <a:lnTo>
                    <a:pt x="85" y="198"/>
                  </a:lnTo>
                  <a:lnTo>
                    <a:pt x="88" y="198"/>
                  </a:lnTo>
                  <a:lnTo>
                    <a:pt x="88" y="198"/>
                  </a:lnTo>
                  <a:lnTo>
                    <a:pt x="89" y="198"/>
                  </a:lnTo>
                  <a:lnTo>
                    <a:pt x="89" y="198"/>
                  </a:lnTo>
                  <a:lnTo>
                    <a:pt x="89" y="198"/>
                  </a:lnTo>
                  <a:lnTo>
                    <a:pt x="89" y="198"/>
                  </a:lnTo>
                  <a:lnTo>
                    <a:pt x="94" y="198"/>
                  </a:lnTo>
                  <a:lnTo>
                    <a:pt x="94" y="198"/>
                  </a:lnTo>
                  <a:lnTo>
                    <a:pt x="97" y="198"/>
                  </a:lnTo>
                  <a:lnTo>
                    <a:pt x="97" y="204"/>
                  </a:lnTo>
                  <a:lnTo>
                    <a:pt x="99" y="204"/>
                  </a:lnTo>
                  <a:lnTo>
                    <a:pt x="99" y="211"/>
                  </a:lnTo>
                  <a:lnTo>
                    <a:pt x="100" y="211"/>
                  </a:lnTo>
                  <a:lnTo>
                    <a:pt x="100" y="211"/>
                  </a:lnTo>
                  <a:lnTo>
                    <a:pt x="101" y="211"/>
                  </a:lnTo>
                  <a:lnTo>
                    <a:pt x="101" y="217"/>
                  </a:lnTo>
                  <a:lnTo>
                    <a:pt x="106" y="217"/>
                  </a:lnTo>
                  <a:lnTo>
                    <a:pt x="106" y="231"/>
                  </a:lnTo>
                  <a:lnTo>
                    <a:pt x="108" y="231"/>
                  </a:lnTo>
                  <a:lnTo>
                    <a:pt x="108" y="231"/>
                  </a:lnTo>
                  <a:lnTo>
                    <a:pt x="108" y="231"/>
                  </a:lnTo>
                  <a:lnTo>
                    <a:pt x="108" y="231"/>
                  </a:lnTo>
                  <a:lnTo>
                    <a:pt x="109" y="231"/>
                  </a:lnTo>
                  <a:lnTo>
                    <a:pt x="109" y="231"/>
                  </a:lnTo>
                  <a:lnTo>
                    <a:pt x="112" y="231"/>
                  </a:lnTo>
                  <a:lnTo>
                    <a:pt x="112" y="231"/>
                  </a:lnTo>
                  <a:lnTo>
                    <a:pt x="112" y="231"/>
                  </a:lnTo>
                  <a:lnTo>
                    <a:pt x="112" y="231"/>
                  </a:lnTo>
                  <a:lnTo>
                    <a:pt x="116" y="231"/>
                  </a:lnTo>
                  <a:lnTo>
                    <a:pt x="116" y="231"/>
                  </a:lnTo>
                  <a:lnTo>
                    <a:pt x="124" y="231"/>
                  </a:lnTo>
                  <a:lnTo>
                    <a:pt x="124" y="238"/>
                  </a:lnTo>
                  <a:lnTo>
                    <a:pt x="128" y="238"/>
                  </a:lnTo>
                  <a:lnTo>
                    <a:pt x="128" y="238"/>
                  </a:lnTo>
                  <a:lnTo>
                    <a:pt x="129" y="238"/>
                  </a:lnTo>
                  <a:lnTo>
                    <a:pt x="129" y="238"/>
                  </a:lnTo>
                  <a:lnTo>
                    <a:pt x="130" y="238"/>
                  </a:lnTo>
                  <a:lnTo>
                    <a:pt x="130" y="245"/>
                  </a:lnTo>
                  <a:lnTo>
                    <a:pt x="136" y="245"/>
                  </a:lnTo>
                  <a:lnTo>
                    <a:pt x="136" y="253"/>
                  </a:lnTo>
                  <a:lnTo>
                    <a:pt x="139" y="253"/>
                  </a:lnTo>
                  <a:lnTo>
                    <a:pt x="139" y="253"/>
                  </a:lnTo>
                  <a:lnTo>
                    <a:pt x="148" y="253"/>
                  </a:lnTo>
                  <a:lnTo>
                    <a:pt x="148" y="261"/>
                  </a:lnTo>
                  <a:lnTo>
                    <a:pt x="155" y="261"/>
                  </a:lnTo>
                  <a:lnTo>
                    <a:pt x="155" y="261"/>
                  </a:lnTo>
                  <a:lnTo>
                    <a:pt x="164" y="261"/>
                  </a:lnTo>
                  <a:lnTo>
                    <a:pt x="164" y="261"/>
                  </a:lnTo>
                  <a:lnTo>
                    <a:pt x="166" y="261"/>
                  </a:lnTo>
                  <a:lnTo>
                    <a:pt x="166" y="269"/>
                  </a:lnTo>
                  <a:lnTo>
                    <a:pt x="170" y="269"/>
                  </a:lnTo>
                  <a:lnTo>
                    <a:pt x="170" y="269"/>
                  </a:lnTo>
                  <a:lnTo>
                    <a:pt x="171" y="269"/>
                  </a:lnTo>
                  <a:lnTo>
                    <a:pt x="171" y="277"/>
                  </a:lnTo>
                  <a:lnTo>
                    <a:pt x="172" y="277"/>
                  </a:lnTo>
                  <a:lnTo>
                    <a:pt x="172" y="286"/>
                  </a:lnTo>
                  <a:lnTo>
                    <a:pt x="179" y="286"/>
                  </a:lnTo>
                  <a:lnTo>
                    <a:pt x="179" y="286"/>
                  </a:lnTo>
                  <a:lnTo>
                    <a:pt x="183" y="286"/>
                  </a:lnTo>
                  <a:lnTo>
                    <a:pt x="183" y="294"/>
                  </a:lnTo>
                  <a:lnTo>
                    <a:pt x="187" y="294"/>
                  </a:lnTo>
                  <a:lnTo>
                    <a:pt x="187" y="294"/>
                  </a:lnTo>
                  <a:lnTo>
                    <a:pt x="189" y="294"/>
                  </a:lnTo>
                  <a:lnTo>
                    <a:pt x="189" y="294"/>
                  </a:lnTo>
                  <a:lnTo>
                    <a:pt x="190" y="294"/>
                  </a:lnTo>
                  <a:lnTo>
                    <a:pt x="190" y="294"/>
                  </a:lnTo>
                  <a:lnTo>
                    <a:pt x="191" y="294"/>
                  </a:lnTo>
                  <a:lnTo>
                    <a:pt x="191" y="294"/>
                  </a:lnTo>
                  <a:lnTo>
                    <a:pt x="191" y="294"/>
                  </a:lnTo>
                  <a:lnTo>
                    <a:pt x="191" y="294"/>
                  </a:lnTo>
                  <a:lnTo>
                    <a:pt x="194" y="294"/>
                  </a:lnTo>
                  <a:lnTo>
                    <a:pt x="194" y="294"/>
                  </a:lnTo>
                  <a:lnTo>
                    <a:pt x="228" y="294"/>
                  </a:lnTo>
                  <a:lnTo>
                    <a:pt x="228" y="305"/>
                  </a:lnTo>
                  <a:lnTo>
                    <a:pt x="233" y="305"/>
                  </a:lnTo>
                  <a:lnTo>
                    <a:pt x="233" y="316"/>
                  </a:lnTo>
                  <a:lnTo>
                    <a:pt x="233" y="316"/>
                  </a:lnTo>
                  <a:lnTo>
                    <a:pt x="233" y="316"/>
                  </a:lnTo>
                  <a:lnTo>
                    <a:pt x="241" y="316"/>
                  </a:lnTo>
                  <a:lnTo>
                    <a:pt x="241" y="316"/>
                  </a:lnTo>
                  <a:lnTo>
                    <a:pt x="246" y="316"/>
                  </a:lnTo>
                  <a:lnTo>
                    <a:pt x="246" y="328"/>
                  </a:lnTo>
                  <a:lnTo>
                    <a:pt x="259" y="328"/>
                  </a:lnTo>
                  <a:lnTo>
                    <a:pt x="259" y="328"/>
                  </a:lnTo>
                  <a:lnTo>
                    <a:pt x="298" y="328"/>
                  </a:lnTo>
                  <a:lnTo>
                    <a:pt x="298" y="328"/>
                  </a:lnTo>
                  <a:lnTo>
                    <a:pt x="306" y="328"/>
                  </a:lnTo>
                  <a:lnTo>
                    <a:pt x="306" y="340"/>
                  </a:lnTo>
                  <a:lnTo>
                    <a:pt x="317" y="340"/>
                  </a:lnTo>
                  <a:lnTo>
                    <a:pt x="317" y="340"/>
                  </a:lnTo>
                  <a:lnTo>
                    <a:pt x="324" y="340"/>
                  </a:lnTo>
                  <a:lnTo>
                    <a:pt x="324" y="340"/>
                  </a:lnTo>
                  <a:lnTo>
                    <a:pt x="333" y="340"/>
                  </a:lnTo>
                  <a:lnTo>
                    <a:pt x="333" y="340"/>
                  </a:lnTo>
                  <a:lnTo>
                    <a:pt x="340" y="340"/>
                  </a:lnTo>
                  <a:lnTo>
                    <a:pt x="340" y="340"/>
                  </a:lnTo>
                  <a:lnTo>
                    <a:pt x="348" y="340"/>
                  </a:lnTo>
                  <a:lnTo>
                    <a:pt x="348" y="340"/>
                  </a:lnTo>
                  <a:lnTo>
                    <a:pt x="370" y="340"/>
                  </a:lnTo>
                  <a:lnTo>
                    <a:pt x="370" y="340"/>
                  </a:lnTo>
                  <a:lnTo>
                    <a:pt x="424" y="340"/>
                  </a:lnTo>
                  <a:lnTo>
                    <a:pt x="424" y="368"/>
                  </a:lnTo>
                  <a:lnTo>
                    <a:pt x="432" y="368"/>
                  </a:lnTo>
                  <a:lnTo>
                    <a:pt x="432" y="368"/>
                  </a:lnTo>
                  <a:lnTo>
                    <a:pt x="468" y="368"/>
                  </a:lnTo>
                  <a:lnTo>
                    <a:pt x="468" y="368"/>
                  </a:lnTo>
                  <a:lnTo>
                    <a:pt x="483" y="368"/>
                  </a:lnTo>
                  <a:lnTo>
                    <a:pt x="483" y="368"/>
                  </a:lnTo>
                  <a:lnTo>
                    <a:pt x="505" y="368"/>
                  </a:lnTo>
                  <a:lnTo>
                    <a:pt x="505" y="368"/>
                  </a:lnTo>
                </a:path>
              </a:pathLst>
            </a:custGeom>
            <a:noFill/>
            <a:ln w="1587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627" name="Freeform 447"/>
            <p:cNvSpPr>
              <a:spLocks/>
            </p:cNvSpPr>
            <p:nvPr/>
          </p:nvSpPr>
          <p:spPr bwMode="auto">
            <a:xfrm>
              <a:off x="7100888" y="2219182"/>
              <a:ext cx="3019425" cy="2270125"/>
            </a:xfrm>
            <a:custGeom>
              <a:avLst/>
              <a:gdLst>
                <a:gd name="T0" fmla="*/ 2 w 597"/>
                <a:gd name="T1" fmla="*/ 8 h 449"/>
                <a:gd name="T2" fmla="*/ 4 w 597"/>
                <a:gd name="T3" fmla="*/ 16 h 449"/>
                <a:gd name="T4" fmla="*/ 5 w 597"/>
                <a:gd name="T5" fmla="*/ 16 h 449"/>
                <a:gd name="T6" fmla="*/ 6 w 597"/>
                <a:gd name="T7" fmla="*/ 23 h 449"/>
                <a:gd name="T8" fmla="*/ 8 w 597"/>
                <a:gd name="T9" fmla="*/ 39 h 449"/>
                <a:gd name="T10" fmla="*/ 9 w 597"/>
                <a:gd name="T11" fmla="*/ 54 h 449"/>
                <a:gd name="T12" fmla="*/ 10 w 597"/>
                <a:gd name="T13" fmla="*/ 77 h 449"/>
                <a:gd name="T14" fmla="*/ 10 w 597"/>
                <a:gd name="T15" fmla="*/ 101 h 449"/>
                <a:gd name="T16" fmla="*/ 11 w 597"/>
                <a:gd name="T17" fmla="*/ 116 h 449"/>
                <a:gd name="T18" fmla="*/ 12 w 597"/>
                <a:gd name="T19" fmla="*/ 139 h 449"/>
                <a:gd name="T20" fmla="*/ 13 w 597"/>
                <a:gd name="T21" fmla="*/ 155 h 449"/>
                <a:gd name="T22" fmla="*/ 14 w 597"/>
                <a:gd name="T23" fmla="*/ 163 h 449"/>
                <a:gd name="T24" fmla="*/ 15 w 597"/>
                <a:gd name="T25" fmla="*/ 170 h 449"/>
                <a:gd name="T26" fmla="*/ 17 w 597"/>
                <a:gd name="T27" fmla="*/ 178 h 449"/>
                <a:gd name="T28" fmla="*/ 17 w 597"/>
                <a:gd name="T29" fmla="*/ 178 h 449"/>
                <a:gd name="T30" fmla="*/ 19 w 597"/>
                <a:gd name="T31" fmla="*/ 193 h 449"/>
                <a:gd name="T32" fmla="*/ 20 w 597"/>
                <a:gd name="T33" fmla="*/ 201 h 449"/>
                <a:gd name="T34" fmla="*/ 23 w 597"/>
                <a:gd name="T35" fmla="*/ 209 h 449"/>
                <a:gd name="T36" fmla="*/ 25 w 597"/>
                <a:gd name="T37" fmla="*/ 224 h 449"/>
                <a:gd name="T38" fmla="*/ 27 w 597"/>
                <a:gd name="T39" fmla="*/ 232 h 449"/>
                <a:gd name="T40" fmla="*/ 29 w 597"/>
                <a:gd name="T41" fmla="*/ 240 h 449"/>
                <a:gd name="T42" fmla="*/ 34 w 597"/>
                <a:gd name="T43" fmla="*/ 255 h 449"/>
                <a:gd name="T44" fmla="*/ 36 w 597"/>
                <a:gd name="T45" fmla="*/ 263 h 449"/>
                <a:gd name="T46" fmla="*/ 39 w 597"/>
                <a:gd name="T47" fmla="*/ 279 h 449"/>
                <a:gd name="T48" fmla="*/ 46 w 597"/>
                <a:gd name="T49" fmla="*/ 294 h 449"/>
                <a:gd name="T50" fmla="*/ 51 w 597"/>
                <a:gd name="T51" fmla="*/ 310 h 449"/>
                <a:gd name="T52" fmla="*/ 55 w 597"/>
                <a:gd name="T53" fmla="*/ 317 h 449"/>
                <a:gd name="T54" fmla="*/ 58 w 597"/>
                <a:gd name="T55" fmla="*/ 325 h 449"/>
                <a:gd name="T56" fmla="*/ 66 w 597"/>
                <a:gd name="T57" fmla="*/ 325 h 449"/>
                <a:gd name="T58" fmla="*/ 69 w 597"/>
                <a:gd name="T59" fmla="*/ 333 h 449"/>
                <a:gd name="T60" fmla="*/ 73 w 597"/>
                <a:gd name="T61" fmla="*/ 340 h 449"/>
                <a:gd name="T62" fmla="*/ 75 w 597"/>
                <a:gd name="T63" fmla="*/ 356 h 449"/>
                <a:gd name="T64" fmla="*/ 77 w 597"/>
                <a:gd name="T65" fmla="*/ 371 h 449"/>
                <a:gd name="T66" fmla="*/ 84 w 597"/>
                <a:gd name="T67" fmla="*/ 379 h 449"/>
                <a:gd name="T68" fmla="*/ 85 w 597"/>
                <a:gd name="T69" fmla="*/ 379 h 449"/>
                <a:gd name="T70" fmla="*/ 89 w 597"/>
                <a:gd name="T71" fmla="*/ 379 h 449"/>
                <a:gd name="T72" fmla="*/ 94 w 597"/>
                <a:gd name="T73" fmla="*/ 379 h 449"/>
                <a:gd name="T74" fmla="*/ 99 w 597"/>
                <a:gd name="T75" fmla="*/ 387 h 449"/>
                <a:gd name="T76" fmla="*/ 101 w 597"/>
                <a:gd name="T77" fmla="*/ 387 h 449"/>
                <a:gd name="T78" fmla="*/ 108 w 597"/>
                <a:gd name="T79" fmla="*/ 387 h 449"/>
                <a:gd name="T80" fmla="*/ 109 w 597"/>
                <a:gd name="T81" fmla="*/ 402 h 449"/>
                <a:gd name="T82" fmla="*/ 112 w 597"/>
                <a:gd name="T83" fmla="*/ 402 h 449"/>
                <a:gd name="T84" fmla="*/ 124 w 597"/>
                <a:gd name="T85" fmla="*/ 410 h 449"/>
                <a:gd name="T86" fmla="*/ 129 w 597"/>
                <a:gd name="T87" fmla="*/ 410 h 449"/>
                <a:gd name="T88" fmla="*/ 136 w 597"/>
                <a:gd name="T89" fmla="*/ 410 h 449"/>
                <a:gd name="T90" fmla="*/ 148 w 597"/>
                <a:gd name="T91" fmla="*/ 410 h 449"/>
                <a:gd name="T92" fmla="*/ 164 w 597"/>
                <a:gd name="T93" fmla="*/ 410 h 449"/>
                <a:gd name="T94" fmla="*/ 170 w 597"/>
                <a:gd name="T95" fmla="*/ 418 h 449"/>
                <a:gd name="T96" fmla="*/ 172 w 597"/>
                <a:gd name="T97" fmla="*/ 426 h 449"/>
                <a:gd name="T98" fmla="*/ 183 w 597"/>
                <a:gd name="T99" fmla="*/ 433 h 449"/>
                <a:gd name="T100" fmla="*/ 189 w 597"/>
                <a:gd name="T101" fmla="*/ 433 h 449"/>
                <a:gd name="T102" fmla="*/ 191 w 597"/>
                <a:gd name="T103" fmla="*/ 433 h 449"/>
                <a:gd name="T104" fmla="*/ 194 w 597"/>
                <a:gd name="T105" fmla="*/ 433 h 449"/>
                <a:gd name="T106" fmla="*/ 233 w 597"/>
                <a:gd name="T107" fmla="*/ 441 h 449"/>
                <a:gd name="T108" fmla="*/ 241 w 597"/>
                <a:gd name="T109" fmla="*/ 441 h 449"/>
                <a:gd name="T110" fmla="*/ 259 w 597"/>
                <a:gd name="T111" fmla="*/ 449 h 449"/>
                <a:gd name="T112" fmla="*/ 306 w 597"/>
                <a:gd name="T113" fmla="*/ 449 h 449"/>
                <a:gd name="T114" fmla="*/ 324 w 597"/>
                <a:gd name="T115" fmla="*/ 449 h 449"/>
                <a:gd name="T116" fmla="*/ 340 w 597"/>
                <a:gd name="T117" fmla="*/ 449 h 449"/>
                <a:gd name="T118" fmla="*/ 370 w 597"/>
                <a:gd name="T119" fmla="*/ 449 h 449"/>
                <a:gd name="T120" fmla="*/ 432 w 597"/>
                <a:gd name="T121" fmla="*/ 449 h 449"/>
                <a:gd name="T122" fmla="*/ 483 w 597"/>
                <a:gd name="T123" fmla="*/ 449 h 449"/>
                <a:gd name="T124" fmla="*/ 597 w 597"/>
                <a:gd name="T125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7" h="449">
                  <a:moveTo>
                    <a:pt x="0" y="0"/>
                  </a:moveTo>
                  <a:lnTo>
                    <a:pt x="1" y="0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31"/>
                  </a:lnTo>
                  <a:lnTo>
                    <a:pt x="8" y="31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47"/>
                  </a:lnTo>
                  <a:lnTo>
                    <a:pt x="9" y="47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9" y="77"/>
                  </a:lnTo>
                  <a:lnTo>
                    <a:pt x="10" y="77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0" y="101"/>
                  </a:lnTo>
                  <a:lnTo>
                    <a:pt x="10" y="101"/>
                  </a:lnTo>
                  <a:lnTo>
                    <a:pt x="10" y="108"/>
                  </a:lnTo>
                  <a:lnTo>
                    <a:pt x="11" y="108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32"/>
                  </a:lnTo>
                  <a:lnTo>
                    <a:pt x="11" y="132"/>
                  </a:lnTo>
                  <a:lnTo>
                    <a:pt x="11" y="139"/>
                  </a:lnTo>
                  <a:lnTo>
                    <a:pt x="12" y="139"/>
                  </a:lnTo>
                  <a:lnTo>
                    <a:pt x="12" y="139"/>
                  </a:lnTo>
                  <a:lnTo>
                    <a:pt x="12" y="139"/>
                  </a:lnTo>
                  <a:lnTo>
                    <a:pt x="12" y="155"/>
                  </a:lnTo>
                  <a:lnTo>
                    <a:pt x="13" y="155"/>
                  </a:lnTo>
                  <a:lnTo>
                    <a:pt x="13" y="155"/>
                  </a:lnTo>
                  <a:lnTo>
                    <a:pt x="13" y="155"/>
                  </a:lnTo>
                  <a:lnTo>
                    <a:pt x="13" y="163"/>
                  </a:lnTo>
                  <a:lnTo>
                    <a:pt x="14" y="163"/>
                  </a:lnTo>
                  <a:lnTo>
                    <a:pt x="14" y="163"/>
                  </a:lnTo>
                  <a:lnTo>
                    <a:pt x="15" y="163"/>
                  </a:lnTo>
                  <a:lnTo>
                    <a:pt x="15" y="170"/>
                  </a:lnTo>
                  <a:lnTo>
                    <a:pt x="15" y="170"/>
                  </a:lnTo>
                  <a:lnTo>
                    <a:pt x="15" y="170"/>
                  </a:lnTo>
                  <a:lnTo>
                    <a:pt x="16" y="170"/>
                  </a:lnTo>
                  <a:lnTo>
                    <a:pt x="16" y="178"/>
                  </a:lnTo>
                  <a:lnTo>
                    <a:pt x="17" y="178"/>
                  </a:lnTo>
                  <a:lnTo>
                    <a:pt x="17" y="178"/>
                  </a:lnTo>
                  <a:lnTo>
                    <a:pt x="17" y="178"/>
                  </a:lnTo>
                  <a:lnTo>
                    <a:pt x="17" y="178"/>
                  </a:lnTo>
                  <a:lnTo>
                    <a:pt x="17" y="178"/>
                  </a:lnTo>
                  <a:lnTo>
                    <a:pt x="17" y="186"/>
                  </a:lnTo>
                  <a:lnTo>
                    <a:pt x="18" y="186"/>
                  </a:lnTo>
                  <a:lnTo>
                    <a:pt x="18" y="193"/>
                  </a:lnTo>
                  <a:lnTo>
                    <a:pt x="19" y="193"/>
                  </a:lnTo>
                  <a:lnTo>
                    <a:pt x="19" y="193"/>
                  </a:lnTo>
                  <a:lnTo>
                    <a:pt x="20" y="193"/>
                  </a:lnTo>
                  <a:lnTo>
                    <a:pt x="20" y="201"/>
                  </a:lnTo>
                  <a:lnTo>
                    <a:pt x="20" y="201"/>
                  </a:lnTo>
                  <a:lnTo>
                    <a:pt x="20" y="201"/>
                  </a:lnTo>
                  <a:lnTo>
                    <a:pt x="21" y="201"/>
                  </a:lnTo>
                  <a:lnTo>
                    <a:pt x="21" y="209"/>
                  </a:lnTo>
                  <a:lnTo>
                    <a:pt x="23" y="209"/>
                  </a:lnTo>
                  <a:lnTo>
                    <a:pt x="23" y="217"/>
                  </a:lnTo>
                  <a:lnTo>
                    <a:pt x="25" y="217"/>
                  </a:lnTo>
                  <a:lnTo>
                    <a:pt x="25" y="224"/>
                  </a:lnTo>
                  <a:lnTo>
                    <a:pt x="25" y="224"/>
                  </a:lnTo>
                  <a:lnTo>
                    <a:pt x="25" y="224"/>
                  </a:lnTo>
                  <a:lnTo>
                    <a:pt x="27" y="224"/>
                  </a:lnTo>
                  <a:lnTo>
                    <a:pt x="27" y="232"/>
                  </a:lnTo>
                  <a:lnTo>
                    <a:pt x="27" y="232"/>
                  </a:lnTo>
                  <a:lnTo>
                    <a:pt x="27" y="232"/>
                  </a:lnTo>
                  <a:lnTo>
                    <a:pt x="28" y="232"/>
                  </a:lnTo>
                  <a:lnTo>
                    <a:pt x="28" y="240"/>
                  </a:lnTo>
                  <a:lnTo>
                    <a:pt x="29" y="240"/>
                  </a:lnTo>
                  <a:lnTo>
                    <a:pt x="29" y="248"/>
                  </a:lnTo>
                  <a:lnTo>
                    <a:pt x="32" y="248"/>
                  </a:lnTo>
                  <a:lnTo>
                    <a:pt x="32" y="255"/>
                  </a:lnTo>
                  <a:lnTo>
                    <a:pt x="34" y="255"/>
                  </a:lnTo>
                  <a:lnTo>
                    <a:pt x="34" y="255"/>
                  </a:lnTo>
                  <a:lnTo>
                    <a:pt x="35" y="255"/>
                  </a:lnTo>
                  <a:lnTo>
                    <a:pt x="35" y="263"/>
                  </a:lnTo>
                  <a:lnTo>
                    <a:pt x="36" y="263"/>
                  </a:lnTo>
                  <a:lnTo>
                    <a:pt x="36" y="263"/>
                  </a:lnTo>
                  <a:lnTo>
                    <a:pt x="38" y="263"/>
                  </a:lnTo>
                  <a:lnTo>
                    <a:pt x="38" y="279"/>
                  </a:lnTo>
                  <a:lnTo>
                    <a:pt x="39" y="279"/>
                  </a:lnTo>
                  <a:lnTo>
                    <a:pt x="39" y="286"/>
                  </a:lnTo>
                  <a:lnTo>
                    <a:pt x="40" y="286"/>
                  </a:lnTo>
                  <a:lnTo>
                    <a:pt x="40" y="294"/>
                  </a:lnTo>
                  <a:lnTo>
                    <a:pt x="46" y="294"/>
                  </a:lnTo>
                  <a:lnTo>
                    <a:pt x="46" y="302"/>
                  </a:lnTo>
                  <a:lnTo>
                    <a:pt x="49" y="302"/>
                  </a:lnTo>
                  <a:lnTo>
                    <a:pt x="49" y="310"/>
                  </a:lnTo>
                  <a:lnTo>
                    <a:pt x="51" y="310"/>
                  </a:lnTo>
                  <a:lnTo>
                    <a:pt x="51" y="317"/>
                  </a:lnTo>
                  <a:lnTo>
                    <a:pt x="51" y="317"/>
                  </a:lnTo>
                  <a:lnTo>
                    <a:pt x="51" y="317"/>
                  </a:lnTo>
                  <a:lnTo>
                    <a:pt x="55" y="317"/>
                  </a:lnTo>
                  <a:lnTo>
                    <a:pt x="55" y="325"/>
                  </a:lnTo>
                  <a:lnTo>
                    <a:pt x="57" y="325"/>
                  </a:lnTo>
                  <a:lnTo>
                    <a:pt x="57" y="325"/>
                  </a:lnTo>
                  <a:lnTo>
                    <a:pt x="58" y="325"/>
                  </a:lnTo>
                  <a:lnTo>
                    <a:pt x="58" y="325"/>
                  </a:lnTo>
                  <a:lnTo>
                    <a:pt x="63" y="325"/>
                  </a:lnTo>
                  <a:lnTo>
                    <a:pt x="63" y="325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67" y="325"/>
                  </a:lnTo>
                  <a:lnTo>
                    <a:pt x="67" y="333"/>
                  </a:lnTo>
                  <a:lnTo>
                    <a:pt x="69" y="333"/>
                  </a:lnTo>
                  <a:lnTo>
                    <a:pt x="69" y="333"/>
                  </a:lnTo>
                  <a:lnTo>
                    <a:pt x="70" y="333"/>
                  </a:lnTo>
                  <a:lnTo>
                    <a:pt x="70" y="340"/>
                  </a:lnTo>
                  <a:lnTo>
                    <a:pt x="73" y="340"/>
                  </a:lnTo>
                  <a:lnTo>
                    <a:pt x="73" y="348"/>
                  </a:lnTo>
                  <a:lnTo>
                    <a:pt x="74" y="348"/>
                  </a:lnTo>
                  <a:lnTo>
                    <a:pt x="74" y="356"/>
                  </a:lnTo>
                  <a:lnTo>
                    <a:pt x="75" y="356"/>
                  </a:lnTo>
                  <a:lnTo>
                    <a:pt x="75" y="364"/>
                  </a:lnTo>
                  <a:lnTo>
                    <a:pt x="77" y="364"/>
                  </a:lnTo>
                  <a:lnTo>
                    <a:pt x="77" y="371"/>
                  </a:lnTo>
                  <a:lnTo>
                    <a:pt x="77" y="371"/>
                  </a:lnTo>
                  <a:lnTo>
                    <a:pt x="77" y="379"/>
                  </a:lnTo>
                  <a:lnTo>
                    <a:pt x="81" y="379"/>
                  </a:lnTo>
                  <a:lnTo>
                    <a:pt x="81" y="379"/>
                  </a:lnTo>
                  <a:lnTo>
                    <a:pt x="84" y="379"/>
                  </a:lnTo>
                  <a:lnTo>
                    <a:pt x="84" y="379"/>
                  </a:lnTo>
                  <a:lnTo>
                    <a:pt x="85" y="379"/>
                  </a:lnTo>
                  <a:lnTo>
                    <a:pt x="85" y="379"/>
                  </a:lnTo>
                  <a:lnTo>
                    <a:pt x="85" y="379"/>
                  </a:lnTo>
                  <a:lnTo>
                    <a:pt x="85" y="379"/>
                  </a:lnTo>
                  <a:lnTo>
                    <a:pt x="88" y="379"/>
                  </a:lnTo>
                  <a:lnTo>
                    <a:pt x="88" y="379"/>
                  </a:lnTo>
                  <a:lnTo>
                    <a:pt x="89" y="379"/>
                  </a:lnTo>
                  <a:lnTo>
                    <a:pt x="89" y="379"/>
                  </a:lnTo>
                  <a:lnTo>
                    <a:pt x="89" y="379"/>
                  </a:lnTo>
                  <a:lnTo>
                    <a:pt x="89" y="379"/>
                  </a:lnTo>
                  <a:lnTo>
                    <a:pt x="94" y="379"/>
                  </a:lnTo>
                  <a:lnTo>
                    <a:pt x="94" y="387"/>
                  </a:lnTo>
                  <a:lnTo>
                    <a:pt x="97" y="387"/>
                  </a:lnTo>
                  <a:lnTo>
                    <a:pt x="97" y="387"/>
                  </a:lnTo>
                  <a:lnTo>
                    <a:pt x="99" y="387"/>
                  </a:lnTo>
                  <a:lnTo>
                    <a:pt x="99" y="387"/>
                  </a:lnTo>
                  <a:lnTo>
                    <a:pt x="100" y="387"/>
                  </a:lnTo>
                  <a:lnTo>
                    <a:pt x="100" y="387"/>
                  </a:lnTo>
                  <a:lnTo>
                    <a:pt x="101" y="387"/>
                  </a:lnTo>
                  <a:lnTo>
                    <a:pt x="101" y="387"/>
                  </a:lnTo>
                  <a:lnTo>
                    <a:pt x="106" y="387"/>
                  </a:lnTo>
                  <a:lnTo>
                    <a:pt x="106" y="387"/>
                  </a:lnTo>
                  <a:lnTo>
                    <a:pt x="108" y="387"/>
                  </a:lnTo>
                  <a:lnTo>
                    <a:pt x="108" y="395"/>
                  </a:lnTo>
                  <a:lnTo>
                    <a:pt x="108" y="395"/>
                  </a:lnTo>
                  <a:lnTo>
                    <a:pt x="108" y="402"/>
                  </a:lnTo>
                  <a:lnTo>
                    <a:pt x="109" y="402"/>
                  </a:lnTo>
                  <a:lnTo>
                    <a:pt x="109" y="402"/>
                  </a:lnTo>
                  <a:lnTo>
                    <a:pt x="112" y="402"/>
                  </a:lnTo>
                  <a:lnTo>
                    <a:pt x="112" y="402"/>
                  </a:lnTo>
                  <a:lnTo>
                    <a:pt x="112" y="402"/>
                  </a:lnTo>
                  <a:lnTo>
                    <a:pt x="112" y="402"/>
                  </a:lnTo>
                  <a:lnTo>
                    <a:pt x="116" y="402"/>
                  </a:lnTo>
                  <a:lnTo>
                    <a:pt x="116" y="410"/>
                  </a:lnTo>
                  <a:lnTo>
                    <a:pt x="124" y="410"/>
                  </a:lnTo>
                  <a:lnTo>
                    <a:pt x="124" y="410"/>
                  </a:lnTo>
                  <a:lnTo>
                    <a:pt x="128" y="410"/>
                  </a:lnTo>
                  <a:lnTo>
                    <a:pt x="128" y="410"/>
                  </a:lnTo>
                  <a:lnTo>
                    <a:pt x="129" y="410"/>
                  </a:lnTo>
                  <a:lnTo>
                    <a:pt x="129" y="410"/>
                  </a:lnTo>
                  <a:lnTo>
                    <a:pt x="130" y="410"/>
                  </a:lnTo>
                  <a:lnTo>
                    <a:pt x="130" y="410"/>
                  </a:lnTo>
                  <a:lnTo>
                    <a:pt x="136" y="410"/>
                  </a:lnTo>
                  <a:lnTo>
                    <a:pt x="136" y="410"/>
                  </a:lnTo>
                  <a:lnTo>
                    <a:pt x="139" y="410"/>
                  </a:lnTo>
                  <a:lnTo>
                    <a:pt x="139" y="410"/>
                  </a:lnTo>
                  <a:lnTo>
                    <a:pt x="148" y="410"/>
                  </a:lnTo>
                  <a:lnTo>
                    <a:pt x="148" y="410"/>
                  </a:lnTo>
                  <a:lnTo>
                    <a:pt x="155" y="410"/>
                  </a:lnTo>
                  <a:lnTo>
                    <a:pt x="155" y="410"/>
                  </a:lnTo>
                  <a:lnTo>
                    <a:pt x="164" y="410"/>
                  </a:lnTo>
                  <a:lnTo>
                    <a:pt x="164" y="410"/>
                  </a:lnTo>
                  <a:lnTo>
                    <a:pt x="166" y="410"/>
                  </a:lnTo>
                  <a:lnTo>
                    <a:pt x="166" y="418"/>
                  </a:lnTo>
                  <a:lnTo>
                    <a:pt x="170" y="418"/>
                  </a:lnTo>
                  <a:lnTo>
                    <a:pt x="170" y="426"/>
                  </a:lnTo>
                  <a:lnTo>
                    <a:pt x="171" y="426"/>
                  </a:lnTo>
                  <a:lnTo>
                    <a:pt x="171" y="426"/>
                  </a:lnTo>
                  <a:lnTo>
                    <a:pt x="172" y="426"/>
                  </a:lnTo>
                  <a:lnTo>
                    <a:pt x="172" y="426"/>
                  </a:lnTo>
                  <a:lnTo>
                    <a:pt x="179" y="426"/>
                  </a:lnTo>
                  <a:lnTo>
                    <a:pt x="179" y="433"/>
                  </a:lnTo>
                  <a:lnTo>
                    <a:pt x="183" y="433"/>
                  </a:lnTo>
                  <a:lnTo>
                    <a:pt x="183" y="433"/>
                  </a:lnTo>
                  <a:lnTo>
                    <a:pt x="187" y="433"/>
                  </a:lnTo>
                  <a:lnTo>
                    <a:pt x="187" y="433"/>
                  </a:lnTo>
                  <a:lnTo>
                    <a:pt x="189" y="433"/>
                  </a:lnTo>
                  <a:lnTo>
                    <a:pt x="189" y="433"/>
                  </a:lnTo>
                  <a:lnTo>
                    <a:pt x="190" y="433"/>
                  </a:lnTo>
                  <a:lnTo>
                    <a:pt x="190" y="433"/>
                  </a:lnTo>
                  <a:lnTo>
                    <a:pt x="191" y="433"/>
                  </a:lnTo>
                  <a:lnTo>
                    <a:pt x="191" y="433"/>
                  </a:lnTo>
                  <a:lnTo>
                    <a:pt x="191" y="433"/>
                  </a:lnTo>
                  <a:lnTo>
                    <a:pt x="191" y="433"/>
                  </a:lnTo>
                  <a:lnTo>
                    <a:pt x="194" y="433"/>
                  </a:lnTo>
                  <a:lnTo>
                    <a:pt x="194" y="441"/>
                  </a:lnTo>
                  <a:lnTo>
                    <a:pt x="228" y="441"/>
                  </a:lnTo>
                  <a:lnTo>
                    <a:pt x="228" y="441"/>
                  </a:lnTo>
                  <a:lnTo>
                    <a:pt x="233" y="441"/>
                  </a:lnTo>
                  <a:lnTo>
                    <a:pt x="233" y="441"/>
                  </a:lnTo>
                  <a:lnTo>
                    <a:pt x="233" y="441"/>
                  </a:lnTo>
                  <a:lnTo>
                    <a:pt x="233" y="441"/>
                  </a:lnTo>
                  <a:lnTo>
                    <a:pt x="241" y="441"/>
                  </a:lnTo>
                  <a:lnTo>
                    <a:pt x="241" y="449"/>
                  </a:lnTo>
                  <a:lnTo>
                    <a:pt x="246" y="449"/>
                  </a:lnTo>
                  <a:lnTo>
                    <a:pt x="246" y="449"/>
                  </a:lnTo>
                  <a:lnTo>
                    <a:pt x="259" y="449"/>
                  </a:lnTo>
                  <a:lnTo>
                    <a:pt x="259" y="449"/>
                  </a:lnTo>
                  <a:lnTo>
                    <a:pt x="298" y="449"/>
                  </a:lnTo>
                  <a:lnTo>
                    <a:pt x="298" y="449"/>
                  </a:lnTo>
                  <a:lnTo>
                    <a:pt x="306" y="449"/>
                  </a:lnTo>
                  <a:lnTo>
                    <a:pt x="306" y="449"/>
                  </a:lnTo>
                  <a:lnTo>
                    <a:pt x="317" y="449"/>
                  </a:lnTo>
                  <a:lnTo>
                    <a:pt x="317" y="449"/>
                  </a:lnTo>
                  <a:lnTo>
                    <a:pt x="324" y="449"/>
                  </a:lnTo>
                  <a:lnTo>
                    <a:pt x="324" y="449"/>
                  </a:lnTo>
                  <a:lnTo>
                    <a:pt x="333" y="449"/>
                  </a:lnTo>
                  <a:lnTo>
                    <a:pt x="333" y="449"/>
                  </a:lnTo>
                  <a:lnTo>
                    <a:pt x="340" y="449"/>
                  </a:lnTo>
                  <a:lnTo>
                    <a:pt x="340" y="449"/>
                  </a:lnTo>
                  <a:lnTo>
                    <a:pt x="348" y="449"/>
                  </a:lnTo>
                  <a:lnTo>
                    <a:pt x="348" y="449"/>
                  </a:lnTo>
                  <a:lnTo>
                    <a:pt x="370" y="449"/>
                  </a:lnTo>
                  <a:lnTo>
                    <a:pt x="370" y="449"/>
                  </a:lnTo>
                  <a:lnTo>
                    <a:pt x="424" y="449"/>
                  </a:lnTo>
                  <a:lnTo>
                    <a:pt x="424" y="449"/>
                  </a:lnTo>
                  <a:lnTo>
                    <a:pt x="432" y="449"/>
                  </a:lnTo>
                  <a:lnTo>
                    <a:pt x="432" y="449"/>
                  </a:lnTo>
                  <a:lnTo>
                    <a:pt x="468" y="449"/>
                  </a:lnTo>
                  <a:lnTo>
                    <a:pt x="468" y="449"/>
                  </a:lnTo>
                  <a:lnTo>
                    <a:pt x="483" y="449"/>
                  </a:lnTo>
                  <a:lnTo>
                    <a:pt x="483" y="449"/>
                  </a:lnTo>
                  <a:lnTo>
                    <a:pt x="505" y="449"/>
                  </a:lnTo>
                  <a:lnTo>
                    <a:pt x="505" y="449"/>
                  </a:lnTo>
                  <a:lnTo>
                    <a:pt x="597" y="449"/>
                  </a:lnTo>
                  <a:lnTo>
                    <a:pt x="597" y="449"/>
                  </a:lnTo>
                </a:path>
              </a:pathLst>
            </a:custGeom>
            <a:noFill/>
            <a:ln w="15875" cap="rnd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628" name="Rectangle 448"/>
            <p:cNvSpPr>
              <a:spLocks noChangeArrowheads="1"/>
            </p:cNvSpPr>
            <p:nvPr/>
          </p:nvSpPr>
          <p:spPr bwMode="auto">
            <a:xfrm>
              <a:off x="7092951" y="2260457"/>
              <a:ext cx="762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800" b="0" smtClean="0">
                  <a:solidFill>
                    <a:srgbClr val="FF0000"/>
                  </a:solidFill>
                </a:rPr>
                <a:t>I</a:t>
              </a:r>
              <a:endParaRPr lang="de-DE" altLang="de-DE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629" name="Rectangle 449"/>
            <p:cNvSpPr>
              <a:spLocks noChangeArrowheads="1"/>
            </p:cNvSpPr>
            <p:nvPr/>
          </p:nvSpPr>
          <p:spPr bwMode="auto">
            <a:xfrm>
              <a:off x="7354888" y="3003407"/>
              <a:ext cx="762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800" b="0" smtClean="0">
                  <a:solidFill>
                    <a:srgbClr val="FF0000"/>
                  </a:solidFill>
                </a:rPr>
                <a:t>I</a:t>
              </a:r>
              <a:endParaRPr lang="de-DE" altLang="de-DE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630" name="Rectangle 450"/>
            <p:cNvSpPr>
              <a:spLocks noChangeArrowheads="1"/>
            </p:cNvSpPr>
            <p:nvPr/>
          </p:nvSpPr>
          <p:spPr bwMode="auto">
            <a:xfrm>
              <a:off x="7491413" y="3174857"/>
              <a:ext cx="762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800" b="0" smtClean="0">
                  <a:solidFill>
                    <a:srgbClr val="FF0000"/>
                  </a:solidFill>
                </a:rPr>
                <a:t>I</a:t>
              </a:r>
              <a:endParaRPr lang="de-DE" altLang="de-DE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631" name="Rectangle 451"/>
            <p:cNvSpPr>
              <a:spLocks noChangeArrowheads="1"/>
            </p:cNvSpPr>
            <p:nvPr/>
          </p:nvSpPr>
          <p:spPr bwMode="auto">
            <a:xfrm>
              <a:off x="7491413" y="3174857"/>
              <a:ext cx="762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800" b="0" smtClean="0">
                  <a:solidFill>
                    <a:srgbClr val="FF0000"/>
                  </a:solidFill>
                </a:rPr>
                <a:t>I</a:t>
              </a:r>
              <a:endParaRPr lang="de-DE" altLang="de-DE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632" name="Rectangle 452"/>
            <p:cNvSpPr>
              <a:spLocks noChangeArrowheads="1"/>
            </p:cNvSpPr>
            <p:nvPr/>
          </p:nvSpPr>
          <p:spPr bwMode="auto">
            <a:xfrm>
              <a:off x="7507288" y="3174857"/>
              <a:ext cx="762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800" b="0" smtClean="0">
                  <a:solidFill>
                    <a:srgbClr val="FF0000"/>
                  </a:solidFill>
                </a:rPr>
                <a:t>I</a:t>
              </a:r>
              <a:endParaRPr lang="de-DE" altLang="de-DE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633" name="Rectangle 453"/>
            <p:cNvSpPr>
              <a:spLocks noChangeArrowheads="1"/>
            </p:cNvSpPr>
            <p:nvPr/>
          </p:nvSpPr>
          <p:spPr bwMode="auto">
            <a:xfrm>
              <a:off x="7512051" y="3174857"/>
              <a:ext cx="762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800" b="0" smtClean="0">
                  <a:solidFill>
                    <a:srgbClr val="FF0000"/>
                  </a:solidFill>
                </a:rPr>
                <a:t>I</a:t>
              </a:r>
              <a:endParaRPr lang="de-DE" altLang="de-DE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634" name="Rectangle 454"/>
            <p:cNvSpPr>
              <a:spLocks noChangeArrowheads="1"/>
            </p:cNvSpPr>
            <p:nvPr/>
          </p:nvSpPr>
          <p:spPr bwMode="auto">
            <a:xfrm>
              <a:off x="7512051" y="3174857"/>
              <a:ext cx="762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800" b="0" smtClean="0">
                  <a:solidFill>
                    <a:srgbClr val="FF0000"/>
                  </a:solidFill>
                </a:rPr>
                <a:t>I</a:t>
              </a:r>
              <a:endParaRPr lang="de-DE" altLang="de-DE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635" name="Rectangle 455"/>
            <p:cNvSpPr>
              <a:spLocks noChangeArrowheads="1"/>
            </p:cNvSpPr>
            <p:nvPr/>
          </p:nvSpPr>
          <p:spPr bwMode="auto">
            <a:xfrm>
              <a:off x="7567613" y="3241532"/>
              <a:ext cx="762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800" b="0" smtClean="0">
                  <a:solidFill>
                    <a:srgbClr val="FF0000"/>
                  </a:solidFill>
                </a:rPr>
                <a:t>I</a:t>
              </a:r>
              <a:endParaRPr lang="de-DE" altLang="de-DE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636" name="Rectangle 456"/>
            <p:cNvSpPr>
              <a:spLocks noChangeArrowheads="1"/>
            </p:cNvSpPr>
            <p:nvPr/>
          </p:nvSpPr>
          <p:spPr bwMode="auto">
            <a:xfrm>
              <a:off x="7613651" y="3341544"/>
              <a:ext cx="762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800" b="0" smtClean="0">
                  <a:solidFill>
                    <a:srgbClr val="FF0000"/>
                  </a:solidFill>
                </a:rPr>
                <a:t>I</a:t>
              </a:r>
              <a:endParaRPr lang="de-DE" altLang="de-DE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637" name="Rectangle 457"/>
            <p:cNvSpPr>
              <a:spLocks noChangeArrowheads="1"/>
            </p:cNvSpPr>
            <p:nvPr/>
          </p:nvSpPr>
          <p:spPr bwMode="auto">
            <a:xfrm>
              <a:off x="7627938" y="3341544"/>
              <a:ext cx="762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800" b="0" smtClean="0">
                  <a:solidFill>
                    <a:srgbClr val="FF0000"/>
                  </a:solidFill>
                </a:rPr>
                <a:t>I</a:t>
              </a:r>
              <a:endParaRPr lang="de-DE" altLang="de-DE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638" name="Rectangle 458"/>
            <p:cNvSpPr>
              <a:spLocks noChangeArrowheads="1"/>
            </p:cNvSpPr>
            <p:nvPr/>
          </p:nvSpPr>
          <p:spPr bwMode="auto">
            <a:xfrm>
              <a:off x="7627938" y="3341544"/>
              <a:ext cx="762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800" b="0" smtClean="0">
                  <a:solidFill>
                    <a:srgbClr val="FF0000"/>
                  </a:solidFill>
                </a:rPr>
                <a:t>I</a:t>
              </a:r>
              <a:endParaRPr lang="de-DE" altLang="de-DE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639" name="Rectangle 459"/>
            <p:cNvSpPr>
              <a:spLocks noChangeArrowheads="1"/>
            </p:cNvSpPr>
            <p:nvPr/>
          </p:nvSpPr>
          <p:spPr bwMode="auto">
            <a:xfrm>
              <a:off x="7708901" y="3378057"/>
              <a:ext cx="762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800" b="0" smtClean="0">
                  <a:solidFill>
                    <a:srgbClr val="FF0000"/>
                  </a:solidFill>
                </a:rPr>
                <a:t>I</a:t>
              </a:r>
              <a:endParaRPr lang="de-DE" altLang="de-DE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640" name="Rectangle 460"/>
            <p:cNvSpPr>
              <a:spLocks noChangeArrowheads="1"/>
            </p:cNvSpPr>
            <p:nvPr/>
          </p:nvSpPr>
          <p:spPr bwMode="auto">
            <a:xfrm>
              <a:off x="7715251" y="3378057"/>
              <a:ext cx="762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800" b="0" smtClean="0">
                  <a:solidFill>
                    <a:srgbClr val="FF0000"/>
                  </a:solidFill>
                </a:rPr>
                <a:t>I</a:t>
              </a:r>
              <a:endParaRPr lang="de-DE" altLang="de-DE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641" name="Rectangle 461"/>
            <p:cNvSpPr>
              <a:spLocks noChangeArrowheads="1"/>
            </p:cNvSpPr>
            <p:nvPr/>
          </p:nvSpPr>
          <p:spPr bwMode="auto">
            <a:xfrm>
              <a:off x="7764463" y="3452669"/>
              <a:ext cx="762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800" b="0" smtClean="0">
                  <a:solidFill>
                    <a:srgbClr val="FF0000"/>
                  </a:solidFill>
                </a:rPr>
                <a:t>I</a:t>
              </a:r>
              <a:endParaRPr lang="de-DE" altLang="de-DE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642" name="Rectangle 462"/>
            <p:cNvSpPr>
              <a:spLocks noChangeArrowheads="1"/>
            </p:cNvSpPr>
            <p:nvPr/>
          </p:nvSpPr>
          <p:spPr bwMode="auto">
            <a:xfrm>
              <a:off x="7845426" y="3493944"/>
              <a:ext cx="762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800" b="0" smtClean="0">
                  <a:solidFill>
                    <a:srgbClr val="FF0000"/>
                  </a:solidFill>
                </a:rPr>
                <a:t>I</a:t>
              </a:r>
              <a:endParaRPr lang="de-DE" altLang="de-DE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643" name="Rectangle 463"/>
            <p:cNvSpPr>
              <a:spLocks noChangeArrowheads="1"/>
            </p:cNvSpPr>
            <p:nvPr/>
          </p:nvSpPr>
          <p:spPr bwMode="auto">
            <a:xfrm>
              <a:off x="7891463" y="3493944"/>
              <a:ext cx="762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800" b="0" smtClean="0">
                  <a:solidFill>
                    <a:srgbClr val="FF0000"/>
                  </a:solidFill>
                </a:rPr>
                <a:t>I</a:t>
              </a:r>
              <a:endParaRPr lang="de-DE" altLang="de-DE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644" name="Rectangle 464"/>
            <p:cNvSpPr>
              <a:spLocks noChangeArrowheads="1"/>
            </p:cNvSpPr>
            <p:nvPr/>
          </p:nvSpPr>
          <p:spPr bwMode="auto">
            <a:xfrm>
              <a:off x="8007351" y="3660632"/>
              <a:ext cx="762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800" b="0" smtClean="0">
                  <a:solidFill>
                    <a:srgbClr val="FF0000"/>
                  </a:solidFill>
                </a:rPr>
                <a:t>I</a:t>
              </a:r>
              <a:endParaRPr lang="de-DE" altLang="de-DE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645" name="Rectangle 465"/>
            <p:cNvSpPr>
              <a:spLocks noChangeArrowheads="1"/>
            </p:cNvSpPr>
            <p:nvPr/>
          </p:nvSpPr>
          <p:spPr bwMode="auto">
            <a:xfrm>
              <a:off x="8018463" y="3660632"/>
              <a:ext cx="762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800" b="0" smtClean="0">
                  <a:solidFill>
                    <a:srgbClr val="FF0000"/>
                  </a:solidFill>
                </a:rPr>
                <a:t>I</a:t>
              </a:r>
              <a:endParaRPr lang="de-DE" altLang="de-DE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646" name="Rectangle 466"/>
            <p:cNvSpPr>
              <a:spLocks noChangeArrowheads="1"/>
            </p:cNvSpPr>
            <p:nvPr/>
          </p:nvSpPr>
          <p:spPr bwMode="auto">
            <a:xfrm>
              <a:off x="8023226" y="3660632"/>
              <a:ext cx="762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800" b="0" smtClean="0">
                  <a:solidFill>
                    <a:srgbClr val="FF0000"/>
                  </a:solidFill>
                </a:rPr>
                <a:t>I</a:t>
              </a:r>
              <a:endParaRPr lang="de-DE" altLang="de-DE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647" name="Rectangle 467"/>
            <p:cNvSpPr>
              <a:spLocks noChangeArrowheads="1"/>
            </p:cNvSpPr>
            <p:nvPr/>
          </p:nvSpPr>
          <p:spPr bwMode="auto">
            <a:xfrm>
              <a:off x="8027988" y="3660632"/>
              <a:ext cx="762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800" b="0" smtClean="0">
                  <a:solidFill>
                    <a:srgbClr val="FF0000"/>
                  </a:solidFill>
                </a:rPr>
                <a:t>I</a:t>
              </a:r>
              <a:endParaRPr lang="de-DE" altLang="de-DE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648" name="Rectangle 468"/>
            <p:cNvSpPr>
              <a:spLocks noChangeArrowheads="1"/>
            </p:cNvSpPr>
            <p:nvPr/>
          </p:nvSpPr>
          <p:spPr bwMode="auto">
            <a:xfrm>
              <a:off x="8027988" y="3660632"/>
              <a:ext cx="762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800" b="0" smtClean="0">
                  <a:solidFill>
                    <a:srgbClr val="FF0000"/>
                  </a:solidFill>
                </a:rPr>
                <a:t>I</a:t>
              </a:r>
              <a:endParaRPr lang="de-DE" altLang="de-DE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649" name="Rectangle 469"/>
            <p:cNvSpPr>
              <a:spLocks noChangeArrowheads="1"/>
            </p:cNvSpPr>
            <p:nvPr/>
          </p:nvSpPr>
          <p:spPr bwMode="auto">
            <a:xfrm>
              <a:off x="8240713" y="3771757"/>
              <a:ext cx="762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800" b="0" smtClean="0">
                  <a:solidFill>
                    <a:srgbClr val="FF0000"/>
                  </a:solidFill>
                </a:rPr>
                <a:t>I</a:t>
              </a:r>
              <a:endParaRPr lang="de-DE" altLang="de-DE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650" name="Rectangle 470"/>
            <p:cNvSpPr>
              <a:spLocks noChangeArrowheads="1"/>
            </p:cNvSpPr>
            <p:nvPr/>
          </p:nvSpPr>
          <p:spPr bwMode="auto">
            <a:xfrm>
              <a:off x="8372476" y="3832082"/>
              <a:ext cx="762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800" b="0" smtClean="0">
                  <a:solidFill>
                    <a:srgbClr val="FF0000"/>
                  </a:solidFill>
                </a:rPr>
                <a:t>I</a:t>
              </a:r>
              <a:endParaRPr lang="de-DE" altLang="de-DE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651" name="Rectangle 471"/>
            <p:cNvSpPr>
              <a:spLocks noChangeArrowheads="1"/>
            </p:cNvSpPr>
            <p:nvPr/>
          </p:nvSpPr>
          <p:spPr bwMode="auto">
            <a:xfrm>
              <a:off x="8664576" y="3893994"/>
              <a:ext cx="762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800" b="0" smtClean="0">
                  <a:solidFill>
                    <a:srgbClr val="FF0000"/>
                  </a:solidFill>
                </a:rPr>
                <a:t>I</a:t>
              </a:r>
              <a:endParaRPr lang="de-DE" altLang="de-DE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652" name="Rectangle 472"/>
            <p:cNvSpPr>
              <a:spLocks noChangeArrowheads="1"/>
            </p:cNvSpPr>
            <p:nvPr/>
          </p:nvSpPr>
          <p:spPr bwMode="auto">
            <a:xfrm>
              <a:off x="8701088" y="3893994"/>
              <a:ext cx="762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800" b="0" smtClean="0">
                  <a:solidFill>
                    <a:srgbClr val="FF0000"/>
                  </a:solidFill>
                </a:rPr>
                <a:t>I</a:t>
              </a:r>
              <a:endParaRPr lang="de-DE" altLang="de-DE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653" name="Rectangle 473"/>
            <p:cNvSpPr>
              <a:spLocks noChangeArrowheads="1"/>
            </p:cNvSpPr>
            <p:nvPr/>
          </p:nvSpPr>
          <p:spPr bwMode="auto">
            <a:xfrm>
              <a:off x="8745538" y="3893994"/>
              <a:ext cx="762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800" b="0" smtClean="0">
                  <a:solidFill>
                    <a:srgbClr val="FF0000"/>
                  </a:solidFill>
                </a:rPr>
                <a:t>I</a:t>
              </a:r>
              <a:endParaRPr lang="de-DE" altLang="de-DE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654" name="Rectangle 474"/>
            <p:cNvSpPr>
              <a:spLocks noChangeArrowheads="1"/>
            </p:cNvSpPr>
            <p:nvPr/>
          </p:nvSpPr>
          <p:spPr bwMode="auto">
            <a:xfrm>
              <a:off x="8782051" y="3893994"/>
              <a:ext cx="762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800" b="0" smtClean="0">
                  <a:solidFill>
                    <a:srgbClr val="FF0000"/>
                  </a:solidFill>
                </a:rPr>
                <a:t>I</a:t>
              </a:r>
              <a:endParaRPr lang="de-DE" altLang="de-DE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655" name="Rectangle 475"/>
            <p:cNvSpPr>
              <a:spLocks noChangeArrowheads="1"/>
            </p:cNvSpPr>
            <p:nvPr/>
          </p:nvSpPr>
          <p:spPr bwMode="auto">
            <a:xfrm>
              <a:off x="8821738" y="3893994"/>
              <a:ext cx="762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800" b="0" smtClean="0">
                  <a:solidFill>
                    <a:srgbClr val="FF0000"/>
                  </a:solidFill>
                </a:rPr>
                <a:t>I</a:t>
              </a:r>
              <a:endParaRPr lang="de-DE" altLang="de-DE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656" name="Rectangle 476"/>
            <p:cNvSpPr>
              <a:spLocks noChangeArrowheads="1"/>
            </p:cNvSpPr>
            <p:nvPr/>
          </p:nvSpPr>
          <p:spPr bwMode="auto">
            <a:xfrm>
              <a:off x="8932863" y="3893994"/>
              <a:ext cx="762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800" b="0" smtClean="0">
                  <a:solidFill>
                    <a:srgbClr val="FF0000"/>
                  </a:solidFill>
                </a:rPr>
                <a:t>I</a:t>
              </a:r>
              <a:endParaRPr lang="de-DE" altLang="de-DE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657" name="Rectangle 477"/>
            <p:cNvSpPr>
              <a:spLocks noChangeArrowheads="1"/>
            </p:cNvSpPr>
            <p:nvPr/>
          </p:nvSpPr>
          <p:spPr bwMode="auto">
            <a:xfrm>
              <a:off x="9247188" y="4035282"/>
              <a:ext cx="762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800" b="0" smtClean="0">
                  <a:solidFill>
                    <a:srgbClr val="FF0000"/>
                  </a:solidFill>
                </a:rPr>
                <a:t>I</a:t>
              </a:r>
              <a:endParaRPr lang="de-DE" altLang="de-DE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658" name="Rectangle 478"/>
            <p:cNvSpPr>
              <a:spLocks noChangeArrowheads="1"/>
            </p:cNvSpPr>
            <p:nvPr/>
          </p:nvSpPr>
          <p:spPr bwMode="auto">
            <a:xfrm>
              <a:off x="9429751" y="4035282"/>
              <a:ext cx="762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800" b="0" smtClean="0">
                  <a:solidFill>
                    <a:srgbClr val="FF0000"/>
                  </a:solidFill>
                </a:rPr>
                <a:t>I</a:t>
              </a:r>
              <a:endParaRPr lang="de-DE" altLang="de-DE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659" name="Rectangle 479"/>
            <p:cNvSpPr>
              <a:spLocks noChangeArrowheads="1"/>
            </p:cNvSpPr>
            <p:nvPr/>
          </p:nvSpPr>
          <p:spPr bwMode="auto">
            <a:xfrm>
              <a:off x="9504363" y="4035282"/>
              <a:ext cx="762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800" b="0" smtClean="0">
                  <a:solidFill>
                    <a:srgbClr val="FF0000"/>
                  </a:solidFill>
                </a:rPr>
                <a:t>I</a:t>
              </a:r>
              <a:endParaRPr lang="de-DE" altLang="de-DE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660" name="Rectangle 480"/>
            <p:cNvSpPr>
              <a:spLocks noChangeArrowheads="1"/>
            </p:cNvSpPr>
            <p:nvPr/>
          </p:nvSpPr>
          <p:spPr bwMode="auto">
            <a:xfrm>
              <a:off x="9615488" y="4035282"/>
              <a:ext cx="762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800" b="0" smtClean="0">
                  <a:solidFill>
                    <a:srgbClr val="FF0000"/>
                  </a:solidFill>
                </a:rPr>
                <a:t>I</a:t>
              </a:r>
              <a:endParaRPr lang="de-DE" altLang="de-DE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661" name="Rectangle 481"/>
            <p:cNvSpPr>
              <a:spLocks noChangeArrowheads="1"/>
            </p:cNvSpPr>
            <p:nvPr/>
          </p:nvSpPr>
          <p:spPr bwMode="auto">
            <a:xfrm>
              <a:off x="8569326" y="4444857"/>
              <a:ext cx="762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800" b="0" smtClean="0">
                  <a:solidFill>
                    <a:srgbClr val="0000FF"/>
                  </a:solidFill>
                </a:rPr>
                <a:t>I</a:t>
              </a:r>
              <a:endParaRPr lang="de-DE" altLang="de-DE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662" name="Rectangle 482"/>
            <p:cNvSpPr>
              <a:spLocks noChangeArrowheads="1"/>
            </p:cNvSpPr>
            <p:nvPr/>
          </p:nvSpPr>
          <p:spPr bwMode="auto">
            <a:xfrm>
              <a:off x="6445053" y="5156031"/>
              <a:ext cx="42960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200" b="0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Cohort</a:t>
              </a:r>
              <a:endParaRPr lang="de-DE" altLang="de-DE" sz="1200" b="0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3" name="Rectangle 483"/>
            <p:cNvSpPr>
              <a:spLocks noChangeArrowheads="1"/>
            </p:cNvSpPr>
            <p:nvPr/>
          </p:nvSpPr>
          <p:spPr bwMode="auto">
            <a:xfrm>
              <a:off x="7019926" y="5310044"/>
              <a:ext cx="13144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000" b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86</a:t>
              </a:r>
              <a:endParaRPr lang="de-DE" altLang="de-DE" sz="1000" b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4" name="Rectangle 484"/>
            <p:cNvSpPr>
              <a:spLocks noChangeArrowheads="1"/>
            </p:cNvSpPr>
            <p:nvPr/>
          </p:nvSpPr>
          <p:spPr bwMode="auto">
            <a:xfrm>
              <a:off x="7323138" y="5310044"/>
              <a:ext cx="13144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000" b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55</a:t>
              </a:r>
              <a:endParaRPr lang="de-DE" altLang="de-DE" sz="1000" b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5" name="Rectangle 485"/>
            <p:cNvSpPr>
              <a:spLocks noChangeArrowheads="1"/>
            </p:cNvSpPr>
            <p:nvPr/>
          </p:nvSpPr>
          <p:spPr bwMode="auto">
            <a:xfrm>
              <a:off x="7621588" y="5310044"/>
              <a:ext cx="13144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000" b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35</a:t>
              </a:r>
              <a:endParaRPr lang="de-DE" altLang="de-DE" sz="1000" b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6" name="Rectangle 486"/>
            <p:cNvSpPr>
              <a:spLocks noChangeArrowheads="1"/>
            </p:cNvSpPr>
            <p:nvPr/>
          </p:nvSpPr>
          <p:spPr bwMode="auto">
            <a:xfrm>
              <a:off x="7924801" y="5310044"/>
              <a:ext cx="13144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000" b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23</a:t>
              </a:r>
              <a:endParaRPr lang="de-DE" altLang="de-DE" sz="1000" b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7" name="Rectangle 487"/>
            <p:cNvSpPr>
              <a:spLocks noChangeArrowheads="1"/>
            </p:cNvSpPr>
            <p:nvPr/>
          </p:nvSpPr>
          <p:spPr bwMode="auto">
            <a:xfrm>
              <a:off x="8228013" y="5310044"/>
              <a:ext cx="13144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000" b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14</a:t>
              </a:r>
              <a:endParaRPr lang="de-DE" altLang="de-DE" sz="1000" b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8" name="Rectangle 488"/>
            <p:cNvSpPr>
              <a:spLocks noChangeArrowheads="1"/>
            </p:cNvSpPr>
            <p:nvPr/>
          </p:nvSpPr>
          <p:spPr bwMode="auto">
            <a:xfrm>
              <a:off x="8526463" y="5310044"/>
              <a:ext cx="13144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000" b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12</a:t>
              </a:r>
              <a:endParaRPr lang="de-DE" altLang="de-DE" sz="1000" b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9" name="Rectangle 489"/>
            <p:cNvSpPr>
              <a:spLocks noChangeArrowheads="1"/>
            </p:cNvSpPr>
            <p:nvPr/>
          </p:nvSpPr>
          <p:spPr bwMode="auto">
            <a:xfrm>
              <a:off x="8859838" y="5310044"/>
              <a:ext cx="6572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000" b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6</a:t>
              </a:r>
              <a:endParaRPr lang="de-DE" altLang="de-DE" sz="1000" b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0" name="Rectangle 490"/>
            <p:cNvSpPr>
              <a:spLocks noChangeArrowheads="1"/>
            </p:cNvSpPr>
            <p:nvPr/>
          </p:nvSpPr>
          <p:spPr bwMode="auto">
            <a:xfrm>
              <a:off x="9163051" y="5310044"/>
              <a:ext cx="6572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000" b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5</a:t>
              </a:r>
              <a:endParaRPr lang="de-DE" altLang="de-DE" sz="1000" b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1" name="Rectangle 491"/>
            <p:cNvSpPr>
              <a:spLocks noChangeArrowheads="1"/>
            </p:cNvSpPr>
            <p:nvPr/>
          </p:nvSpPr>
          <p:spPr bwMode="auto">
            <a:xfrm>
              <a:off x="9466263" y="5310044"/>
              <a:ext cx="6572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000" b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endParaRPr lang="de-DE" altLang="de-DE" sz="1000" b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2" name="Rectangle 492"/>
            <p:cNvSpPr>
              <a:spLocks noChangeArrowheads="1"/>
            </p:cNvSpPr>
            <p:nvPr/>
          </p:nvSpPr>
          <p:spPr bwMode="auto">
            <a:xfrm>
              <a:off x="9764713" y="5310044"/>
              <a:ext cx="6572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000" b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0</a:t>
              </a:r>
              <a:endParaRPr lang="de-DE" altLang="de-DE" sz="1000" b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3" name="Rectangle 493"/>
            <p:cNvSpPr>
              <a:spLocks noChangeArrowheads="1"/>
            </p:cNvSpPr>
            <p:nvPr/>
          </p:nvSpPr>
          <p:spPr bwMode="auto">
            <a:xfrm>
              <a:off x="10069513" y="5310044"/>
              <a:ext cx="6572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000" b="0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0</a:t>
              </a:r>
              <a:endParaRPr lang="de-DE" altLang="de-DE" sz="1000" b="0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4" name="Rectangle 494"/>
            <p:cNvSpPr>
              <a:spLocks noChangeArrowheads="1"/>
            </p:cNvSpPr>
            <p:nvPr/>
          </p:nvSpPr>
          <p:spPr bwMode="auto">
            <a:xfrm>
              <a:off x="6435528" y="5310044"/>
              <a:ext cx="43762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200" b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16-10: </a:t>
              </a:r>
            </a:p>
          </p:txBody>
        </p:sp>
        <p:sp>
          <p:nvSpPr>
            <p:cNvPr id="675" name="Rectangle 495"/>
            <p:cNvSpPr>
              <a:spLocks noChangeArrowheads="1"/>
            </p:cNvSpPr>
            <p:nvPr/>
          </p:nvSpPr>
          <p:spPr bwMode="auto">
            <a:xfrm>
              <a:off x="7019926" y="5444063"/>
              <a:ext cx="13144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000" b="0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62</a:t>
              </a:r>
              <a:endParaRPr lang="de-DE" altLang="de-DE" sz="1000" b="0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6" name="Rectangle 496"/>
            <p:cNvSpPr>
              <a:spLocks noChangeArrowheads="1"/>
            </p:cNvSpPr>
            <p:nvPr/>
          </p:nvSpPr>
          <p:spPr bwMode="auto">
            <a:xfrm>
              <a:off x="7323138" y="5444063"/>
              <a:ext cx="13144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000" b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20</a:t>
              </a:r>
              <a:endParaRPr lang="de-DE" altLang="de-DE" sz="1000" b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7" name="Rectangle 497"/>
            <p:cNvSpPr>
              <a:spLocks noChangeArrowheads="1"/>
            </p:cNvSpPr>
            <p:nvPr/>
          </p:nvSpPr>
          <p:spPr bwMode="auto">
            <a:xfrm>
              <a:off x="7651751" y="5444063"/>
              <a:ext cx="6572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000" b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9</a:t>
              </a:r>
              <a:endParaRPr lang="de-DE" altLang="de-DE" sz="1000" b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8" name="Rectangle 498"/>
            <p:cNvSpPr>
              <a:spLocks noChangeArrowheads="1"/>
            </p:cNvSpPr>
            <p:nvPr/>
          </p:nvSpPr>
          <p:spPr bwMode="auto">
            <a:xfrm>
              <a:off x="7954963" y="5444063"/>
              <a:ext cx="6572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000" b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6</a:t>
              </a:r>
              <a:endParaRPr lang="de-DE" altLang="de-DE" sz="1000" b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9" name="Rectangle 499"/>
            <p:cNvSpPr>
              <a:spLocks noChangeArrowheads="1"/>
            </p:cNvSpPr>
            <p:nvPr/>
          </p:nvSpPr>
          <p:spPr bwMode="auto">
            <a:xfrm>
              <a:off x="8258176" y="5444063"/>
              <a:ext cx="6572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000" b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5</a:t>
              </a:r>
              <a:endParaRPr lang="de-DE" altLang="de-DE" sz="1000" b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0" name="Rectangle 500"/>
            <p:cNvSpPr>
              <a:spLocks noChangeArrowheads="1"/>
            </p:cNvSpPr>
            <p:nvPr/>
          </p:nvSpPr>
          <p:spPr bwMode="auto">
            <a:xfrm>
              <a:off x="8556626" y="5444063"/>
              <a:ext cx="6572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000" b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3</a:t>
              </a:r>
              <a:endParaRPr lang="de-DE" altLang="de-DE" sz="1000" b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1" name="Rectangle 501"/>
            <p:cNvSpPr>
              <a:spLocks noChangeArrowheads="1"/>
            </p:cNvSpPr>
            <p:nvPr/>
          </p:nvSpPr>
          <p:spPr bwMode="auto">
            <a:xfrm>
              <a:off x="8859838" y="5444063"/>
              <a:ext cx="6572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000" b="0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3</a:t>
              </a:r>
              <a:endParaRPr lang="de-DE" altLang="de-DE" sz="1000" b="0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2" name="Rectangle 502"/>
            <p:cNvSpPr>
              <a:spLocks noChangeArrowheads="1"/>
            </p:cNvSpPr>
            <p:nvPr/>
          </p:nvSpPr>
          <p:spPr bwMode="auto">
            <a:xfrm>
              <a:off x="9163051" y="5444063"/>
              <a:ext cx="6572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000" b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3</a:t>
              </a:r>
              <a:endParaRPr lang="de-DE" altLang="de-DE" sz="1000" b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3" name="Rectangle 503"/>
            <p:cNvSpPr>
              <a:spLocks noChangeArrowheads="1"/>
            </p:cNvSpPr>
            <p:nvPr/>
          </p:nvSpPr>
          <p:spPr bwMode="auto">
            <a:xfrm>
              <a:off x="9466263" y="5444063"/>
              <a:ext cx="6572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000" b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3</a:t>
              </a:r>
              <a:endParaRPr lang="de-DE" altLang="de-DE" sz="1000" b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4" name="Rectangle 504"/>
            <p:cNvSpPr>
              <a:spLocks noChangeArrowheads="1"/>
            </p:cNvSpPr>
            <p:nvPr/>
          </p:nvSpPr>
          <p:spPr bwMode="auto">
            <a:xfrm>
              <a:off x="9764713" y="5444063"/>
              <a:ext cx="6572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000" b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3</a:t>
              </a:r>
              <a:endParaRPr lang="de-DE" altLang="de-DE" sz="1000" b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5" name="Rectangle 505"/>
            <p:cNvSpPr>
              <a:spLocks noChangeArrowheads="1"/>
            </p:cNvSpPr>
            <p:nvPr/>
          </p:nvSpPr>
          <p:spPr bwMode="auto">
            <a:xfrm>
              <a:off x="10069513" y="5444063"/>
              <a:ext cx="6572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000" b="0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3</a:t>
              </a:r>
              <a:endParaRPr lang="de-DE" altLang="de-DE" sz="1000" b="0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6" name="Rectangle 506"/>
            <p:cNvSpPr>
              <a:spLocks noChangeArrowheads="1"/>
            </p:cNvSpPr>
            <p:nvPr/>
          </p:nvSpPr>
          <p:spPr bwMode="auto">
            <a:xfrm>
              <a:off x="6292653" y="5444063"/>
              <a:ext cx="64472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200" b="0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historical</a:t>
              </a:r>
              <a:r>
                <a:rPr lang="de-DE" altLang="de-DE" sz="1200" b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44041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Box 8"/>
          <p:cNvSpPr txBox="1"/>
          <p:nvPr/>
        </p:nvSpPr>
        <p:spPr>
          <a:xfrm>
            <a:off x="409710" y="5689422"/>
            <a:ext cx="11161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e-DE" sz="16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Multivariable </a:t>
            </a:r>
            <a:r>
              <a:rPr lang="de-DE" sz="16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analysis</a:t>
            </a:r>
            <a:r>
              <a:rPr lang="de-DE" sz="16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6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adjusted</a:t>
            </a:r>
            <a:r>
              <a:rPr lang="de-DE" sz="16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6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for</a:t>
            </a:r>
            <a:r>
              <a:rPr lang="de-DE" sz="16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600" b="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FLT3</a:t>
            </a:r>
            <a:r>
              <a:rPr lang="de-DE" sz="16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-ITD </a:t>
            </a:r>
            <a:r>
              <a:rPr lang="de-DE" sz="16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allelic</a:t>
            </a:r>
            <a:r>
              <a:rPr lang="de-DE" sz="16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6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ratio</a:t>
            </a:r>
            <a:r>
              <a:rPr lang="de-DE" sz="16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de-DE" sz="1600" b="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NPM1</a:t>
            </a:r>
            <a:r>
              <a:rPr lang="de-DE" sz="16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6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mutational</a:t>
            </a:r>
            <a:r>
              <a:rPr lang="de-DE" sz="16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6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status</a:t>
            </a:r>
            <a:r>
              <a:rPr lang="de-DE" sz="16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de-DE" sz="16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age</a:t>
            </a:r>
            <a:r>
              <a:rPr lang="de-DE" sz="16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(18-60 </a:t>
            </a:r>
            <a:r>
              <a:rPr lang="de-DE" sz="16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vs</a:t>
            </a:r>
            <a:r>
              <a:rPr lang="de-DE" sz="16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&gt;60 </a:t>
            </a:r>
            <a:r>
              <a:rPr lang="de-DE" sz="16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yrs</a:t>
            </a:r>
            <a:r>
              <a:rPr lang="de-DE" sz="16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), </a:t>
            </a:r>
            <a:r>
              <a:rPr lang="de-DE" sz="16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sex</a:t>
            </a:r>
            <a:r>
              <a:rPr lang="de-DE" sz="16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de-DE" sz="16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white</a:t>
            </a:r>
            <a:r>
              <a:rPr lang="de-DE" sz="16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6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cell</a:t>
            </a:r>
            <a:r>
              <a:rPr lang="de-DE" sz="16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6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counts</a:t>
            </a:r>
            <a:r>
              <a:rPr lang="de-DE" sz="16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and </a:t>
            </a:r>
            <a:r>
              <a:rPr lang="de-DE" sz="16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bone</a:t>
            </a:r>
            <a:r>
              <a:rPr lang="de-DE" sz="16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6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marrow</a:t>
            </a:r>
            <a:r>
              <a:rPr lang="de-DE" sz="16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blast % </a:t>
            </a:r>
            <a:r>
              <a:rPr lang="de-DE" sz="16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revealed</a:t>
            </a:r>
            <a:r>
              <a:rPr lang="de-DE" sz="16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 </a:t>
            </a:r>
            <a:r>
              <a:rPr lang="de-DE" sz="16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significant</a:t>
            </a:r>
            <a:r>
              <a:rPr lang="de-DE" sz="16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6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impact</a:t>
            </a:r>
            <a:r>
              <a:rPr lang="de-DE" sz="16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of </a:t>
            </a:r>
            <a:r>
              <a:rPr lang="de-DE" sz="16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maintenance</a:t>
            </a:r>
            <a:r>
              <a:rPr lang="de-DE" sz="16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6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therapy</a:t>
            </a:r>
            <a:r>
              <a:rPr lang="de-DE" sz="16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on EFS (HR, 2.51; </a:t>
            </a:r>
            <a:r>
              <a:rPr lang="de-DE" sz="1600" b="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r>
              <a:rPr lang="de-DE" sz="16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=0.01) and OS (HR, 2.64; </a:t>
            </a:r>
            <a:r>
              <a:rPr lang="de-DE" sz="1600" i="1" dirty="0">
                <a:latin typeface="Calibri" panose="020F0502020204030204" pitchFamily="34" charset="0"/>
              </a:rPr>
              <a:t>P</a:t>
            </a:r>
            <a:r>
              <a:rPr lang="de-DE" sz="1600" b="0" dirty="0" smtClean="0">
                <a:latin typeface="Calibri" panose="020F0502020204030204" pitchFamily="34" charset="0"/>
              </a:rPr>
              <a:t>=0.004)</a:t>
            </a:r>
            <a:endParaRPr lang="en-US" sz="1600" b="0" dirty="0">
              <a:latin typeface="Calibri" panose="020F0502020204030204" pitchFamily="34" charset="0"/>
            </a:endParaRPr>
          </a:p>
        </p:txBody>
      </p:sp>
      <p:sp>
        <p:nvSpPr>
          <p:cNvPr id="293" name="TextBox 13"/>
          <p:cNvSpPr txBox="1"/>
          <p:nvPr/>
        </p:nvSpPr>
        <p:spPr>
          <a:xfrm>
            <a:off x="2423592" y="1556792"/>
            <a:ext cx="339399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2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Event-</a:t>
            </a:r>
            <a:r>
              <a:rPr lang="de-CH" sz="22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free</a:t>
            </a:r>
            <a:r>
              <a:rPr lang="de-CH" sz="2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CH" sz="22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survival</a:t>
            </a:r>
            <a:endParaRPr lang="en-US" sz="2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70" name="TextBox 14"/>
          <p:cNvSpPr txBox="1"/>
          <p:nvPr/>
        </p:nvSpPr>
        <p:spPr>
          <a:xfrm>
            <a:off x="6816080" y="1556792"/>
            <a:ext cx="320154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2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Overall </a:t>
            </a:r>
            <a:r>
              <a:rPr lang="de-CH" sz="22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survival</a:t>
            </a:r>
            <a:endParaRPr lang="en-US" sz="2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216" y="1916832"/>
            <a:ext cx="8400256" cy="3684033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0" y="10071"/>
            <a:ext cx="12192000" cy="13110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16" descr="03_AML_bu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2647" y="741325"/>
            <a:ext cx="951922" cy="4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839416" y="129211"/>
            <a:ext cx="1072919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atin typeface="+mn-lt"/>
                <a:cs typeface="Arial" panose="020B0604020202020204" pitchFamily="34" charset="0"/>
              </a:rPr>
              <a:t>Landmark analysis at day 100 after allogeneic HCT of patients who started </a:t>
            </a:r>
            <a:r>
              <a:rPr lang="en-US" sz="3200" b="1" dirty="0" err="1" smtClean="0">
                <a:latin typeface="+mn-lt"/>
                <a:cs typeface="Arial" panose="020B0604020202020204" pitchFamily="34" charset="0"/>
              </a:rPr>
              <a:t>Midostaurin</a:t>
            </a:r>
            <a:r>
              <a:rPr lang="en-US" sz="3200" b="1" dirty="0" smtClean="0">
                <a:latin typeface="+mn-lt"/>
                <a:cs typeface="Arial" panose="020B0604020202020204" pitchFamily="34" charset="0"/>
              </a:rPr>
              <a:t> maintenance or not</a:t>
            </a: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3950233" y="6520419"/>
            <a:ext cx="4291533" cy="15674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10000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4000" indent="-254000" algn="l" rtl="0" eaLnBrk="1" fontAlgn="base" hangingPunct="1"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579438" indent="-295275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Calibri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914400" indent="-314325" algn="l" rtl="0" eaLnBrk="1" fontAlgn="base" hangingPunct="1">
              <a:spcBef>
                <a:spcPts val="300"/>
              </a:spcBef>
              <a:spcAft>
                <a:spcPts val="0"/>
              </a:spcAft>
              <a:buSzPct val="90000"/>
              <a:buFont typeface="Calibri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219200" indent="-274638" algn="l" rtl="0" eaLnBrk="1" fontAlgn="base" hangingPunct="1">
              <a:spcBef>
                <a:spcPts val="300"/>
              </a:spcBef>
              <a:spcAft>
                <a:spcPts val="0"/>
              </a:spcAft>
              <a:buFont typeface="Calibri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5pPr>
            <a:lvl6pPr marL="1314450" indent="-16986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alibri" pitchFamily="34" charset="0"/>
              <a:buChar char="–"/>
              <a:defRPr sz="1600" baseline="0">
                <a:solidFill>
                  <a:srgbClr val="000000"/>
                </a:solidFill>
                <a:latin typeface="+mn-lt"/>
              </a:defRPr>
            </a:lvl6pPr>
            <a:lvl7pPr marL="2513013" indent="-227013" algn="l" rtl="0" eaLnBrk="1" fontAlgn="base" hangingPunct="1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970213" indent="-227013" algn="l" rtl="0" eaLnBrk="1" fontAlgn="base" hangingPunct="1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427413" indent="-227013" algn="l" rtl="0" eaLnBrk="1" fontAlgn="base" hangingPunct="1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lnSpc>
                <a:spcPct val="90000"/>
              </a:lnSpc>
              <a:spcBef>
                <a:spcPts val="0"/>
              </a:spcBef>
              <a:buClr>
                <a:srgbClr val="2D2926"/>
              </a:buClr>
            </a:pPr>
            <a:r>
              <a:rPr lang="en-US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Schlenk RF, et al. Blood.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2018 Dec 18. [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Epub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ahead of print]</a:t>
            </a:r>
            <a:endParaRPr lang="da-DK" sz="1200" kern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0706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81"/>
          <a:stretch/>
        </p:blipFill>
        <p:spPr>
          <a:xfrm>
            <a:off x="551384" y="1446354"/>
            <a:ext cx="4968552" cy="433330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31683" y="6329195"/>
            <a:ext cx="8356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Cortes J, et al. J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Clin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Oncol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2012;31:3681-3687;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Zarrinkar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P, et al. Blood. 2009;114:2984-2992.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591944" y="1581522"/>
            <a:ext cx="6175522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An oral, </a:t>
            </a:r>
            <a:r>
              <a:rPr lang="en-US" sz="2400" dirty="0" smtClean="0">
                <a:solidFill>
                  <a:srgbClr val="000000"/>
                </a:solidFill>
              </a:rPr>
              <a:t>highly selective and </a:t>
            </a:r>
            <a:r>
              <a:rPr lang="en-US" sz="2400" dirty="0">
                <a:solidFill>
                  <a:srgbClr val="000000"/>
                </a:solidFill>
              </a:rPr>
              <a:t>highly </a:t>
            </a:r>
            <a:r>
              <a:rPr lang="en-US" sz="2400" dirty="0" smtClean="0">
                <a:solidFill>
                  <a:srgbClr val="000000"/>
                </a:solidFill>
              </a:rPr>
              <a:t>potent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FLT3 </a:t>
            </a:r>
            <a:r>
              <a:rPr lang="en-US" sz="2400" dirty="0" smtClean="0">
                <a:solidFill>
                  <a:srgbClr val="000000"/>
                </a:solidFill>
              </a:rPr>
              <a:t>inhibitor</a:t>
            </a:r>
            <a:r>
              <a:rPr lang="en-US" sz="2400" baseline="300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against </a:t>
            </a:r>
            <a:r>
              <a:rPr lang="en-US" sz="2400" i="1" dirty="0">
                <a:solidFill>
                  <a:srgbClr val="000000"/>
                </a:solidFill>
              </a:rPr>
              <a:t>FLT3</a:t>
            </a:r>
            <a:r>
              <a:rPr lang="en-US" sz="2400" dirty="0">
                <a:solidFill>
                  <a:srgbClr val="000000"/>
                </a:solidFill>
              </a:rPr>
              <a:t>-ITD </a:t>
            </a:r>
            <a:r>
              <a:rPr lang="en-US" sz="2400" dirty="0" smtClean="0">
                <a:solidFill>
                  <a:srgbClr val="000000"/>
                </a:solidFill>
              </a:rPr>
              <a:t>mutants</a:t>
            </a:r>
            <a:endParaRPr lang="en-US" sz="2400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Reduces blast burden by induction of differentiation and cytotoxicity</a:t>
            </a:r>
            <a:endParaRPr lang="en-US" sz="2400" dirty="0" smtClean="0"/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Treatment-related AEs (30-60mg/die): Anemia, febrile neutropenia, pyrexia, GI, QT prolongation</a:t>
            </a:r>
            <a:r>
              <a:rPr lang="en-US" sz="2400" dirty="0"/>
              <a:t> </a:t>
            </a:r>
            <a:r>
              <a:rPr lang="en-US" sz="2400" dirty="0" smtClean="0"/>
              <a:t>(3-5%)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TKD mutations appear to be a resistance </a:t>
            </a:r>
            <a:r>
              <a:rPr lang="en-US" sz="2400" dirty="0" smtClean="0"/>
              <a:t>mechanism</a:t>
            </a:r>
            <a:endParaRPr lang="en-US" sz="2400" dirty="0"/>
          </a:p>
        </p:txBody>
      </p:sp>
      <p:sp>
        <p:nvSpPr>
          <p:cNvPr id="6" name="Rechteck 5"/>
          <p:cNvSpPr/>
          <p:nvPr/>
        </p:nvSpPr>
        <p:spPr>
          <a:xfrm>
            <a:off x="-1" y="10581"/>
            <a:ext cx="12192000" cy="1021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439816" y="307191"/>
            <a:ext cx="3682131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29" tIns="45715" rIns="91429" bIns="35996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mtClean="0">
                <a:latin typeface="+mn-lt"/>
              </a:rPr>
              <a:t>Quizartinib</a:t>
            </a:r>
            <a:endParaRPr lang="en-US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86406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"/>
          <p:cNvSpPr txBox="1">
            <a:spLocks noChangeArrowheads="1"/>
          </p:cNvSpPr>
          <p:nvPr/>
        </p:nvSpPr>
        <p:spPr bwMode="auto">
          <a:xfrm>
            <a:off x="555349" y="3018069"/>
            <a:ext cx="3596435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defTabSz="45718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rgbClr val="203864"/>
                </a:solidFill>
                <a:latin typeface="Calibri" panose="020F0502020204030204"/>
                <a:cs typeface="Arial" panose="020B0604020202020204" pitchFamily="34" charset="0"/>
              </a:rPr>
              <a:t>Phase 3 (NCT02039726)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543355" y="1205774"/>
            <a:ext cx="3326115" cy="1596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>
                <a:solidFill>
                  <a:srgbClr val="4472C4">
                    <a:lumMod val="50000"/>
                  </a:srgbClr>
                </a:solidFill>
              </a:rPr>
              <a:t>Eligibility</a:t>
            </a:r>
          </a:p>
          <a:p>
            <a:pPr marL="607998" lvl="1" indent="-34289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b="0" dirty="0">
                <a:solidFill>
                  <a:prstClr val="black"/>
                </a:solidFill>
              </a:rPr>
              <a:t>Adults ≥18 </a:t>
            </a:r>
            <a:r>
              <a:rPr lang="en-US" sz="1600" b="0" dirty="0" err="1">
                <a:solidFill>
                  <a:prstClr val="black"/>
                </a:solidFill>
              </a:rPr>
              <a:t>yrs</a:t>
            </a:r>
            <a:endParaRPr lang="en-US" sz="1600" b="0" dirty="0">
              <a:solidFill>
                <a:prstClr val="black"/>
              </a:solidFill>
            </a:endParaRPr>
          </a:p>
          <a:p>
            <a:pPr marL="607998" lvl="1" indent="-34289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b="0" dirty="0">
                <a:solidFill>
                  <a:prstClr val="black"/>
                </a:solidFill>
              </a:rPr>
              <a:t>r/r AML (relapse </a:t>
            </a:r>
            <a:r>
              <a:rPr lang="en-US" sz="1600" b="0" dirty="0">
                <a:solidFill>
                  <a:prstClr val="black"/>
                </a:solidFill>
                <a:cs typeface="Arial" panose="020B0604020202020204" pitchFamily="34" charset="0"/>
              </a:rPr>
              <a:t>≤6 </a:t>
            </a:r>
            <a:r>
              <a:rPr lang="en-US" sz="1600" b="0" dirty="0" err="1">
                <a:solidFill>
                  <a:prstClr val="black"/>
                </a:solidFill>
                <a:cs typeface="Arial" panose="020B0604020202020204" pitchFamily="34" charset="0"/>
              </a:rPr>
              <a:t>mos</a:t>
            </a:r>
            <a:r>
              <a:rPr lang="en-US" sz="1600" b="0" dirty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  <a:endParaRPr lang="en-US" sz="1600" b="0" dirty="0">
              <a:solidFill>
                <a:prstClr val="black"/>
              </a:solidFill>
            </a:endParaRPr>
          </a:p>
          <a:p>
            <a:pPr marL="607998" lvl="1" indent="-34289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b="0" i="1" dirty="0">
                <a:solidFill>
                  <a:prstClr val="black"/>
                </a:solidFill>
              </a:rPr>
              <a:t>FLT3</a:t>
            </a:r>
            <a:r>
              <a:rPr lang="en-US" sz="1600" b="0" dirty="0">
                <a:solidFill>
                  <a:prstClr val="black"/>
                </a:solidFill>
              </a:rPr>
              <a:t>-ITD </a:t>
            </a:r>
            <a:r>
              <a:rPr lang="en-US" sz="1600" b="0" dirty="0" smtClean="0">
                <a:solidFill>
                  <a:prstClr val="black"/>
                </a:solidFill>
              </a:rPr>
              <a:t>positive</a:t>
            </a:r>
            <a:endParaRPr lang="en-US" sz="3733" b="0" dirty="0">
              <a:solidFill>
                <a:prstClr val="black"/>
              </a:solidFill>
            </a:endParaRPr>
          </a:p>
        </p:txBody>
      </p:sp>
      <p:cxnSp>
        <p:nvCxnSpPr>
          <p:cNvPr id="27" name="Gerade Verbindung mit Pfeil 26"/>
          <p:cNvCxnSpPr/>
          <p:nvPr/>
        </p:nvCxnSpPr>
        <p:spPr>
          <a:xfrm flipV="1">
            <a:off x="1624651" y="4285043"/>
            <a:ext cx="1144693" cy="392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1590784" y="5070749"/>
            <a:ext cx="1137920" cy="406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1688961" y="4692230"/>
            <a:ext cx="10422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de-DE" sz="1400" b="0" dirty="0" smtClean="0">
                <a:solidFill>
                  <a:prstClr val="black"/>
                </a:solidFill>
                <a:latin typeface="Calibri" panose="020F0502020204030204"/>
              </a:rPr>
              <a:t>n=367; 2 : 1</a:t>
            </a:r>
            <a:endParaRPr lang="de-DE" sz="1400" b="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r="9913" b="3853"/>
          <a:stretch/>
        </p:blipFill>
        <p:spPr>
          <a:xfrm>
            <a:off x="6096001" y="1746290"/>
            <a:ext cx="4804793" cy="2999971"/>
          </a:xfrm>
          <a:prstGeom prst="rect">
            <a:avLst/>
          </a:prstGeom>
        </p:spPr>
      </p:pic>
      <p:sp>
        <p:nvSpPr>
          <p:cNvPr id="205" name="TextBox 2"/>
          <p:cNvSpPr txBox="1">
            <a:spLocks noChangeArrowheads="1"/>
          </p:cNvSpPr>
          <p:nvPr/>
        </p:nvSpPr>
        <p:spPr bwMode="auto">
          <a:xfrm>
            <a:off x="7240366" y="1052736"/>
            <a:ext cx="2880319" cy="60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18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rgbClr val="203864"/>
                </a:solidFill>
                <a:latin typeface="Calibri" panose="020F0502020204030204"/>
                <a:cs typeface="Arial" panose="020B0604020202020204" pitchFamily="34" charset="0"/>
              </a:rPr>
              <a:t>Overall survival</a:t>
            </a:r>
          </a:p>
          <a:p>
            <a:pPr defTabSz="45718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7" kern="0" dirty="0">
                <a:solidFill>
                  <a:srgbClr val="203864"/>
                </a:solidFill>
                <a:latin typeface="Calibri" panose="020F0502020204030204"/>
                <a:cs typeface="Arial" panose="020B0604020202020204" pitchFamily="34" charset="0"/>
              </a:rPr>
              <a:t>(Primary endpoint)</a:t>
            </a:r>
          </a:p>
        </p:txBody>
      </p:sp>
      <p:sp>
        <p:nvSpPr>
          <p:cNvPr id="206" name="Content Placeholder 2"/>
          <p:cNvSpPr txBox="1">
            <a:spLocks/>
          </p:cNvSpPr>
          <p:nvPr/>
        </p:nvSpPr>
        <p:spPr>
          <a:xfrm>
            <a:off x="6289295" y="4890277"/>
            <a:ext cx="4559233" cy="18237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200" dirty="0">
                <a:solidFill>
                  <a:srgbClr val="4472C4">
                    <a:lumMod val="50000"/>
                  </a:srgbClr>
                </a:solidFill>
              </a:rPr>
              <a:t>Secondary/exploratory endpoints</a:t>
            </a:r>
          </a:p>
          <a:p>
            <a:pPr marL="179388" indent="-179388" algn="just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tabLst>
                <a:tab pos="893763" algn="l"/>
              </a:tabLst>
            </a:pPr>
            <a:r>
              <a:rPr lang="en-US" sz="1600" b="0" dirty="0">
                <a:solidFill>
                  <a:prstClr val="black"/>
                </a:solidFill>
              </a:rPr>
              <a:t>EFS:	HR=0.9 (p=.107; IIT analysis)</a:t>
            </a: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893763" algn="l"/>
              </a:tabLst>
            </a:pPr>
            <a:r>
              <a:rPr lang="en-US" sz="1600" b="0" dirty="0" smtClean="0">
                <a:solidFill>
                  <a:prstClr val="black"/>
                </a:solidFill>
              </a:rPr>
              <a:t>	HR=0.72 </a:t>
            </a:r>
            <a:r>
              <a:rPr lang="en-US" sz="1600" b="0" dirty="0">
                <a:solidFill>
                  <a:prstClr val="black"/>
                </a:solidFill>
              </a:rPr>
              <a:t>(p=.006; per protocol analysis)</a:t>
            </a:r>
          </a:p>
          <a:p>
            <a:pPr marL="179388" indent="-179388" algn="just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tabLst>
                <a:tab pos="893763" algn="l"/>
              </a:tabLst>
            </a:pPr>
            <a:r>
              <a:rPr lang="en-US" sz="1600" b="0" dirty="0" err="1">
                <a:solidFill>
                  <a:prstClr val="black"/>
                </a:solidFill>
              </a:rPr>
              <a:t>CRc</a:t>
            </a:r>
            <a:r>
              <a:rPr lang="en-US" sz="1600" b="0" dirty="0">
                <a:solidFill>
                  <a:prstClr val="black"/>
                </a:solidFill>
              </a:rPr>
              <a:t>: 	48% </a:t>
            </a:r>
            <a:r>
              <a:rPr lang="en-US" sz="1600" b="0" i="1" dirty="0">
                <a:solidFill>
                  <a:prstClr val="black"/>
                </a:solidFill>
              </a:rPr>
              <a:t>vs</a:t>
            </a:r>
            <a:r>
              <a:rPr lang="en-US" sz="1600" b="0" dirty="0">
                <a:solidFill>
                  <a:prstClr val="black"/>
                </a:solidFill>
              </a:rPr>
              <a:t> 27%</a:t>
            </a:r>
          </a:p>
          <a:p>
            <a:pPr marL="179388" indent="-179388" algn="just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tabLst>
                <a:tab pos="893763" algn="l"/>
              </a:tabLst>
            </a:pPr>
            <a:r>
              <a:rPr lang="en-US" sz="1600" b="0" dirty="0">
                <a:solidFill>
                  <a:prstClr val="black"/>
                </a:solidFill>
              </a:rPr>
              <a:t>DOR: 	12.1 vs 5 </a:t>
            </a:r>
            <a:r>
              <a:rPr lang="en-US" sz="1600" b="0" dirty="0" err="1">
                <a:solidFill>
                  <a:prstClr val="black"/>
                </a:solidFill>
              </a:rPr>
              <a:t>mos</a:t>
            </a:r>
            <a:endParaRPr lang="en-US" sz="1600" b="0" dirty="0">
              <a:solidFill>
                <a:prstClr val="black"/>
              </a:solidFill>
            </a:endParaRPr>
          </a:p>
          <a:p>
            <a:pPr marL="179388" indent="-179388" algn="just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tabLst>
                <a:tab pos="893763" algn="l"/>
              </a:tabLst>
            </a:pPr>
            <a:r>
              <a:rPr lang="en-US" sz="1600" b="0" dirty="0">
                <a:solidFill>
                  <a:prstClr val="black"/>
                </a:solidFill>
              </a:rPr>
              <a:t>HCT:	32% </a:t>
            </a:r>
            <a:r>
              <a:rPr lang="en-US" sz="1600" b="0" i="1" dirty="0">
                <a:solidFill>
                  <a:prstClr val="black"/>
                </a:solidFill>
              </a:rPr>
              <a:t>vs</a:t>
            </a:r>
            <a:r>
              <a:rPr lang="en-US" sz="1600" b="0" dirty="0">
                <a:solidFill>
                  <a:prstClr val="black"/>
                </a:solidFill>
              </a:rPr>
              <a:t> 12%</a:t>
            </a:r>
          </a:p>
        </p:txBody>
      </p:sp>
      <p:sp>
        <p:nvSpPr>
          <p:cNvPr id="24" name="Text Placeholder 3"/>
          <p:cNvSpPr txBox="1">
            <a:spLocks/>
          </p:cNvSpPr>
          <p:nvPr/>
        </p:nvSpPr>
        <p:spPr>
          <a:xfrm>
            <a:off x="7219287" y="6453337"/>
            <a:ext cx="4637353" cy="20850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10000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4000" indent="-254000" algn="l" rtl="0" eaLnBrk="1" fontAlgn="base" hangingPunct="1"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579438" indent="-295275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Calibri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914400" indent="-314325" algn="l" rtl="0" eaLnBrk="1" fontAlgn="base" hangingPunct="1">
              <a:spcBef>
                <a:spcPts val="300"/>
              </a:spcBef>
              <a:spcAft>
                <a:spcPts val="0"/>
              </a:spcAft>
              <a:buSzPct val="90000"/>
              <a:buFont typeface="Calibri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219200" indent="-274638" algn="l" rtl="0" eaLnBrk="1" fontAlgn="base" hangingPunct="1">
              <a:spcBef>
                <a:spcPts val="300"/>
              </a:spcBef>
              <a:spcAft>
                <a:spcPts val="0"/>
              </a:spcAft>
              <a:buFont typeface="Calibri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5pPr>
            <a:lvl6pPr marL="1314450" indent="-16986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alibri" pitchFamily="34" charset="0"/>
              <a:buChar char="–"/>
              <a:defRPr sz="1600" baseline="0">
                <a:solidFill>
                  <a:srgbClr val="000000"/>
                </a:solidFill>
                <a:latin typeface="+mn-lt"/>
              </a:defRPr>
            </a:lvl6pPr>
            <a:lvl7pPr marL="2513013" indent="-227013" algn="l" rtl="0" eaLnBrk="1" fontAlgn="base" hangingPunct="1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970213" indent="-227013" algn="l" rtl="0" eaLnBrk="1" fontAlgn="base" hangingPunct="1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427413" indent="-227013" algn="l" rtl="0" eaLnBrk="1" fontAlgn="base" hangingPunct="1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lnSpc>
                <a:spcPct val="90000"/>
              </a:lnSpc>
              <a:spcBef>
                <a:spcPts val="0"/>
              </a:spcBef>
              <a:buClr>
                <a:srgbClr val="2D2926"/>
              </a:buClr>
            </a:pPr>
            <a:r>
              <a:rPr lang="en-US" sz="1100" b="0" dirty="0">
                <a:solidFill>
                  <a:prstClr val="black"/>
                </a:solidFill>
              </a:rPr>
              <a:t>Cortes J, et al. ASH 2018, abstract #</a:t>
            </a:r>
            <a:r>
              <a:rPr lang="en-US" sz="1100" b="0" dirty="0" smtClean="0">
                <a:solidFill>
                  <a:prstClr val="black"/>
                </a:solidFill>
              </a:rPr>
              <a:t>563</a:t>
            </a:r>
            <a:endParaRPr lang="da-DK" sz="1100" b="0" kern="0" dirty="0">
              <a:solidFill>
                <a:srgbClr val="2D2926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AutoShape 12"/>
          <p:cNvSpPr>
            <a:spLocks noChangeArrowheads="1"/>
          </p:cNvSpPr>
          <p:nvPr/>
        </p:nvSpPr>
        <p:spPr bwMode="auto">
          <a:xfrm>
            <a:off x="2865800" y="3878640"/>
            <a:ext cx="2098104" cy="929971"/>
          </a:xfrm>
          <a:prstGeom prst="roundRect">
            <a:avLst>
              <a:gd name="adj" fmla="val 16667"/>
            </a:avLst>
          </a:prstGeom>
          <a:solidFill>
            <a:srgbClr val="BDD7EE"/>
          </a:solidFill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36000" tIns="18000" rIns="36000" bIns="18000" anchor="ctr" anchorCtr="1"/>
          <a:lstStyle/>
          <a:p>
            <a:pPr eaLnBrk="0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de-DE" sz="2400" dirty="0" err="1" smtClean="0">
                <a:solidFill>
                  <a:srgbClr val="9E0F1E"/>
                </a:solidFill>
                <a:latin typeface="Calibri" panose="020F0502020204030204" pitchFamily="34" charset="0"/>
              </a:rPr>
              <a:t>Quizartinib</a:t>
            </a:r>
            <a:endParaRPr lang="de-DE" sz="2400" dirty="0">
              <a:solidFill>
                <a:srgbClr val="9E0F1E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AutoShape 12"/>
          <p:cNvSpPr>
            <a:spLocks noChangeArrowheads="1"/>
          </p:cNvSpPr>
          <p:nvPr/>
        </p:nvSpPr>
        <p:spPr bwMode="auto">
          <a:xfrm>
            <a:off x="2855640" y="5013176"/>
            <a:ext cx="2098104" cy="929971"/>
          </a:xfrm>
          <a:prstGeom prst="roundRect">
            <a:avLst>
              <a:gd name="adj" fmla="val 16667"/>
            </a:avLst>
          </a:prstGeom>
          <a:solidFill>
            <a:srgbClr val="BDD7EE"/>
          </a:solidFill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36000" tIns="18000" rIns="36000" bIns="18000" anchor="ctr" anchorCtr="1"/>
          <a:lstStyle/>
          <a:p>
            <a:pPr eaLnBrk="0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de-DE" sz="2400" b="0" dirty="0" err="1" smtClean="0">
                <a:latin typeface="Calibri" panose="020F0502020204030204" pitchFamily="34" charset="0"/>
              </a:rPr>
              <a:t>Salvage</a:t>
            </a:r>
            <a:r>
              <a:rPr lang="de-DE" sz="2400" b="0" dirty="0" smtClean="0">
                <a:latin typeface="Calibri" panose="020F0502020204030204" pitchFamily="34" charset="0"/>
              </a:rPr>
              <a:t> </a:t>
            </a:r>
            <a:r>
              <a:rPr lang="de-DE" sz="2400" b="0" dirty="0" err="1" smtClean="0">
                <a:latin typeface="Calibri" panose="020F0502020204030204" pitchFamily="34" charset="0"/>
              </a:rPr>
              <a:t>chemotherapy</a:t>
            </a:r>
            <a:endParaRPr lang="de-DE" sz="2400" b="0" dirty="0">
              <a:latin typeface="Calibri" panose="020F0502020204030204" pitchFamily="34" charset="0"/>
            </a:endParaRPr>
          </a:p>
        </p:txBody>
      </p:sp>
      <p:sp>
        <p:nvSpPr>
          <p:cNvPr id="36" name="Oval 9"/>
          <p:cNvSpPr>
            <a:spLocks noChangeArrowheads="1"/>
          </p:cNvSpPr>
          <p:nvPr/>
        </p:nvSpPr>
        <p:spPr bwMode="auto">
          <a:xfrm>
            <a:off x="872813" y="4487594"/>
            <a:ext cx="695054" cy="738941"/>
          </a:xfrm>
          <a:prstGeom prst="ellipse">
            <a:avLst/>
          </a:prstGeom>
          <a:solidFill>
            <a:srgbClr val="BDD7EE"/>
          </a:solidFill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 defTabSz="457200" eaLnBrk="0" fontAlgn="auto" hangingPunct="0">
              <a:spcBef>
                <a:spcPct val="0"/>
              </a:spcBef>
              <a:spcAft>
                <a:spcPts val="0"/>
              </a:spcAft>
            </a:pPr>
            <a:r>
              <a:rPr lang="de-DE" sz="2400" dirty="0" smtClean="0">
                <a:latin typeface="Calibri" panose="020F0502020204030204" pitchFamily="34" charset="0"/>
              </a:rPr>
              <a:t>R</a:t>
            </a:r>
            <a:endParaRPr lang="de-DE" sz="2400" dirty="0">
              <a:latin typeface="Calibri" panose="020F0502020204030204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" y="-6872"/>
            <a:ext cx="12192000" cy="966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0" y="10072"/>
            <a:ext cx="12192000" cy="9493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420643" y="90047"/>
            <a:ext cx="11737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de-DE" altLang="de-DE" sz="3600" b="1" kern="0" dirty="0" err="1" smtClean="0">
                <a:latin typeface="Calibri" panose="020F0502020204030204" pitchFamily="34" charset="0"/>
              </a:rPr>
              <a:t>QuANTUM</a:t>
            </a:r>
            <a:r>
              <a:rPr lang="de-DE" altLang="de-DE" sz="3600" b="1" kern="0" dirty="0" smtClean="0">
                <a:latin typeface="Calibri" panose="020F0502020204030204" pitchFamily="34" charset="0"/>
              </a:rPr>
              <a:t>-R </a:t>
            </a:r>
            <a:r>
              <a:rPr lang="de-DE" altLang="de-DE" sz="3600" b="1" kern="0" dirty="0" err="1" smtClean="0">
                <a:latin typeface="Calibri" panose="020F0502020204030204" pitchFamily="34" charset="0"/>
              </a:rPr>
              <a:t>study</a:t>
            </a:r>
            <a:r>
              <a:rPr lang="de-DE" altLang="de-DE" sz="3600" b="1" kern="0" dirty="0" smtClean="0">
                <a:latin typeface="Calibri" panose="020F0502020204030204" pitchFamily="34" charset="0"/>
              </a:rPr>
              <a:t>: </a:t>
            </a:r>
            <a:r>
              <a:rPr lang="de-DE" altLang="de-DE" sz="3600" b="1" kern="0" dirty="0" err="1" smtClean="0">
                <a:latin typeface="Calibri" panose="020F0502020204030204" pitchFamily="34" charset="0"/>
              </a:rPr>
              <a:t>Quizartinib</a:t>
            </a:r>
            <a:r>
              <a:rPr lang="de-DE" altLang="de-DE" sz="3600" b="1" kern="0" dirty="0" smtClean="0">
                <a:latin typeface="Calibri" panose="020F0502020204030204" pitchFamily="34" charset="0"/>
              </a:rPr>
              <a:t> in r/r </a:t>
            </a:r>
            <a:r>
              <a:rPr lang="de-DE" altLang="de-DE" sz="3600" b="1" i="1" kern="0" dirty="0" smtClean="0">
                <a:latin typeface="Calibri" panose="020F0502020204030204" pitchFamily="34" charset="0"/>
              </a:rPr>
              <a:t>FLT3</a:t>
            </a:r>
            <a:r>
              <a:rPr lang="de-DE" altLang="de-DE" sz="3600" b="1" kern="0" dirty="0" smtClean="0">
                <a:latin typeface="Calibri" panose="020F0502020204030204" pitchFamily="34" charset="0"/>
              </a:rPr>
              <a:t>-ITD positive AML</a:t>
            </a:r>
            <a:endParaRPr lang="de-DE" sz="3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31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ular Callout 16"/>
          <p:cNvSpPr/>
          <p:nvPr/>
        </p:nvSpPr>
        <p:spPr>
          <a:xfrm>
            <a:off x="9098283" y="2955027"/>
            <a:ext cx="2885064" cy="1089544"/>
          </a:xfrm>
          <a:prstGeom prst="wedgeRoundRectCallout">
            <a:avLst>
              <a:gd name="adj1" fmla="val -37767"/>
              <a:gd name="adj2" fmla="val 7841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aseline="0" dirty="0">
                <a:solidFill>
                  <a:schemeClr val="accent1">
                    <a:lumMod val="50000"/>
                  </a:schemeClr>
                </a:solidFill>
              </a:rPr>
              <a:t>Accrual is ongoing </a:t>
            </a:r>
          </a:p>
          <a:p>
            <a:r>
              <a:rPr lang="en-US" b="1" baseline="0" dirty="0">
                <a:solidFill>
                  <a:schemeClr val="accent1">
                    <a:lumMod val="50000"/>
                  </a:schemeClr>
                </a:solidFill>
              </a:rPr>
              <a:t>Expected primary completion date: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Nov 2020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63352" y="6487000"/>
            <a:ext cx="4177680" cy="24622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lvl="0">
              <a:defRPr/>
            </a:pPr>
            <a:r>
              <a:rPr lang="en-US" sz="1000" kern="0" dirty="0" smtClean="0"/>
              <a:t>www.clinicaltrials.gov/ct2/show/NCT02668653</a:t>
            </a:r>
            <a:r>
              <a:rPr lang="en-US" sz="1000" kern="0" dirty="0"/>
              <a:t>. Accessed Oct 23, </a:t>
            </a:r>
            <a:r>
              <a:rPr lang="en-US" sz="1000" kern="0" dirty="0" smtClean="0"/>
              <a:t>2017</a:t>
            </a:r>
            <a:endParaRPr lang="en-US" sz="1000" dirty="0"/>
          </a:p>
        </p:txBody>
      </p:sp>
      <p:sp>
        <p:nvSpPr>
          <p:cNvPr id="31" name="TextBox 30"/>
          <p:cNvSpPr txBox="1"/>
          <p:nvPr/>
        </p:nvSpPr>
        <p:spPr>
          <a:xfrm>
            <a:off x="1235534" y="5446075"/>
            <a:ext cx="1777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prstClr val="black"/>
                </a:solidFill>
              </a:rPr>
              <a:t>1 cycle = 28 </a:t>
            </a:r>
            <a:r>
              <a:rPr lang="en-US" sz="1400" kern="0" dirty="0" smtClean="0">
                <a:solidFill>
                  <a:prstClr val="black"/>
                </a:solidFill>
              </a:rPr>
              <a:t>days</a:t>
            </a:r>
            <a:endParaRPr lang="en-US" sz="1400" kern="0" dirty="0">
              <a:solidFill>
                <a:prstClr val="black"/>
              </a:solidFill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7708656" y="2165004"/>
            <a:ext cx="1626832" cy="411480"/>
          </a:xfrm>
          <a:prstGeom prst="roundRect">
            <a:avLst>
              <a:gd name="adj" fmla="val 6454"/>
            </a:avLst>
          </a:prstGeom>
          <a:solidFill>
            <a:schemeClr val="accent1"/>
          </a:solidFill>
          <a:ln>
            <a:noFill/>
          </a:ln>
          <a:extLst/>
        </p:spPr>
        <p:txBody>
          <a:bodyPr lIns="0" rIns="0" anchor="ctr"/>
          <a:lstStyle/>
          <a:p>
            <a:pPr algn="ctr">
              <a:defRPr/>
            </a:pPr>
            <a:r>
              <a:rPr lang="en-US" sz="1600" b="1" kern="0" dirty="0">
                <a:solidFill>
                  <a:prstClr val="white"/>
                </a:solidFill>
                <a:ea typeface="ＭＳ Ｐゴシック"/>
                <a:cs typeface="Arial" charset="0"/>
              </a:rPr>
              <a:t>Quizartinib</a:t>
            </a:r>
          </a:p>
          <a:p>
            <a:pPr algn="ctr">
              <a:defRPr/>
            </a:pPr>
            <a:r>
              <a:rPr lang="en-US" sz="1000" kern="0" dirty="0">
                <a:solidFill>
                  <a:prstClr val="white"/>
                </a:solidFill>
                <a:ea typeface="ＭＳ Ｐゴシック"/>
                <a:cs typeface="Arial" charset="0"/>
              </a:rPr>
              <a:t>(30 mg titrated to 60 mg/day)</a:t>
            </a: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7723767" y="4590160"/>
            <a:ext cx="1626832" cy="411480"/>
          </a:xfrm>
          <a:prstGeom prst="roundRect">
            <a:avLst>
              <a:gd name="adj" fmla="val 6454"/>
            </a:avLst>
          </a:prstGeom>
          <a:solidFill>
            <a:sysClr val="windowText" lastClr="000000">
              <a:lumMod val="65000"/>
              <a:lumOff val="35000"/>
            </a:sysClr>
          </a:solidFill>
          <a:ln>
            <a:noFill/>
          </a:ln>
          <a:extLst/>
        </p:spPr>
        <p:txBody>
          <a:bodyPr lIns="0" rIns="0" anchor="ctr"/>
          <a:lstStyle/>
          <a:p>
            <a:pPr algn="ctr">
              <a:defRPr/>
            </a:pPr>
            <a:r>
              <a:rPr lang="en-US" sz="1600" b="1" kern="0" dirty="0">
                <a:solidFill>
                  <a:prstClr val="white"/>
                </a:solidFill>
                <a:ea typeface="ＭＳ Ｐゴシック"/>
                <a:cs typeface="Arial" charset="0"/>
              </a:rPr>
              <a:t>Placebo</a:t>
            </a:r>
            <a:endParaRPr lang="en-US" sz="1000" kern="0" dirty="0">
              <a:solidFill>
                <a:prstClr val="white"/>
              </a:solidFill>
              <a:ea typeface="ＭＳ Ｐゴシック"/>
              <a:cs typeface="Arial" charset="0"/>
            </a:endParaRPr>
          </a:p>
        </p:txBody>
      </p:sp>
      <p:sp>
        <p:nvSpPr>
          <p:cNvPr id="38" name="AutoShape 8"/>
          <p:cNvSpPr>
            <a:spLocks noChangeArrowheads="1"/>
          </p:cNvSpPr>
          <p:nvPr/>
        </p:nvSpPr>
        <p:spPr bwMode="auto">
          <a:xfrm>
            <a:off x="3924290" y="3265853"/>
            <a:ext cx="1717259" cy="340215"/>
          </a:xfrm>
          <a:prstGeom prst="roundRect">
            <a:avLst>
              <a:gd name="adj" fmla="val 6454"/>
            </a:avLst>
          </a:prstGeom>
          <a:solidFill>
            <a:srgbClr val="E6E6E6"/>
          </a:solidFill>
          <a:ln>
            <a:noFill/>
          </a:ln>
          <a:extLst/>
        </p:spPr>
        <p:txBody>
          <a:bodyPr lIns="0" rIns="0" anchor="ctr"/>
          <a:lstStyle/>
          <a:p>
            <a:pPr algn="ctr">
              <a:defRPr/>
            </a:pPr>
            <a:r>
              <a:rPr lang="en-US" sz="1600" b="1" kern="0" dirty="0">
                <a:solidFill>
                  <a:prstClr val="black"/>
                </a:solidFill>
                <a:ea typeface="ＭＳ Ｐゴシック"/>
                <a:cs typeface="Arial" charset="0"/>
              </a:rPr>
              <a:t>Cytarabine</a:t>
            </a:r>
            <a:endParaRPr lang="en-US" sz="1100" kern="0" dirty="0">
              <a:solidFill>
                <a:prstClr val="black"/>
              </a:solidFill>
              <a:ea typeface="ＭＳ Ｐゴシック"/>
              <a:cs typeface="Arial" charset="0"/>
            </a:endParaRP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auto">
          <a:xfrm>
            <a:off x="3924290" y="2659713"/>
            <a:ext cx="1717259" cy="548640"/>
          </a:xfrm>
          <a:prstGeom prst="roundRect">
            <a:avLst>
              <a:gd name="adj" fmla="val 6454"/>
            </a:avLst>
          </a:prstGeom>
          <a:solidFill>
            <a:srgbClr val="E6E6E6"/>
          </a:solidFill>
          <a:ln>
            <a:noFill/>
          </a:ln>
          <a:extLst/>
        </p:spPr>
        <p:txBody>
          <a:bodyPr lIns="0" rIns="0" anchor="ctr"/>
          <a:lstStyle/>
          <a:p>
            <a:pPr algn="ctr">
              <a:defRPr/>
            </a:pPr>
            <a:r>
              <a:rPr lang="en-US" sz="1600" b="1" kern="0" dirty="0">
                <a:solidFill>
                  <a:prstClr val="black"/>
                </a:solidFill>
                <a:ea typeface="ＭＳ Ｐゴシック"/>
                <a:cs typeface="Arial" charset="0"/>
              </a:rPr>
              <a:t>Daunorubicin or idarubicin</a:t>
            </a:r>
            <a:endParaRPr lang="en-US" sz="1100" kern="0" dirty="0">
              <a:solidFill>
                <a:prstClr val="black"/>
              </a:solidFill>
              <a:ea typeface="ＭＳ Ｐゴシック"/>
              <a:cs typeface="Arial" charset="0"/>
            </a:endParaRPr>
          </a:p>
        </p:txBody>
      </p:sp>
      <p:sp>
        <p:nvSpPr>
          <p:cNvPr id="41" name="AutoShape 8"/>
          <p:cNvSpPr>
            <a:spLocks noChangeArrowheads="1"/>
          </p:cNvSpPr>
          <p:nvPr/>
        </p:nvSpPr>
        <p:spPr bwMode="auto">
          <a:xfrm>
            <a:off x="3924290" y="2165004"/>
            <a:ext cx="1717259" cy="411480"/>
          </a:xfrm>
          <a:prstGeom prst="roundRect">
            <a:avLst>
              <a:gd name="adj" fmla="val 6454"/>
            </a:avLst>
          </a:prstGeom>
          <a:solidFill>
            <a:schemeClr val="accent1"/>
          </a:solidFill>
          <a:ln>
            <a:noFill/>
          </a:ln>
          <a:extLst/>
        </p:spPr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600" b="1" kern="0" dirty="0">
                <a:solidFill>
                  <a:prstClr val="white"/>
                </a:solidFill>
                <a:ea typeface="ＭＳ Ｐゴシック"/>
                <a:cs typeface="Arial" charset="0"/>
              </a:rPr>
              <a:t>Quizartinib</a:t>
            </a:r>
            <a:br>
              <a:rPr lang="en-US" sz="1600" b="1" kern="0" dirty="0">
                <a:solidFill>
                  <a:prstClr val="white"/>
                </a:solidFill>
                <a:ea typeface="ＭＳ Ｐゴシック"/>
                <a:cs typeface="Arial" charset="0"/>
              </a:rPr>
            </a:br>
            <a:r>
              <a:rPr lang="en-US" sz="1000" kern="0" dirty="0">
                <a:solidFill>
                  <a:prstClr val="white"/>
                </a:solidFill>
                <a:ea typeface="ＭＳ Ｐゴシック"/>
                <a:cs typeface="Arial" charset="0"/>
              </a:rPr>
              <a:t>(40 mg/day following chemotherapy)</a:t>
            </a:r>
            <a:endParaRPr lang="en-US" sz="1100" kern="0" dirty="0">
              <a:solidFill>
                <a:prstClr val="white"/>
              </a:solidFill>
              <a:ea typeface="ＭＳ Ｐゴシック"/>
              <a:cs typeface="Arial" charset="0"/>
            </a:endParaRPr>
          </a:p>
        </p:txBody>
      </p:sp>
      <p:sp>
        <p:nvSpPr>
          <p:cNvPr id="46" name="AutoShape 11"/>
          <p:cNvSpPr>
            <a:spLocks noChangeArrowheads="1"/>
          </p:cNvSpPr>
          <p:nvPr/>
        </p:nvSpPr>
        <p:spPr bwMode="auto">
          <a:xfrm>
            <a:off x="3924290" y="4590160"/>
            <a:ext cx="1717259" cy="411480"/>
          </a:xfrm>
          <a:prstGeom prst="roundRect">
            <a:avLst>
              <a:gd name="adj" fmla="val 6454"/>
            </a:avLst>
          </a:prstGeom>
          <a:solidFill>
            <a:sysClr val="windowText" lastClr="000000">
              <a:lumMod val="65000"/>
              <a:lumOff val="35000"/>
            </a:sysClr>
          </a:solidFill>
          <a:ln>
            <a:noFill/>
          </a:ln>
          <a:extLst/>
        </p:spPr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600" b="1" kern="0" dirty="0">
                <a:solidFill>
                  <a:prstClr val="white"/>
                </a:solidFill>
                <a:ea typeface="ＭＳ Ｐゴシック"/>
                <a:cs typeface="Arial" charset="0"/>
              </a:rPr>
              <a:t>Placebo</a:t>
            </a:r>
            <a:r>
              <a:rPr lang="en-US" sz="1100" b="1" kern="0" dirty="0">
                <a:solidFill>
                  <a:prstClr val="white"/>
                </a:solidFill>
                <a:ea typeface="ＭＳ Ｐゴシック"/>
                <a:cs typeface="Arial" charset="0"/>
              </a:rPr>
              <a:t/>
            </a:r>
            <a:br>
              <a:rPr lang="en-US" sz="1100" b="1" kern="0" dirty="0">
                <a:solidFill>
                  <a:prstClr val="white"/>
                </a:solidFill>
                <a:ea typeface="ＭＳ Ｐゴシック"/>
                <a:cs typeface="Arial" charset="0"/>
              </a:rPr>
            </a:br>
            <a:r>
              <a:rPr lang="en-US" sz="1050" kern="0" dirty="0">
                <a:solidFill>
                  <a:prstClr val="white"/>
                </a:solidFill>
                <a:ea typeface="ＭＳ Ｐゴシック"/>
                <a:cs typeface="Arial" charset="0"/>
              </a:rPr>
              <a:t>(</a:t>
            </a:r>
            <a:r>
              <a:rPr lang="en-US" sz="1000" kern="0" dirty="0">
                <a:solidFill>
                  <a:prstClr val="white"/>
                </a:solidFill>
                <a:ea typeface="ＭＳ Ｐゴシック"/>
                <a:cs typeface="Arial" charset="0"/>
              </a:rPr>
              <a:t>following chemotherapy)</a:t>
            </a:r>
          </a:p>
        </p:txBody>
      </p:sp>
      <p:sp>
        <p:nvSpPr>
          <p:cNvPr id="47" name="AutoShape 8"/>
          <p:cNvSpPr>
            <a:spLocks noChangeArrowheads="1"/>
          </p:cNvSpPr>
          <p:nvPr/>
        </p:nvSpPr>
        <p:spPr bwMode="auto">
          <a:xfrm>
            <a:off x="3924290" y="5696079"/>
            <a:ext cx="1717259" cy="340215"/>
          </a:xfrm>
          <a:prstGeom prst="roundRect">
            <a:avLst>
              <a:gd name="adj" fmla="val 6454"/>
            </a:avLst>
          </a:prstGeom>
          <a:solidFill>
            <a:srgbClr val="E6E6E6"/>
          </a:solidFill>
          <a:ln>
            <a:noFill/>
          </a:ln>
          <a:extLst/>
        </p:spPr>
        <p:txBody>
          <a:bodyPr lIns="0" rIns="0" anchor="ctr"/>
          <a:lstStyle/>
          <a:p>
            <a:pPr algn="ctr">
              <a:defRPr/>
            </a:pPr>
            <a:r>
              <a:rPr lang="en-US" sz="1600" b="1" kern="0" dirty="0">
                <a:solidFill>
                  <a:prstClr val="black"/>
                </a:solidFill>
                <a:ea typeface="ＭＳ Ｐゴシック"/>
                <a:cs typeface="Arial" charset="0"/>
              </a:rPr>
              <a:t>Cytarabine</a:t>
            </a:r>
            <a:endParaRPr lang="en-US" sz="1100" kern="0" dirty="0">
              <a:solidFill>
                <a:prstClr val="black"/>
              </a:solidFill>
              <a:ea typeface="ＭＳ Ｐゴシック"/>
              <a:cs typeface="Arial" charset="0"/>
            </a:endParaRPr>
          </a:p>
        </p:txBody>
      </p:sp>
      <p:sp>
        <p:nvSpPr>
          <p:cNvPr id="51" name="AutoShape 8"/>
          <p:cNvSpPr>
            <a:spLocks noChangeArrowheads="1"/>
          </p:cNvSpPr>
          <p:nvPr/>
        </p:nvSpPr>
        <p:spPr bwMode="auto">
          <a:xfrm>
            <a:off x="3924290" y="5084848"/>
            <a:ext cx="1717259" cy="548640"/>
          </a:xfrm>
          <a:prstGeom prst="roundRect">
            <a:avLst>
              <a:gd name="adj" fmla="val 6454"/>
            </a:avLst>
          </a:prstGeom>
          <a:solidFill>
            <a:srgbClr val="E6E6E6"/>
          </a:solidFill>
          <a:ln>
            <a:noFill/>
          </a:ln>
          <a:extLst/>
        </p:spPr>
        <p:txBody>
          <a:bodyPr lIns="0" rIns="0" anchor="ctr"/>
          <a:lstStyle/>
          <a:p>
            <a:pPr algn="ctr">
              <a:defRPr/>
            </a:pPr>
            <a:r>
              <a:rPr lang="en-US" sz="1600" b="1" kern="0" dirty="0">
                <a:solidFill>
                  <a:prstClr val="black"/>
                </a:solidFill>
                <a:ea typeface="ＭＳ Ｐゴシック"/>
                <a:cs typeface="Arial" charset="0"/>
              </a:rPr>
              <a:t>Daunorubicin or idarubicin</a:t>
            </a:r>
            <a:endParaRPr lang="en-US" sz="1100" kern="0" dirty="0">
              <a:solidFill>
                <a:prstClr val="black"/>
              </a:solidFill>
              <a:ea typeface="ＭＳ Ｐゴシック"/>
              <a:cs typeface="Arial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790265" y="4585710"/>
            <a:ext cx="45783" cy="146304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801147" y="2165162"/>
            <a:ext cx="45783" cy="146304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5" name="AutoShape 9"/>
          <p:cNvSpPr>
            <a:spLocks noChangeArrowheads="1"/>
          </p:cNvSpPr>
          <p:nvPr/>
        </p:nvSpPr>
        <p:spPr bwMode="auto">
          <a:xfrm>
            <a:off x="5987420" y="2659713"/>
            <a:ext cx="1467295" cy="717101"/>
          </a:xfrm>
          <a:prstGeom prst="roundRect">
            <a:avLst>
              <a:gd name="adj" fmla="val 6454"/>
            </a:avLst>
          </a:prstGeom>
          <a:solidFill>
            <a:srgbClr val="E6E6E6"/>
          </a:solidFill>
          <a:ln>
            <a:noFill/>
          </a:ln>
          <a:extLst/>
        </p:spPr>
        <p:txBody>
          <a:bodyPr lIns="0" rIns="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600" b="1" kern="0" dirty="0">
                <a:solidFill>
                  <a:prstClr val="black"/>
                </a:solidFill>
                <a:ea typeface="ＭＳ Ｐゴシック"/>
                <a:cs typeface="Arial" charset="0"/>
              </a:rPr>
              <a:t>Cytarabine</a:t>
            </a:r>
          </a:p>
        </p:txBody>
      </p:sp>
      <p:sp>
        <p:nvSpPr>
          <p:cNvPr id="56" name="AutoShape 8"/>
          <p:cNvSpPr>
            <a:spLocks noChangeArrowheads="1"/>
          </p:cNvSpPr>
          <p:nvPr/>
        </p:nvSpPr>
        <p:spPr bwMode="auto">
          <a:xfrm>
            <a:off x="5987420" y="2165004"/>
            <a:ext cx="1467295" cy="411480"/>
          </a:xfrm>
          <a:prstGeom prst="roundRect">
            <a:avLst>
              <a:gd name="adj" fmla="val 6454"/>
            </a:avLst>
          </a:prstGeom>
          <a:solidFill>
            <a:schemeClr val="accent1"/>
          </a:solidFill>
          <a:ln>
            <a:noFill/>
          </a:ln>
          <a:extLst/>
        </p:spPr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600" b="1" kern="0" dirty="0">
                <a:solidFill>
                  <a:prstClr val="white"/>
                </a:solidFill>
                <a:ea typeface="ＭＳ Ｐゴシック"/>
                <a:cs typeface="Arial" charset="0"/>
              </a:rPr>
              <a:t>Quizartinib</a:t>
            </a:r>
            <a:br>
              <a:rPr lang="en-US" sz="1600" b="1" kern="0" dirty="0">
                <a:solidFill>
                  <a:prstClr val="white"/>
                </a:solidFill>
                <a:ea typeface="ＭＳ Ｐゴシック"/>
                <a:cs typeface="Arial" charset="0"/>
              </a:rPr>
            </a:br>
            <a:r>
              <a:rPr lang="en-US" sz="1000" kern="0" dirty="0">
                <a:solidFill>
                  <a:prstClr val="white"/>
                </a:solidFill>
                <a:ea typeface="ＭＳ Ｐゴシック"/>
                <a:cs typeface="Arial" charset="0"/>
              </a:rPr>
              <a:t>(40 mg/day following cytarabine)</a:t>
            </a:r>
            <a:endParaRPr lang="en-US" sz="1100" kern="0" dirty="0">
              <a:solidFill>
                <a:prstClr val="white"/>
              </a:solidFill>
              <a:ea typeface="ＭＳ Ｐゴシック"/>
              <a:cs typeface="Arial" charset="0"/>
            </a:endParaRPr>
          </a:p>
        </p:txBody>
      </p:sp>
      <p:sp>
        <p:nvSpPr>
          <p:cNvPr id="58" name="AutoShape 9"/>
          <p:cNvSpPr>
            <a:spLocks noChangeArrowheads="1"/>
          </p:cNvSpPr>
          <p:nvPr/>
        </p:nvSpPr>
        <p:spPr bwMode="auto">
          <a:xfrm>
            <a:off x="5987420" y="5084848"/>
            <a:ext cx="1467295" cy="719783"/>
          </a:xfrm>
          <a:prstGeom prst="roundRect">
            <a:avLst>
              <a:gd name="adj" fmla="val 6454"/>
            </a:avLst>
          </a:prstGeom>
          <a:solidFill>
            <a:srgbClr val="E6E6E6"/>
          </a:solidFill>
          <a:ln>
            <a:noFill/>
          </a:ln>
          <a:extLst/>
        </p:spPr>
        <p:txBody>
          <a:bodyPr lIns="0" rIns="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600" b="1" kern="0" dirty="0">
                <a:solidFill>
                  <a:prstClr val="black"/>
                </a:solidFill>
                <a:ea typeface="ＭＳ Ｐゴシック"/>
                <a:cs typeface="Arial" charset="0"/>
              </a:rPr>
              <a:t>Cytarabine</a:t>
            </a:r>
          </a:p>
        </p:txBody>
      </p:sp>
      <p:sp>
        <p:nvSpPr>
          <p:cNvPr id="59" name="AutoShape 11"/>
          <p:cNvSpPr>
            <a:spLocks noChangeArrowheads="1"/>
          </p:cNvSpPr>
          <p:nvPr/>
        </p:nvSpPr>
        <p:spPr bwMode="auto">
          <a:xfrm>
            <a:off x="5987420" y="4590160"/>
            <a:ext cx="1467295" cy="411480"/>
          </a:xfrm>
          <a:prstGeom prst="roundRect">
            <a:avLst>
              <a:gd name="adj" fmla="val 6454"/>
            </a:avLst>
          </a:prstGeom>
          <a:solidFill>
            <a:sysClr val="windowText" lastClr="000000">
              <a:lumMod val="65000"/>
              <a:lumOff val="35000"/>
            </a:sysClr>
          </a:solidFill>
          <a:ln>
            <a:noFill/>
          </a:ln>
          <a:extLst/>
        </p:spPr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600" b="1" kern="0" dirty="0">
                <a:solidFill>
                  <a:prstClr val="white"/>
                </a:solidFill>
                <a:ea typeface="ＭＳ Ｐゴシック"/>
                <a:cs typeface="Arial" charset="0"/>
              </a:rPr>
              <a:t>Placebo</a:t>
            </a:r>
            <a:r>
              <a:rPr lang="en-US" sz="1100" b="1" kern="0" dirty="0">
                <a:solidFill>
                  <a:prstClr val="white"/>
                </a:solidFill>
                <a:ea typeface="ＭＳ Ｐゴシック"/>
                <a:cs typeface="Arial" charset="0"/>
              </a:rPr>
              <a:t/>
            </a:r>
            <a:br>
              <a:rPr lang="en-US" sz="1100" b="1" kern="0" dirty="0">
                <a:solidFill>
                  <a:prstClr val="white"/>
                </a:solidFill>
                <a:ea typeface="ＭＳ Ｐゴシック"/>
                <a:cs typeface="Arial" charset="0"/>
              </a:rPr>
            </a:br>
            <a:r>
              <a:rPr lang="en-US" sz="1050" kern="0" dirty="0">
                <a:solidFill>
                  <a:prstClr val="white"/>
                </a:solidFill>
                <a:ea typeface="ＭＳ Ｐゴシック"/>
                <a:cs typeface="Arial" charset="0"/>
              </a:rPr>
              <a:t>(</a:t>
            </a:r>
            <a:r>
              <a:rPr lang="en-US" sz="1000" kern="0" dirty="0">
                <a:solidFill>
                  <a:prstClr val="white"/>
                </a:solidFill>
                <a:ea typeface="ＭＳ Ｐゴシック"/>
                <a:cs typeface="Arial" charset="0"/>
              </a:rPr>
              <a:t>following cytarabine)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129568" y="1562372"/>
            <a:ext cx="1130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kern="0" dirty="0">
                <a:solidFill>
                  <a:prstClr val="black"/>
                </a:solidFill>
              </a:rPr>
              <a:t>Induction </a:t>
            </a:r>
          </a:p>
          <a:p>
            <a:pPr algn="ctr">
              <a:defRPr/>
            </a:pPr>
            <a:r>
              <a:rPr lang="en-US" sz="1600" b="1" kern="0" dirty="0">
                <a:solidFill>
                  <a:prstClr val="black"/>
                </a:solidFill>
              </a:rPr>
              <a:t>(1-2 cycles)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887273" y="1535464"/>
            <a:ext cx="1738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kern="0" dirty="0">
                <a:solidFill>
                  <a:prstClr val="black"/>
                </a:solidFill>
              </a:rPr>
              <a:t>Consolidation</a:t>
            </a:r>
          </a:p>
          <a:p>
            <a:pPr algn="ctr">
              <a:defRPr/>
            </a:pPr>
            <a:r>
              <a:rPr lang="en-US" sz="1600" b="1" kern="0" dirty="0">
                <a:solidFill>
                  <a:prstClr val="black"/>
                </a:solidFill>
              </a:rPr>
              <a:t>(up to 4 cycles)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583363" y="1564092"/>
            <a:ext cx="1862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kern="0" dirty="0">
                <a:solidFill>
                  <a:prstClr val="black"/>
                </a:solidFill>
              </a:rPr>
              <a:t>Postconsolidation</a:t>
            </a:r>
          </a:p>
          <a:p>
            <a:pPr algn="ctr">
              <a:defRPr/>
            </a:pPr>
            <a:r>
              <a:rPr lang="en-US" sz="1600" b="1" kern="0" dirty="0">
                <a:solidFill>
                  <a:prstClr val="black"/>
                </a:solidFill>
              </a:rPr>
              <a:t>(up to 12 cycles)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5588384" y="1561822"/>
            <a:ext cx="380759" cy="424768"/>
            <a:chOff x="5438700" y="304800"/>
            <a:chExt cx="380232" cy="424768"/>
          </a:xfrm>
        </p:grpSpPr>
        <p:sp>
          <p:nvSpPr>
            <p:cNvPr id="64" name="Isosceles Triangle 63"/>
            <p:cNvSpPr/>
            <p:nvPr/>
          </p:nvSpPr>
          <p:spPr>
            <a:xfrm flipV="1">
              <a:off x="5552291" y="577168"/>
              <a:ext cx="228600" cy="152400"/>
            </a:xfrm>
            <a:prstGeom prst="triangl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chemeClr val="accent2"/>
                </a:solidFill>
                <a:latin typeface="Arial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438700" y="304800"/>
              <a:ext cx="3802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400" b="1" kern="0" dirty="0">
                  <a:solidFill>
                    <a:schemeClr val="accent2"/>
                  </a:solidFill>
                </a:rPr>
                <a:t>CR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379836" y="1561822"/>
            <a:ext cx="380759" cy="424768"/>
            <a:chOff x="5438700" y="304800"/>
            <a:chExt cx="380232" cy="424768"/>
          </a:xfrm>
        </p:grpSpPr>
        <p:sp>
          <p:nvSpPr>
            <p:cNvPr id="67" name="Isosceles Triangle 66"/>
            <p:cNvSpPr/>
            <p:nvPr/>
          </p:nvSpPr>
          <p:spPr>
            <a:xfrm flipV="1">
              <a:off x="5529431" y="577168"/>
              <a:ext cx="228600" cy="152400"/>
            </a:xfrm>
            <a:prstGeom prst="triangl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chemeClr val="accent2"/>
                </a:solidFill>
                <a:latin typeface="Arial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438700" y="304800"/>
              <a:ext cx="3802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400" b="1" kern="0" dirty="0">
                  <a:solidFill>
                    <a:schemeClr val="accent2"/>
                  </a:solidFill>
                </a:rPr>
                <a:t>CR</a:t>
              </a:r>
            </a:p>
          </p:txBody>
        </p:sp>
      </p:grpSp>
      <p:sp>
        <p:nvSpPr>
          <p:cNvPr id="69" name="Oval 68"/>
          <p:cNvSpPr/>
          <p:nvPr/>
        </p:nvSpPr>
        <p:spPr>
          <a:xfrm>
            <a:off x="3261535" y="3782429"/>
            <a:ext cx="457834" cy="457200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kern="0" dirty="0">
                <a:solidFill>
                  <a:prstClr val="white"/>
                </a:solidFill>
              </a:rPr>
              <a:t>R</a:t>
            </a:r>
          </a:p>
        </p:txBody>
      </p:sp>
      <p:cxnSp>
        <p:nvCxnSpPr>
          <p:cNvPr id="70" name="Elbow Connector 16"/>
          <p:cNvCxnSpPr>
            <a:stCxn id="69" idx="0"/>
            <a:endCxn id="53" idx="1"/>
          </p:cNvCxnSpPr>
          <p:nvPr/>
        </p:nvCxnSpPr>
        <p:spPr>
          <a:xfrm rot="5400000" flipH="1" flipV="1">
            <a:off x="3202926" y="3184209"/>
            <a:ext cx="885747" cy="310695"/>
          </a:xfrm>
          <a:prstGeom prst="bentConnector2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tailEnd type="triangle"/>
          </a:ln>
          <a:effectLst/>
        </p:spPr>
      </p:cxnSp>
      <p:cxnSp>
        <p:nvCxnSpPr>
          <p:cNvPr id="71" name="Elbow Connector 18"/>
          <p:cNvCxnSpPr>
            <a:stCxn id="69" idx="4"/>
            <a:endCxn id="52" idx="1"/>
          </p:cNvCxnSpPr>
          <p:nvPr/>
        </p:nvCxnSpPr>
        <p:spPr>
          <a:xfrm rot="16200000" flipH="1">
            <a:off x="3101558" y="4628522"/>
            <a:ext cx="1077601" cy="299813"/>
          </a:xfrm>
          <a:prstGeom prst="bentConnector2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tailEnd type="triangle"/>
          </a:ln>
          <a:effectLst/>
        </p:spPr>
      </p:cxnSp>
      <p:cxnSp>
        <p:nvCxnSpPr>
          <p:cNvPr id="72" name="Straight Connector 71"/>
          <p:cNvCxnSpPr>
            <a:stCxn id="64" idx="0"/>
          </p:cNvCxnSpPr>
          <p:nvPr/>
        </p:nvCxnSpPr>
        <p:spPr>
          <a:xfrm>
            <a:off x="5816591" y="1986589"/>
            <a:ext cx="18123" cy="4023360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ysDash"/>
          </a:ln>
          <a:effectLst/>
        </p:spPr>
      </p:cxnSp>
      <p:cxnSp>
        <p:nvCxnSpPr>
          <p:cNvPr id="73" name="Straight Connector 72"/>
          <p:cNvCxnSpPr>
            <a:stCxn id="67" idx="0"/>
          </p:cNvCxnSpPr>
          <p:nvPr/>
        </p:nvCxnSpPr>
        <p:spPr>
          <a:xfrm flipH="1">
            <a:off x="7585050" y="1986589"/>
            <a:ext cx="102" cy="4023360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ysDash"/>
          </a:ln>
          <a:effectLst/>
        </p:spPr>
      </p:cxnSp>
      <p:sp>
        <p:nvSpPr>
          <p:cNvPr id="74" name="TextBox 73"/>
          <p:cNvSpPr txBox="1"/>
          <p:nvPr/>
        </p:nvSpPr>
        <p:spPr>
          <a:xfrm>
            <a:off x="3006594" y="5414909"/>
            <a:ext cx="6451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50" kern="0" dirty="0">
                <a:solidFill>
                  <a:prstClr val="black"/>
                </a:solidFill>
              </a:rPr>
              <a:t>Double blind</a:t>
            </a:r>
          </a:p>
        </p:txBody>
      </p:sp>
      <p:cxnSp>
        <p:nvCxnSpPr>
          <p:cNvPr id="75" name="Straight Connector 74"/>
          <p:cNvCxnSpPr>
            <a:stCxn id="69" idx="2"/>
            <a:endCxn id="76" idx="3"/>
          </p:cNvCxnSpPr>
          <p:nvPr/>
        </p:nvCxnSpPr>
        <p:spPr>
          <a:xfrm flipH="1" flipV="1">
            <a:off x="3031588" y="4009404"/>
            <a:ext cx="229947" cy="1625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</a:ln>
          <a:effectLst/>
        </p:spPr>
      </p:cxnSp>
      <p:sp>
        <p:nvSpPr>
          <p:cNvPr id="76" name="AutoShape 7"/>
          <p:cNvSpPr>
            <a:spLocks noChangeArrowheads="1"/>
          </p:cNvSpPr>
          <p:nvPr/>
        </p:nvSpPr>
        <p:spPr bwMode="auto">
          <a:xfrm>
            <a:off x="1235534" y="2565143"/>
            <a:ext cx="1796054" cy="2888522"/>
          </a:xfrm>
          <a:prstGeom prst="roundRect">
            <a:avLst>
              <a:gd name="adj" fmla="val 6454"/>
            </a:avLst>
          </a:prstGeom>
          <a:ln w="28575">
            <a:solidFill>
              <a:schemeClr val="accent2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400" b="1" kern="0" dirty="0">
                <a:solidFill>
                  <a:prstClr val="black"/>
                </a:solidFill>
                <a:latin typeface="Arial"/>
                <a:ea typeface="ＭＳ Ｐゴシック"/>
                <a:cs typeface="Arial" charset="0"/>
              </a:rPr>
              <a:t>Patients with newly </a:t>
            </a:r>
            <a:r>
              <a:rPr lang="en-US" sz="1600" b="1" kern="0" dirty="0">
                <a:solidFill>
                  <a:prstClr val="black"/>
                </a:solidFill>
                <a:ea typeface="ＭＳ Ｐゴシック"/>
                <a:cs typeface="Arial" charset="0"/>
              </a:rPr>
              <a:t>diagnosed</a:t>
            </a:r>
            <a:r>
              <a:rPr lang="en-US" sz="1400" b="1" kern="0" dirty="0">
                <a:solidFill>
                  <a:prstClr val="black"/>
                </a:solidFill>
                <a:latin typeface="Arial"/>
                <a:ea typeface="ＭＳ Ｐゴシック"/>
                <a:cs typeface="Arial" charset="0"/>
              </a:rPr>
              <a:t> AML aged 18-75 years with </a:t>
            </a:r>
            <a:r>
              <a:rPr lang="en-US" sz="1400" b="1" i="1" kern="0" dirty="0">
                <a:solidFill>
                  <a:prstClr val="black"/>
                </a:solidFill>
                <a:latin typeface="Arial"/>
                <a:ea typeface="ＭＳ Ｐゴシック"/>
                <a:cs typeface="Arial" charset="0"/>
              </a:rPr>
              <a:t>FLT3-</a:t>
            </a:r>
            <a:r>
              <a:rPr lang="en-US" sz="1400" b="1" kern="0" dirty="0">
                <a:solidFill>
                  <a:prstClr val="black"/>
                </a:solidFill>
                <a:latin typeface="Arial"/>
                <a:ea typeface="ＭＳ Ｐゴシック"/>
                <a:cs typeface="Arial" charset="0"/>
              </a:rPr>
              <a:t>ITD mutations</a:t>
            </a:r>
            <a:endParaRPr lang="en-US" sz="1400" b="1" kern="0" baseline="30000" dirty="0">
              <a:solidFill>
                <a:prstClr val="black"/>
              </a:solidFill>
              <a:latin typeface="Arial"/>
              <a:ea typeface="ＭＳ Ｐゴシック"/>
              <a:cs typeface="Arial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sz="1400" b="1" kern="0" dirty="0">
              <a:solidFill>
                <a:prstClr val="black"/>
              </a:solidFill>
              <a:latin typeface="Arial"/>
              <a:ea typeface="ＭＳ Ｐゴシック"/>
              <a:cs typeface="Arial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1400" b="1" kern="0" dirty="0">
                <a:solidFill>
                  <a:prstClr val="black"/>
                </a:solidFill>
                <a:latin typeface="Arial"/>
                <a:ea typeface="ＭＳ Ｐゴシック"/>
                <a:cs typeface="Arial" charset="0"/>
              </a:rPr>
              <a:t>(n = 536)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129155" y="1157204"/>
            <a:ext cx="5921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r">
              <a:spcBef>
                <a:spcPct val="75000"/>
              </a:spcBef>
              <a:buClr>
                <a:srgbClr val="F15D2A"/>
              </a:buClr>
              <a:buSzPct val="110000"/>
              <a:defRPr/>
            </a:pPr>
            <a:r>
              <a:rPr lang="en-GB" b="1" dirty="0">
                <a:solidFill>
                  <a:schemeClr val="accent1"/>
                </a:solidFill>
              </a:rPr>
              <a:t>Phase 3, randomized, double-blind placebo-controlled study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616280" y="5317229"/>
            <a:ext cx="3352800" cy="1140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0" indent="-182880" defTabSz="62230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Primary endpoint: </a:t>
            </a:r>
            <a:r>
              <a:rPr lang="en-US" dirty="0"/>
              <a:t>EFS </a:t>
            </a:r>
          </a:p>
          <a:p>
            <a:pPr marL="182880" lvl="0" indent="-182880" defTabSz="62230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Secondary endpoints: </a:t>
            </a:r>
            <a:r>
              <a:rPr lang="en-US" dirty="0"/>
              <a:t>OS, CR and </a:t>
            </a:r>
            <a:r>
              <a:rPr lang="en-US" dirty="0" err="1"/>
              <a:t>CRc</a:t>
            </a:r>
            <a:r>
              <a:rPr lang="en-US" dirty="0"/>
              <a:t> after 1</a:t>
            </a:r>
            <a:r>
              <a:rPr lang="en-US" baseline="30000" dirty="0"/>
              <a:t>st</a:t>
            </a:r>
            <a:r>
              <a:rPr lang="en-US" dirty="0"/>
              <a:t> induction cycle, CR</a:t>
            </a:r>
            <a:r>
              <a:rPr lang="en-US" baseline="-25000" dirty="0"/>
              <a:t>MRD-</a:t>
            </a:r>
            <a:endParaRPr lang="en-US" dirty="0"/>
          </a:p>
        </p:txBody>
      </p:sp>
      <p:sp>
        <p:nvSpPr>
          <p:cNvPr id="40" name="Rechteck 39"/>
          <p:cNvSpPr/>
          <p:nvPr/>
        </p:nvSpPr>
        <p:spPr>
          <a:xfrm>
            <a:off x="0" y="-17339"/>
            <a:ext cx="12192000" cy="11141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Title 2"/>
          <p:cNvSpPr txBox="1">
            <a:spLocks/>
          </p:cNvSpPr>
          <p:nvPr/>
        </p:nvSpPr>
        <p:spPr>
          <a:xfrm>
            <a:off x="695400" y="109859"/>
            <a:ext cx="10993968" cy="72454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+mn-lt"/>
              </a:rPr>
              <a:t>Quizartinib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en-US" sz="3600" b="1" dirty="0" err="1" smtClean="0">
                <a:solidFill>
                  <a:schemeClr val="tx1"/>
                </a:solidFill>
                <a:latin typeface="+mn-lt"/>
              </a:rPr>
              <a:t>QuANTUM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-First Study</a:t>
            </a:r>
            <a:endParaRPr lang="en-US" sz="3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471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2438651"/>
            <a:ext cx="5769704" cy="32777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3392" y="174344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Multiple-dose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oncentration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ime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urve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01749" y="174344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Plasma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inhibitory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ctivity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(PIA) of </a:t>
            </a:r>
            <a:r>
              <a:rPr lang="en-US" dirty="0" err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Gilteritinib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against FLT3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7" y="2438651"/>
            <a:ext cx="3337303" cy="3726653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4176720" y="6321902"/>
            <a:ext cx="4418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Perl AE, et al. Lancet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Oncol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 2017;18(8):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1061-1075.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-17339"/>
            <a:ext cx="12192000" cy="1358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 bwMode="auto">
          <a:xfrm>
            <a:off x="1631504" y="0"/>
            <a:ext cx="91440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rgbClr val="26547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547C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547C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547C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547C"/>
                </a:solidFill>
                <a:latin typeface="Arial" charset="0"/>
              </a:defRPr>
            </a:lvl5pPr>
            <a:lvl6pPr marL="4572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547C"/>
                </a:solidFill>
                <a:latin typeface="Arial" charset="0"/>
              </a:defRPr>
            </a:lvl6pPr>
            <a:lvl7pPr marL="9144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547C"/>
                </a:solidFill>
                <a:latin typeface="Arial" charset="0"/>
              </a:defRPr>
            </a:lvl7pPr>
            <a:lvl8pPr marL="1371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547C"/>
                </a:solidFill>
                <a:latin typeface="Arial" charset="0"/>
              </a:defRPr>
            </a:lvl8pPr>
            <a:lvl9pPr marL="18288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547C"/>
                </a:solidFill>
                <a:latin typeface="Arial" charset="0"/>
              </a:defRPr>
            </a:lvl9pPr>
          </a:lstStyle>
          <a:p>
            <a:pPr algn="ctr">
              <a:lnSpc>
                <a:spcPts val="3600"/>
              </a:lnSpc>
              <a:spcAft>
                <a:spcPts val="600"/>
              </a:spcAft>
              <a:defRPr/>
            </a:pPr>
            <a:r>
              <a:rPr lang="de-DE" altLang="de-DE" sz="3200" kern="0" dirty="0" err="1" smtClean="0">
                <a:solidFill>
                  <a:schemeClr val="tx1"/>
                </a:solidFill>
                <a:latin typeface="+mn-lt"/>
              </a:rPr>
              <a:t>Gilteritinib</a:t>
            </a:r>
            <a:r>
              <a:rPr lang="de-DE" altLang="de-DE" sz="3200" kern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altLang="de-DE" sz="3200" kern="0" dirty="0" err="1" smtClean="0">
                <a:solidFill>
                  <a:schemeClr val="tx1"/>
                </a:solidFill>
                <a:latin typeface="+mn-lt"/>
              </a:rPr>
              <a:t>pharmacokinetic</a:t>
            </a:r>
            <a:r>
              <a:rPr lang="de-DE" altLang="de-DE" sz="3200" kern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altLang="de-DE" sz="3200" kern="0" dirty="0" err="1">
                <a:solidFill>
                  <a:schemeClr val="tx1"/>
                </a:solidFill>
                <a:latin typeface="+mn-lt"/>
              </a:rPr>
              <a:t>p</a:t>
            </a:r>
            <a:r>
              <a:rPr lang="de-DE" altLang="de-DE" sz="3200" kern="0" dirty="0" err="1" smtClean="0">
                <a:solidFill>
                  <a:schemeClr val="tx1"/>
                </a:solidFill>
                <a:latin typeface="+mn-lt"/>
              </a:rPr>
              <a:t>rofile</a:t>
            </a:r>
            <a:r>
              <a:rPr lang="de-DE" altLang="de-DE" sz="3200" kern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altLang="de-DE" sz="3200" kern="0" dirty="0">
                <a:solidFill>
                  <a:schemeClr val="tx1"/>
                </a:solidFill>
                <a:latin typeface="+mn-lt"/>
              </a:rPr>
              <a:t>and</a:t>
            </a:r>
          </a:p>
          <a:p>
            <a:pPr algn="ctr">
              <a:lnSpc>
                <a:spcPts val="3600"/>
              </a:lnSpc>
              <a:spcAft>
                <a:spcPts val="600"/>
              </a:spcAft>
              <a:defRPr/>
            </a:pPr>
            <a:r>
              <a:rPr lang="de-DE" altLang="de-DE" sz="3200" kern="0" dirty="0" err="1">
                <a:solidFill>
                  <a:schemeClr val="tx1"/>
                </a:solidFill>
                <a:latin typeface="+mn-lt"/>
              </a:rPr>
              <a:t>p</a:t>
            </a:r>
            <a:r>
              <a:rPr lang="de-DE" altLang="de-DE" sz="3200" kern="0" dirty="0" err="1" smtClean="0">
                <a:solidFill>
                  <a:schemeClr val="tx1"/>
                </a:solidFill>
                <a:latin typeface="+mn-lt"/>
              </a:rPr>
              <a:t>harmacodynamic</a:t>
            </a:r>
            <a:r>
              <a:rPr lang="de-DE" altLang="de-DE" sz="3200" kern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altLang="de-DE" sz="3200" kern="0" dirty="0" err="1">
                <a:solidFill>
                  <a:schemeClr val="tx1"/>
                </a:solidFill>
                <a:latin typeface="+mn-lt"/>
              </a:rPr>
              <a:t>e</a:t>
            </a:r>
            <a:r>
              <a:rPr lang="de-DE" altLang="de-DE" sz="3200" kern="0" dirty="0" err="1" smtClean="0">
                <a:solidFill>
                  <a:schemeClr val="tx1"/>
                </a:solidFill>
                <a:latin typeface="+mn-lt"/>
              </a:rPr>
              <a:t>ffects</a:t>
            </a:r>
            <a:endParaRPr lang="de-DE" altLang="de-DE" sz="3200" i="1" kern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470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6DC835F4-AF42-4AF5-A76E-5DEE6C9CFFD4}"/>
              </a:ext>
            </a:extLst>
          </p:cNvPr>
          <p:cNvGraphicFramePr/>
          <p:nvPr/>
        </p:nvGraphicFramePr>
        <p:xfrm>
          <a:off x="1521350" y="1519807"/>
          <a:ext cx="7088318" cy="4214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B71BBFC-BB49-473B-A34E-71A9D5673BB3}"/>
              </a:ext>
            </a:extLst>
          </p:cNvPr>
          <p:cNvSpPr txBox="1"/>
          <p:nvPr/>
        </p:nvSpPr>
        <p:spPr>
          <a:xfrm rot="16200000">
            <a:off x="-494447" y="3216884"/>
            <a:ext cx="3572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Patients Achieving Response, 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2B34FEB-41FA-4383-9AC6-094BB073CF12}"/>
              </a:ext>
            </a:extLst>
          </p:cNvPr>
          <p:cNvSpPr txBox="1"/>
          <p:nvPr/>
        </p:nvSpPr>
        <p:spPr>
          <a:xfrm>
            <a:off x="3503712" y="5947808"/>
            <a:ext cx="4302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cs typeface="Arial" panose="020B0604020202020204" pitchFamily="34" charset="0"/>
              </a:rPr>
              <a:t>Gilteritinib</a:t>
            </a:r>
            <a:r>
              <a:rPr lang="en-US" b="1" dirty="0">
                <a:cs typeface="Arial" panose="020B0604020202020204" pitchFamily="34" charset="0"/>
              </a:rPr>
              <a:t> </a:t>
            </a:r>
            <a:r>
              <a:rPr lang="en-US" b="1" dirty="0" smtClean="0">
                <a:cs typeface="Arial" panose="020B0604020202020204" pitchFamily="34" charset="0"/>
              </a:rPr>
              <a:t>dose </a:t>
            </a:r>
            <a:r>
              <a:rPr lang="en-US" b="1" dirty="0">
                <a:cs typeface="Arial" panose="020B0604020202020204" pitchFamily="34" charset="0"/>
              </a:rPr>
              <a:t>(no. of samples)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3BD2130-E869-4C66-92F0-CDA3B53C933E}"/>
              </a:ext>
            </a:extLst>
          </p:cNvPr>
          <p:cNvSpPr/>
          <p:nvPr/>
        </p:nvSpPr>
        <p:spPr>
          <a:xfrm>
            <a:off x="4868945" y="2169042"/>
            <a:ext cx="936432" cy="3683800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45"/>
          <p:cNvSpPr/>
          <p:nvPr/>
        </p:nvSpPr>
        <p:spPr>
          <a:xfrm>
            <a:off x="3963298" y="6367184"/>
            <a:ext cx="4265403" cy="3139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Perl AE, et al. Lancet Oncol.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2017;18:1061-1075.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Abgerundetes Rechteck 1"/>
          <p:cNvSpPr/>
          <p:nvPr/>
        </p:nvSpPr>
        <p:spPr>
          <a:xfrm>
            <a:off x="8544272" y="1700808"/>
            <a:ext cx="3384376" cy="2199418"/>
          </a:xfrm>
          <a:prstGeom prst="roundRect">
            <a:avLst/>
          </a:prstGeom>
          <a:solidFill>
            <a:srgbClr val="FFFF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8656118" y="1932214"/>
            <a:ext cx="340085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200" b="0" dirty="0" smtClean="0"/>
              <a:t>ORR </a:t>
            </a:r>
            <a:r>
              <a:rPr lang="de-DE" sz="2200" b="0" dirty="0"/>
              <a:t>= 55%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200" b="0" dirty="0"/>
              <a:t>CRc (CR/CRi/CRp): 46</a:t>
            </a:r>
            <a:r>
              <a:rPr lang="de-DE" sz="2200" b="0" dirty="0" smtClean="0"/>
              <a:t>%</a:t>
            </a:r>
            <a:endParaRPr lang="de-DE" sz="2200" dirty="0"/>
          </a:p>
          <a:p>
            <a:pPr marL="342900" indent="-342900"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200" dirty="0" smtClean="0"/>
              <a:t>120 mg &gt; </a:t>
            </a:r>
            <a:r>
              <a:rPr lang="de-DE" sz="2200" dirty="0" err="1"/>
              <a:t>r</a:t>
            </a:r>
            <a:r>
              <a:rPr lang="de-DE" sz="2200" dirty="0" err="1" smtClean="0"/>
              <a:t>ecommended</a:t>
            </a:r>
            <a:r>
              <a:rPr lang="de-DE" sz="2200" dirty="0" smtClean="0"/>
              <a:t> </a:t>
            </a:r>
            <a:r>
              <a:rPr lang="de-DE" sz="2200" dirty="0"/>
              <a:t>dose for phase 3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lang="de-DE" sz="2200" b="0" dirty="0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5805377" y="2169042"/>
            <a:ext cx="2666887" cy="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>
          <a:xfrm>
            <a:off x="0" y="-17339"/>
            <a:ext cx="12192000" cy="1358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599016" y="487898"/>
            <a:ext cx="10993968" cy="72454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CHRYSALIS: </a:t>
            </a:r>
            <a:r>
              <a:rPr lang="en-US" sz="3600" b="1" dirty="0" err="1" smtClean="0">
                <a:solidFill>
                  <a:schemeClr val="tx1"/>
                </a:solidFill>
                <a:latin typeface="+mn-lt"/>
              </a:rPr>
              <a:t>Antileukemic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activity in r/r </a:t>
            </a:r>
            <a:r>
              <a:rPr lang="en-US" sz="3600" b="1" i="1" dirty="0" smtClean="0">
                <a:solidFill>
                  <a:schemeClr val="tx1"/>
                </a:solidFill>
                <a:latin typeface="+mn-lt"/>
              </a:rPr>
              <a:t>FLT3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-mutated AML by </a:t>
            </a:r>
            <a:r>
              <a:rPr lang="en-US" sz="3600" b="1" dirty="0" err="1" smtClean="0">
                <a:solidFill>
                  <a:schemeClr val="tx1"/>
                </a:solidFill>
                <a:latin typeface="+mn-lt"/>
              </a:rPr>
              <a:t>Gilteritinib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dose (n = 191)</a:t>
            </a:r>
            <a:endParaRPr lang="en-US" sz="3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8806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ctrTitle" idx="4294967295"/>
          </p:nvPr>
        </p:nvSpPr>
        <p:spPr>
          <a:xfrm>
            <a:off x="1559496" y="404664"/>
            <a:ext cx="9144000" cy="596900"/>
          </a:xfrm>
        </p:spPr>
        <p:txBody>
          <a:bodyPr/>
          <a:lstStyle/>
          <a:p>
            <a:pPr algn="ctr" eaLnBrk="1" hangingPunct="1"/>
            <a:r>
              <a:rPr lang="fr-FR" altLang="de-DE" sz="3200" b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DISCLOSURES OF COMMERCIAL SUPPORT</a:t>
            </a:r>
            <a:endParaRPr lang="fr-FR" altLang="de-DE" sz="3200" dirty="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/>
          </p:nvPr>
        </p:nvGraphicFramePr>
        <p:xfrm>
          <a:off x="623392" y="1268760"/>
          <a:ext cx="10441160" cy="4567368"/>
        </p:xfrm>
        <a:graphic>
          <a:graphicData uri="http://schemas.openxmlformats.org/drawingml/2006/table">
            <a:tbl>
              <a:tblPr/>
              <a:tblGrid>
                <a:gridCol w="17281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28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94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66974"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rPr>
                        <a:t>Name of </a:t>
                      </a:r>
                      <a:r>
                        <a:rPr kumimoji="0" lang="fr-FR" alt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rPr>
                        <a:t>Company</a:t>
                      </a:r>
                      <a:endParaRPr kumimoji="0" lang="fr-FR" alt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5782" marR="125782" marT="62910" marB="6291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rPr>
                        <a:t>Research support</a:t>
                      </a:r>
                    </a:p>
                  </a:txBody>
                  <a:tcPr marL="125782" marR="125782" marT="62910" marB="6291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rPr>
                        <a:t>Employee</a:t>
                      </a:r>
                    </a:p>
                  </a:txBody>
                  <a:tcPr marL="125782" marR="125782" marT="62910" marB="6291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rPr>
                        <a:t>Honoraria</a:t>
                      </a:r>
                      <a:endParaRPr kumimoji="0" lang="fr-FR" alt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5782" marR="125782" marT="62910" marB="6291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rPr>
                        <a:t>Stockholder</a:t>
                      </a:r>
                      <a:endParaRPr kumimoji="0" lang="fr-FR" alt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5782" marR="125782" marT="62910" marB="6291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rPr>
                        <a:t>Speaker’s Bureau</a:t>
                      </a:r>
                    </a:p>
                  </a:txBody>
                  <a:tcPr marL="125782" marR="125782" marT="62910" marB="6291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rPr>
                        <a:t>Advisory</a:t>
                      </a:r>
                      <a:r>
                        <a:rPr kumimoji="0" lang="fr-FR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fr-FR" alt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rPr>
                        <a:t>Board</a:t>
                      </a:r>
                      <a:endParaRPr kumimoji="0" lang="fr-FR" alt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5782" marR="125782" marT="62910" marB="6291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6139"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rPr>
                        <a:t>Novartis</a:t>
                      </a:r>
                    </a:p>
                  </a:txBody>
                  <a:tcPr marL="125782" marR="125782" marT="62910" marB="62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rPr>
                        <a:t>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5782" marR="125782" marT="62910" marB="62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5782" marR="125782" marT="62910" marB="62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rPr>
                        <a:t>√</a:t>
                      </a:r>
                    </a:p>
                  </a:txBody>
                  <a:tcPr marL="125782" marR="125782" marT="62910" marB="62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5782" marR="125782" marT="62910" marB="62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5782" marR="125782" marT="62910" marB="62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rPr>
                        <a:t>√</a:t>
                      </a:r>
                    </a:p>
                  </a:txBody>
                  <a:tcPr marL="125782" marR="125782" marT="62910" marB="62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4166"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rPr>
                        <a:t>Janssen</a:t>
                      </a:r>
                    </a:p>
                  </a:txBody>
                  <a:tcPr marL="125782" marR="125782" marT="62910" marB="62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5782" marR="125782" marT="62910" marB="62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5782" marR="125782" marT="62910" marB="62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rPr>
                        <a:t>√</a:t>
                      </a:r>
                    </a:p>
                  </a:txBody>
                  <a:tcPr marL="125782" marR="125782" marT="62910" marB="62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5782" marR="125782" marT="62910" marB="62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5782" marR="125782" marT="62910" marB="62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rPr>
                        <a:t>√</a:t>
                      </a:r>
                    </a:p>
                  </a:txBody>
                  <a:tcPr marL="125782" marR="125782" marT="62910" marB="62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9094"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rPr>
                        <a:t>Celgene</a:t>
                      </a:r>
                    </a:p>
                  </a:txBody>
                  <a:tcPr marL="125782" marR="125782" marT="62910" marB="62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rPr>
                        <a:t>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5782" marR="125782" marT="62910" marB="62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5782" marR="125782" marT="62910" marB="62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rPr>
                        <a:t>√</a:t>
                      </a:r>
                    </a:p>
                  </a:txBody>
                  <a:tcPr marL="125782" marR="125782" marT="62910" marB="62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5782" marR="125782" marT="62910" marB="62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5782" marR="125782" marT="62910" marB="62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rPr>
                        <a:t>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5782" marR="125782" marT="62910" marB="62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90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rPr>
                        <a:t>Astellas</a:t>
                      </a:r>
                      <a:endParaRPr kumimoji="0" lang="de-DE" alt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5782" marR="125782" marT="62910" marB="62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5782" marR="125782" marT="62910" marB="62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5782" marR="125782" marT="62910" marB="62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rPr>
                        <a:t>√</a:t>
                      </a:r>
                    </a:p>
                  </a:txBody>
                  <a:tcPr marL="125782" marR="125782" marT="62910" marB="62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5782" marR="125782" marT="62910" marB="62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5782" marR="125782" marT="62910" marB="62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5782" marR="125782" marT="62910" marB="62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6139"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rPr>
                        <a:t>Daiichi</a:t>
                      </a: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de-DE" alt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rPr>
                        <a:t>Sankyo</a:t>
                      </a:r>
                      <a:endParaRPr kumimoji="0" lang="de-DE" alt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5782" marR="125782" marT="62910" marB="62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5782" marR="125782" marT="62910" marB="62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5782" marR="125782" marT="62910" marB="62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rPr>
                        <a:t>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5782" marR="125782" marT="62910" marB="62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5782" marR="125782" marT="62910" marB="62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5782" marR="125782" marT="62910" marB="62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rPr>
                        <a:t>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5782" marR="125782" marT="62910" marB="62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361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rPr>
                        <a:t>Roche</a:t>
                      </a:r>
                    </a:p>
                  </a:txBody>
                  <a:tcPr marL="125782" marR="125782" marT="62910" marB="62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5782" marR="125782" marT="62910" marB="62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5782" marR="125782" marT="62910" marB="62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5782" marR="125782" marT="62910" marB="62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5782" marR="125782" marT="62910" marB="62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5782" marR="125782" marT="62910" marB="62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rPr>
                        <a:t>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5782" marR="125782" marT="62910" marB="62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</a:tr>
              <a:tr h="6669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rPr>
                        <a:t>CTI </a:t>
                      </a:r>
                      <a:r>
                        <a:rPr kumimoji="0" lang="de-DE" alt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rPr>
                        <a:t>BioPharma</a:t>
                      </a:r>
                      <a:endParaRPr kumimoji="0" lang="de-DE" alt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5782" marR="125782" marT="62910" marB="62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5782" marR="125782" marT="62910" marB="62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5782" marR="125782" marT="62910" marB="62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5782" marR="125782" marT="62910" marB="62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5782" marR="125782" marT="62910" marB="62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5782" marR="125782" marT="62910" marB="62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rPr>
                        <a:t>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5782" marR="125782" marT="62910" marB="62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16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442602" y="5502911"/>
            <a:ext cx="7126434" cy="1091956"/>
            <a:chOff x="886069" y="5209629"/>
            <a:chExt cx="8062209" cy="1606454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3"/>
            <a:srcRect t="21234" b="23648"/>
            <a:stretch/>
          </p:blipFill>
          <p:spPr>
            <a:xfrm>
              <a:off x="886069" y="5209629"/>
              <a:ext cx="2306116" cy="1606454"/>
            </a:xfrm>
            <a:prstGeom prst="rect">
              <a:avLst/>
            </a:prstGeom>
          </p:spPr>
        </p:pic>
        <p:sp>
          <p:nvSpPr>
            <p:cNvPr id="11" name="Textfeld 10"/>
            <p:cNvSpPr txBox="1"/>
            <p:nvPr/>
          </p:nvSpPr>
          <p:spPr>
            <a:xfrm>
              <a:off x="2508252" y="5524086"/>
              <a:ext cx="6440026" cy="1101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2667" b="1" dirty="0">
                  <a:solidFill>
                    <a:srgbClr val="002060"/>
                  </a:solidFill>
                  <a:latin typeface="Calibri" panose="020F0502020204030204"/>
                </a:rPr>
                <a:t>r/r AML </a:t>
              </a:r>
              <a:r>
                <a:rPr lang="de-DE" sz="2667" b="1" dirty="0" err="1">
                  <a:solidFill>
                    <a:srgbClr val="002060"/>
                  </a:solidFill>
                  <a:latin typeface="Calibri" panose="020F0502020204030204"/>
                </a:rPr>
                <a:t>with</a:t>
              </a:r>
              <a:r>
                <a:rPr lang="de-DE" sz="2667" b="1" dirty="0">
                  <a:solidFill>
                    <a:srgbClr val="002060"/>
                  </a:solidFill>
                  <a:latin typeface="Calibri" panose="020F0502020204030204"/>
                </a:rPr>
                <a:t> a </a:t>
              </a:r>
              <a:r>
                <a:rPr lang="de-DE" sz="2667" b="1" i="1" dirty="0">
                  <a:solidFill>
                    <a:srgbClr val="002060"/>
                  </a:solidFill>
                  <a:latin typeface="Calibri" panose="020F0502020204030204"/>
                </a:rPr>
                <a:t>FLT3</a:t>
              </a:r>
              <a:r>
                <a:rPr lang="de-DE" sz="2667" b="1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de-DE" sz="2667" b="1" dirty="0" err="1">
                  <a:solidFill>
                    <a:srgbClr val="002060"/>
                  </a:solidFill>
                  <a:latin typeface="Calibri" panose="020F0502020204030204"/>
                </a:rPr>
                <a:t>mutation</a:t>
              </a:r>
              <a:endParaRPr lang="de-DE" sz="2667" b="1" dirty="0">
                <a:solidFill>
                  <a:srgbClr val="002060"/>
                </a:solidFill>
                <a:latin typeface="Calibri" panose="020F0502020204030204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1" dirty="0">
                  <a:solidFill>
                    <a:srgbClr val="002060"/>
                  </a:solidFill>
                  <a:latin typeface="Calibri" panose="020F0502020204030204"/>
                </a:rPr>
                <a:t>November 28, 2018 </a:t>
              </a:r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7824192" y="3536429"/>
            <a:ext cx="2695290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6700" indent="-266700" algn="l" fontAlgn="auto">
              <a:spcBef>
                <a:spcPts val="0"/>
              </a:spcBef>
              <a:spcAft>
                <a:spcPts val="800"/>
              </a:spcAft>
            </a:pPr>
            <a:r>
              <a:rPr lang="de-DE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Interim </a:t>
            </a:r>
            <a:r>
              <a:rPr lang="de-DE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endParaRPr lang="de-DE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indent="-266700" algn="l" fontAlgn="auto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 f/u: 4.6 </a:t>
            </a:r>
            <a:r>
              <a:rPr lang="de-DE" sz="2000" b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</a:t>
            </a:r>
            <a:r>
              <a:rPr lang="de-DE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66700" indent="-266700" algn="l" fontAlgn="auto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CR/</a:t>
            </a:r>
            <a:r>
              <a:rPr lang="de-DE" sz="2000" b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CRh</a:t>
            </a:r>
            <a:r>
              <a:rPr lang="de-DE" sz="20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21%</a:t>
            </a:r>
          </a:p>
          <a:p>
            <a:pPr marL="266700" indent="-266700" algn="l" fontAlgn="auto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000" b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Transfusion-</a:t>
            </a:r>
            <a:r>
              <a:rPr lang="de-DE" sz="2000" b="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</a:t>
            </a:r>
            <a:r>
              <a:rPr lang="de-DE" sz="20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31%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1" t="19390" r="47965" b="74778"/>
          <a:stretch/>
        </p:blipFill>
        <p:spPr>
          <a:xfrm>
            <a:off x="10472911" y="1459895"/>
            <a:ext cx="1424163" cy="470147"/>
          </a:xfrm>
          <a:prstGeom prst="rect">
            <a:avLst/>
          </a:prstGeom>
        </p:spPr>
      </p:pic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3287688" y="1470897"/>
            <a:ext cx="359643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18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 panose="020F0502020204030204"/>
                <a:cs typeface="Arial" panose="020B0604020202020204" pitchFamily="34" charset="0"/>
              </a:rPr>
              <a:t>Phase 3 (</a:t>
            </a:r>
            <a:r>
              <a:rPr lang="en-US" sz="2400" kern="0" dirty="0" smtClean="0">
                <a:solidFill>
                  <a:srgbClr val="002060"/>
                </a:solidFill>
                <a:latin typeface="Calibri" panose="020F0502020204030204"/>
                <a:cs typeface="Arial" panose="020B0604020202020204" pitchFamily="34" charset="0"/>
              </a:rPr>
              <a:t>NCT02421939)</a:t>
            </a:r>
            <a:endParaRPr lang="en-US" sz="2400" kern="0" dirty="0">
              <a:solidFill>
                <a:srgbClr val="00206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7824192" y="1681430"/>
            <a:ext cx="2510024" cy="178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2060"/>
                </a:solidFill>
              </a:rPr>
              <a:t>Eligibility</a:t>
            </a:r>
          </a:p>
          <a:p>
            <a:pPr marL="361950" lvl="1" indent="-361950" fontAlgn="auto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000" b="0" dirty="0">
                <a:solidFill>
                  <a:prstClr val="black"/>
                </a:solidFill>
              </a:rPr>
              <a:t>Adults ≥18 </a:t>
            </a:r>
            <a:r>
              <a:rPr lang="en-US" sz="2000" b="0" dirty="0" err="1">
                <a:solidFill>
                  <a:prstClr val="black"/>
                </a:solidFill>
              </a:rPr>
              <a:t>yrs</a:t>
            </a:r>
            <a:endParaRPr lang="en-US" sz="2000" b="0" dirty="0">
              <a:solidFill>
                <a:prstClr val="black"/>
              </a:solidFill>
            </a:endParaRPr>
          </a:p>
          <a:p>
            <a:pPr marL="361950" lvl="1" indent="-361950" fontAlgn="auto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000" b="0" dirty="0">
                <a:solidFill>
                  <a:prstClr val="black"/>
                </a:solidFill>
              </a:rPr>
              <a:t>r/r AML</a:t>
            </a:r>
          </a:p>
          <a:p>
            <a:pPr marL="361950" lvl="1" indent="-361950" fontAlgn="auto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000" b="0" i="1" dirty="0">
                <a:solidFill>
                  <a:prstClr val="black"/>
                </a:solidFill>
              </a:rPr>
              <a:t>FLT3</a:t>
            </a:r>
            <a:r>
              <a:rPr lang="en-US" sz="2000" b="0" dirty="0">
                <a:solidFill>
                  <a:prstClr val="black"/>
                </a:solidFill>
              </a:rPr>
              <a:t> </a:t>
            </a:r>
            <a:r>
              <a:rPr lang="en-US" sz="2000" b="0" dirty="0" smtClean="0">
                <a:solidFill>
                  <a:prstClr val="black"/>
                </a:solidFill>
              </a:rPr>
              <a:t>mutation</a:t>
            </a:r>
            <a:endParaRPr lang="en-US" sz="2000" b="0" dirty="0">
              <a:solidFill>
                <a:prstClr val="black"/>
              </a:solidFill>
            </a:endParaRPr>
          </a:p>
        </p:txBody>
      </p:sp>
      <p:sp>
        <p:nvSpPr>
          <p:cNvPr id="29" name="TextBox 2"/>
          <p:cNvSpPr txBox="1">
            <a:spLocks noChangeArrowheads="1"/>
          </p:cNvSpPr>
          <p:nvPr/>
        </p:nvSpPr>
        <p:spPr bwMode="auto">
          <a:xfrm>
            <a:off x="572268" y="2038547"/>
            <a:ext cx="2880319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18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rgbClr val="203864"/>
                </a:solidFill>
                <a:latin typeface="Calibri" panose="020F0502020204030204"/>
                <a:cs typeface="Arial" panose="020B0604020202020204" pitchFamily="34" charset="0"/>
              </a:rPr>
              <a:t>Primary </a:t>
            </a:r>
            <a:r>
              <a:rPr lang="en-US" sz="1800" kern="0" dirty="0" smtClean="0">
                <a:solidFill>
                  <a:srgbClr val="203864"/>
                </a:solidFill>
                <a:latin typeface="Calibri" panose="020F0502020204030204"/>
                <a:cs typeface="Arial" panose="020B0604020202020204" pitchFamily="34" charset="0"/>
              </a:rPr>
              <a:t>endpoint:</a:t>
            </a:r>
            <a:endParaRPr lang="en-US" sz="1800" kern="0" dirty="0">
              <a:solidFill>
                <a:srgbClr val="203864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defTabSz="45718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rgbClr val="203864"/>
                </a:solidFill>
                <a:latin typeface="Calibri" panose="020F0502020204030204"/>
                <a:cs typeface="Arial" panose="020B0604020202020204" pitchFamily="34" charset="0"/>
              </a:rPr>
              <a:t>Overall survival</a:t>
            </a:r>
            <a:endParaRPr lang="en-US" sz="1400" kern="0" dirty="0">
              <a:solidFill>
                <a:srgbClr val="203864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655840" y="6407750"/>
            <a:ext cx="72001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de-DE" sz="1100" b="0" dirty="0">
                <a:solidFill>
                  <a:prstClr val="black"/>
                </a:solidFill>
                <a:latin typeface="Calibri" panose="020F0502020204030204"/>
                <a:hlinkClick r:id="rId5"/>
              </a:rPr>
              <a:t>https://www.fda.gov/Drugs/InformationOnDrugs/ApprovedDrugs/ucm627045.htm</a:t>
            </a:r>
            <a:r>
              <a:rPr lang="de-DE" sz="1100" b="0" dirty="0">
                <a:solidFill>
                  <a:prstClr val="black"/>
                </a:solidFill>
                <a:latin typeface="Calibri" panose="020F0502020204030204"/>
              </a:rPr>
              <a:t> (</a:t>
            </a:r>
            <a:r>
              <a:rPr lang="de-DE" sz="1100" b="0" dirty="0" err="1">
                <a:solidFill>
                  <a:prstClr val="black"/>
                </a:solidFill>
                <a:latin typeface="Calibri" panose="020F0502020204030204"/>
              </a:rPr>
              <a:t>assessed</a:t>
            </a:r>
            <a:r>
              <a:rPr lang="de-DE" sz="1100" b="0" dirty="0">
                <a:solidFill>
                  <a:prstClr val="black"/>
                </a:solidFill>
                <a:latin typeface="Calibri" panose="020F0502020204030204"/>
              </a:rPr>
              <a:t> on </a:t>
            </a:r>
            <a:r>
              <a:rPr lang="de-DE" sz="1100" b="0" dirty="0" err="1">
                <a:solidFill>
                  <a:prstClr val="black"/>
                </a:solidFill>
                <a:latin typeface="Calibri" panose="020F0502020204030204"/>
              </a:rPr>
              <a:t>January</a:t>
            </a:r>
            <a:r>
              <a:rPr lang="de-DE" sz="1100" b="0" dirty="0">
                <a:solidFill>
                  <a:prstClr val="black"/>
                </a:solidFill>
                <a:latin typeface="Calibri" panose="020F0502020204030204"/>
              </a:rPr>
              <a:t> 20, 2019)</a:t>
            </a:r>
          </a:p>
        </p:txBody>
      </p:sp>
      <p:cxnSp>
        <p:nvCxnSpPr>
          <p:cNvPr id="18" name="Gerade Verbindung mit Pfeil 17"/>
          <p:cNvCxnSpPr/>
          <p:nvPr/>
        </p:nvCxnSpPr>
        <p:spPr>
          <a:xfrm flipV="1">
            <a:off x="2416739" y="2772875"/>
            <a:ext cx="1144693" cy="392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2382872" y="3558581"/>
            <a:ext cx="1137920" cy="406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19"/>
          <p:cNvSpPr/>
          <p:nvPr/>
        </p:nvSpPr>
        <p:spPr>
          <a:xfrm>
            <a:off x="2481049" y="3180062"/>
            <a:ext cx="10422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de-DE" sz="1400" b="1" dirty="0" smtClean="0">
                <a:solidFill>
                  <a:prstClr val="black"/>
                </a:solidFill>
                <a:latin typeface="Calibri" panose="020F0502020204030204"/>
              </a:rPr>
              <a:t>n=369; 2 : 1</a:t>
            </a:r>
            <a:endParaRPr lang="de-DE" sz="1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>
            <a:off x="3657888" y="2366472"/>
            <a:ext cx="2150080" cy="929971"/>
          </a:xfrm>
          <a:prstGeom prst="roundRect">
            <a:avLst>
              <a:gd name="adj" fmla="val 16667"/>
            </a:avLst>
          </a:prstGeom>
          <a:solidFill>
            <a:srgbClr val="BDD7EE"/>
          </a:solidFill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36000" tIns="18000" rIns="36000" bIns="18000" anchor="ctr" anchorCtr="1"/>
          <a:lstStyle/>
          <a:p>
            <a:pPr eaLnBrk="0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de-DE" sz="2400" dirty="0" err="1" smtClean="0">
                <a:solidFill>
                  <a:srgbClr val="9E0F1E"/>
                </a:solidFill>
                <a:latin typeface="Calibri" panose="020F0502020204030204" pitchFamily="34" charset="0"/>
              </a:rPr>
              <a:t>Gilteritinib</a:t>
            </a:r>
            <a:endParaRPr lang="de-DE" sz="2400" dirty="0">
              <a:solidFill>
                <a:srgbClr val="9E0F1E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>
            <a:off x="3647728" y="3501008"/>
            <a:ext cx="2150080" cy="929971"/>
          </a:xfrm>
          <a:prstGeom prst="roundRect">
            <a:avLst>
              <a:gd name="adj" fmla="val 16667"/>
            </a:avLst>
          </a:prstGeom>
          <a:solidFill>
            <a:srgbClr val="BDD7EE"/>
          </a:solidFill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36000" tIns="18000" rIns="36000" bIns="18000" anchor="ctr" anchorCtr="1"/>
          <a:lstStyle/>
          <a:p>
            <a:pPr eaLnBrk="0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de-DE" sz="2400" b="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Salvage</a:t>
            </a:r>
            <a:r>
              <a:rPr lang="de-DE" sz="2400" b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de-DE" sz="2400" b="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chemotherapy</a:t>
            </a:r>
            <a:r>
              <a:rPr lang="de-DE" sz="2400" b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*</a:t>
            </a:r>
            <a:endParaRPr lang="de-DE" sz="2400" b="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Oval 9"/>
          <p:cNvSpPr>
            <a:spLocks noChangeArrowheads="1"/>
          </p:cNvSpPr>
          <p:nvPr/>
        </p:nvSpPr>
        <p:spPr bwMode="auto">
          <a:xfrm>
            <a:off x="1664901" y="2975426"/>
            <a:ext cx="695054" cy="738941"/>
          </a:xfrm>
          <a:prstGeom prst="ellipse">
            <a:avLst/>
          </a:prstGeom>
          <a:solidFill>
            <a:srgbClr val="BDD7EE"/>
          </a:solidFill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 defTabSz="457200" eaLnBrk="0" fontAlgn="auto" hangingPunct="0">
              <a:spcBef>
                <a:spcPct val="0"/>
              </a:spcBef>
              <a:spcAft>
                <a:spcPts val="0"/>
              </a:spcAft>
            </a:pPr>
            <a:r>
              <a:rPr lang="de-DE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R</a:t>
            </a:r>
            <a:endParaRPr lang="de-DE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2416739" y="4524752"/>
            <a:ext cx="45339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marL="90488" indent="-90488" algn="l" fontAlgn="auto">
              <a:spcBef>
                <a:spcPts val="0"/>
              </a:spcBef>
              <a:spcAft>
                <a:spcPts val="300"/>
              </a:spcAft>
            </a:pPr>
            <a:r>
              <a:rPr lang="en-US" sz="1400" b="0" dirty="0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  <a:sym typeface="Arial" charset="0"/>
              </a:rPr>
              <a:t>*	MEC, </a:t>
            </a:r>
            <a:r>
              <a:rPr lang="en-US" sz="1400" b="0" dirty="0" err="1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  <a:sym typeface="Arial" charset="0"/>
              </a:rPr>
              <a:t>mitoxantrone</a:t>
            </a:r>
            <a:r>
              <a:rPr lang="en-US" sz="1400" b="0" dirty="0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  <a:sym typeface="Arial" charset="0"/>
              </a:rPr>
              <a:t>, etoposide, </a:t>
            </a:r>
            <a:r>
              <a:rPr lang="en-US" sz="1400" b="0" dirty="0" err="1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  <a:sym typeface="Arial" charset="0"/>
              </a:rPr>
              <a:t>cytarabine</a:t>
            </a:r>
            <a:r>
              <a:rPr lang="en-US" sz="1400" b="0" dirty="0" smtClean="0">
                <a:solidFill>
                  <a:srgbClr val="000000"/>
                </a:solidFill>
                <a:latin typeface="Calibri" panose="020F0502020204030204"/>
                <a:ea typeface="ＭＳ Ｐゴシック" pitchFamily="34" charset="-128"/>
                <a:cs typeface="Arial" panose="020B0604020202020204" pitchFamily="34" charset="0"/>
                <a:sym typeface="Arial" charset="0"/>
              </a:rPr>
              <a:t>; FLAG-Ida, </a:t>
            </a:r>
            <a:r>
              <a:rPr lang="en-US" sz="1400" b="0" dirty="0" err="1" smtClean="0">
                <a:solidFill>
                  <a:srgbClr val="000000"/>
                </a:solidFill>
                <a:latin typeface="Calibri" panose="020F0502020204030204"/>
                <a:ea typeface="ＭＳ Ｐゴシック" pitchFamily="34" charset="-128"/>
                <a:cs typeface="Arial" panose="020B0604020202020204" pitchFamily="34" charset="0"/>
                <a:sym typeface="Arial" charset="0"/>
              </a:rPr>
              <a:t>fludarabine</a:t>
            </a:r>
            <a:r>
              <a:rPr lang="en-US" sz="1400" b="0" dirty="0" smtClean="0">
                <a:solidFill>
                  <a:srgbClr val="000000"/>
                </a:solidFill>
                <a:latin typeface="Calibri" panose="020F0502020204030204"/>
                <a:ea typeface="ＭＳ Ｐゴシック" pitchFamily="34" charset="-128"/>
                <a:cs typeface="Arial" panose="020B0604020202020204" pitchFamily="34" charset="0"/>
                <a:sym typeface="Arial" charset="0"/>
              </a:rPr>
              <a:t>, </a:t>
            </a:r>
            <a:r>
              <a:rPr lang="en-US" sz="1400" b="0" dirty="0" err="1" smtClean="0">
                <a:solidFill>
                  <a:srgbClr val="000000"/>
                </a:solidFill>
                <a:latin typeface="Calibri" panose="020F0502020204030204"/>
                <a:ea typeface="ＭＳ Ｐゴシック" pitchFamily="34" charset="-128"/>
                <a:cs typeface="Arial" panose="020B0604020202020204" pitchFamily="34" charset="0"/>
                <a:sym typeface="Arial" charset="0"/>
              </a:rPr>
              <a:t>cytarabine</a:t>
            </a:r>
            <a:r>
              <a:rPr lang="en-US" sz="1400" b="0" dirty="0" smtClean="0">
                <a:solidFill>
                  <a:srgbClr val="000000"/>
                </a:solidFill>
                <a:latin typeface="Calibri" panose="020F0502020204030204"/>
                <a:ea typeface="ＭＳ Ｐゴシック" pitchFamily="34" charset="-128"/>
                <a:cs typeface="Arial" panose="020B0604020202020204" pitchFamily="34" charset="0"/>
                <a:sym typeface="Arial" charset="0"/>
              </a:rPr>
              <a:t>, G-CSF, </a:t>
            </a:r>
            <a:r>
              <a:rPr lang="en-US" sz="1400" b="0" dirty="0" err="1" smtClean="0">
                <a:solidFill>
                  <a:srgbClr val="000000"/>
                </a:solidFill>
                <a:latin typeface="Calibri" panose="020F0502020204030204"/>
                <a:ea typeface="ＭＳ Ｐゴシック" pitchFamily="34" charset="-128"/>
                <a:cs typeface="Arial" panose="020B0604020202020204" pitchFamily="34" charset="0"/>
                <a:sym typeface="Arial" charset="0"/>
              </a:rPr>
              <a:t>idarubicin</a:t>
            </a:r>
            <a:r>
              <a:rPr lang="en-US" sz="1400" b="0" dirty="0" smtClean="0">
                <a:solidFill>
                  <a:srgbClr val="000000"/>
                </a:solidFill>
                <a:latin typeface="Calibri" panose="020F0502020204030204"/>
                <a:ea typeface="ＭＳ Ｐゴシック" pitchFamily="34" charset="-128"/>
                <a:cs typeface="Arial" panose="020B0604020202020204" pitchFamily="34" charset="0"/>
                <a:sym typeface="Arial" charset="0"/>
              </a:rPr>
              <a:t>; </a:t>
            </a:r>
            <a:r>
              <a:rPr lang="en-US" sz="1400" b="0" dirty="0" err="1" smtClean="0">
                <a:solidFill>
                  <a:srgbClr val="000000"/>
                </a:solidFill>
                <a:latin typeface="Calibri" panose="020F0502020204030204"/>
                <a:ea typeface="ＭＳ Ｐゴシック" pitchFamily="34" charset="-128"/>
                <a:cs typeface="Arial" panose="020B0604020202020204" pitchFamily="34" charset="0"/>
                <a:sym typeface="Arial" charset="0"/>
              </a:rPr>
              <a:t>Azacitidine</a:t>
            </a:r>
            <a:r>
              <a:rPr lang="en-US" sz="1400" b="0" dirty="0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  <a:sym typeface="Arial" charset="0"/>
              </a:rPr>
              <a:t>; low-dose </a:t>
            </a:r>
            <a:r>
              <a:rPr lang="en-US" sz="1400" b="0" dirty="0" err="1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  <a:sym typeface="Arial" charset="0"/>
              </a:rPr>
              <a:t>cytarabine</a:t>
            </a:r>
            <a:endParaRPr lang="en-US" sz="1400" b="0" dirty="0" smtClean="0">
              <a:solidFill>
                <a:srgbClr val="000000"/>
              </a:solidFill>
              <a:latin typeface="Calibri" panose="020F0502020204030204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0" y="-17338"/>
            <a:ext cx="12192000" cy="1138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807566" y="243495"/>
            <a:ext cx="11737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de-DE" altLang="de-DE" sz="3600" b="1" kern="0" dirty="0">
                <a:latin typeface="Calibri" panose="020F0502020204030204" pitchFamily="34" charset="0"/>
              </a:rPr>
              <a:t>ADMIRAL </a:t>
            </a:r>
            <a:r>
              <a:rPr lang="de-DE" altLang="de-DE" sz="3600" b="1" kern="0" dirty="0" err="1">
                <a:latin typeface="Calibri" panose="020F0502020204030204" pitchFamily="34" charset="0"/>
              </a:rPr>
              <a:t>study</a:t>
            </a:r>
            <a:r>
              <a:rPr lang="de-DE" altLang="de-DE" sz="3600" b="1" kern="0" dirty="0">
                <a:latin typeface="Calibri" panose="020F0502020204030204" pitchFamily="34" charset="0"/>
              </a:rPr>
              <a:t>: </a:t>
            </a:r>
            <a:r>
              <a:rPr lang="de-DE" altLang="de-DE" sz="3600" b="1" kern="0" dirty="0" err="1">
                <a:latin typeface="Calibri" panose="020F0502020204030204" pitchFamily="34" charset="0"/>
              </a:rPr>
              <a:t>Gilteritinib</a:t>
            </a:r>
            <a:r>
              <a:rPr lang="de-DE" altLang="de-DE" sz="3600" b="1" kern="0" dirty="0">
                <a:latin typeface="Calibri" panose="020F0502020204030204" pitchFamily="34" charset="0"/>
              </a:rPr>
              <a:t> in r/r </a:t>
            </a:r>
            <a:r>
              <a:rPr lang="de-DE" altLang="de-DE" sz="3600" b="1" i="1" kern="0" dirty="0">
                <a:latin typeface="Calibri" panose="020F0502020204030204" pitchFamily="34" charset="0"/>
              </a:rPr>
              <a:t>FLT3</a:t>
            </a:r>
            <a:r>
              <a:rPr lang="de-DE" altLang="de-DE" sz="3600" b="1" kern="0" dirty="0">
                <a:latin typeface="Calibri" panose="020F0502020204030204" pitchFamily="34" charset="0"/>
              </a:rPr>
              <a:t>-mutated AML</a:t>
            </a:r>
            <a:endParaRPr lang="de-DE" sz="3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59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/>
          <p:cNvSpPr txBox="1"/>
          <p:nvPr/>
        </p:nvSpPr>
        <p:spPr>
          <a:xfrm>
            <a:off x="6336027" y="6453336"/>
            <a:ext cx="5664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300"/>
              </a:spcAft>
            </a:pPr>
            <a:r>
              <a:rPr lang="en-US" sz="1100" b="0" dirty="0">
                <a:solidFill>
                  <a:prstClr val="black"/>
                </a:solidFill>
                <a:latin typeface="Calibri" panose="020F0502020204030204"/>
              </a:rPr>
              <a:t>http://www.astellasamltrials.com (assessed on January 20, </a:t>
            </a:r>
            <a:r>
              <a:rPr lang="en-US" sz="1100" b="0" dirty="0" smtClean="0">
                <a:solidFill>
                  <a:prstClr val="black"/>
                </a:solidFill>
                <a:latin typeface="Calibri" panose="020F0502020204030204"/>
              </a:rPr>
              <a:t>2019)</a:t>
            </a:r>
            <a:endParaRPr lang="en-US" sz="1100" b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780999" y="4667949"/>
            <a:ext cx="184730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867" dirty="0">
              <a:solidFill>
                <a:srgbClr val="203864"/>
              </a:solidFill>
              <a:latin typeface="Calibri" panose="020F0502020204030204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58133" t="26522" r="9132" b="2880"/>
          <a:stretch/>
        </p:blipFill>
        <p:spPr>
          <a:xfrm>
            <a:off x="348615" y="1077516"/>
            <a:ext cx="5740667" cy="5591844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335360" y="1168525"/>
            <a:ext cx="11647170" cy="5258389"/>
            <a:chOff x="335360" y="1168525"/>
            <a:chExt cx="11647170" cy="5258389"/>
          </a:xfrm>
        </p:grpSpPr>
        <p:sp>
          <p:nvSpPr>
            <p:cNvPr id="18" name="Rechteck 17"/>
            <p:cNvSpPr/>
            <p:nvPr/>
          </p:nvSpPr>
          <p:spPr>
            <a:xfrm>
              <a:off x="6355383" y="1168526"/>
              <a:ext cx="5488003" cy="46063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2400"/>
                </a:spcAft>
              </a:pP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Gilteritinib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in combination with “7+3” induction and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HiDAC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consolidation in newly diagnosed AML (Phase 1)</a:t>
              </a:r>
            </a:p>
            <a:p>
              <a:pPr marL="266700" indent="-266700" algn="l" fontAlgn="auto"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2400" b="0" dirty="0">
                  <a:solidFill>
                    <a:prstClr val="black"/>
                  </a:solidFill>
                  <a:latin typeface="Calibri" panose="020F0502020204030204"/>
                </a:rPr>
                <a:t>Safe in combination with intensive induction chemotherapy (n=66)</a:t>
              </a:r>
            </a:p>
            <a:p>
              <a:pPr marL="266700" indent="-266700" algn="l" fontAlgn="auto"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2400" b="0" dirty="0">
                  <a:solidFill>
                    <a:prstClr val="black"/>
                  </a:solidFill>
                  <a:latin typeface="Calibri" panose="020F0502020204030204"/>
                </a:rPr>
                <a:t>MTD with induction or consolidation: 120 mg/d</a:t>
              </a:r>
            </a:p>
            <a:p>
              <a:pPr marL="266700" indent="-266700" algn="l" fontAlgn="auto"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2400" b="0" dirty="0" err="1">
                  <a:solidFill>
                    <a:prstClr val="black"/>
                  </a:solidFill>
                  <a:latin typeface="Calibri" panose="020F0502020204030204"/>
                </a:rPr>
                <a:t>Antileukemic</a:t>
              </a:r>
              <a:r>
                <a:rPr lang="en-US" sz="2400" b="0" dirty="0">
                  <a:solidFill>
                    <a:prstClr val="black"/>
                  </a:solidFill>
                  <a:latin typeface="Calibri" panose="020F0502020204030204"/>
                </a:rPr>
                <a:t> activity in </a:t>
              </a:r>
              <a:r>
                <a:rPr lang="en-US" sz="2400" b="0" i="1" dirty="0" smtClean="0">
                  <a:solidFill>
                    <a:prstClr val="black"/>
                  </a:solidFill>
                  <a:latin typeface="Calibri" panose="020F0502020204030204"/>
                </a:rPr>
                <a:t>FLT3</a:t>
              </a:r>
              <a:r>
                <a:rPr lang="en-US" sz="2400" b="0" dirty="0" smtClean="0">
                  <a:solidFill>
                    <a:prstClr val="black"/>
                  </a:solidFill>
                  <a:latin typeface="Calibri" panose="020F0502020204030204"/>
                </a:rPr>
                <a:t>-mutated </a:t>
              </a:r>
              <a:r>
                <a:rPr lang="en-US" sz="2400" b="0" dirty="0">
                  <a:solidFill>
                    <a:prstClr val="black"/>
                  </a:solidFill>
                  <a:latin typeface="Calibri" panose="020F0502020204030204"/>
                </a:rPr>
                <a:t>AML (n=33) </a:t>
              </a:r>
            </a:p>
            <a:p>
              <a:pPr marL="714375" lvl="1" indent="-447675" algn="just" fontAlgn="auto">
                <a:spcBef>
                  <a:spcPts val="0"/>
                </a:spcBef>
                <a:spcAft>
                  <a:spcPts val="1600"/>
                </a:spcAft>
                <a:buFont typeface="Wingdings" panose="05000000000000000000" pitchFamily="2" charset="2"/>
                <a:buChar char="Ø"/>
              </a:pP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CRc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rate: 94%</a:t>
              </a: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9576102" y="6165304"/>
              <a:ext cx="24064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300"/>
                </a:spcAft>
              </a:pPr>
              <a:r>
                <a:rPr lang="en-US" sz="1100" b="0" dirty="0" err="1">
                  <a:solidFill>
                    <a:prstClr val="black"/>
                  </a:solidFill>
                  <a:latin typeface="Calibri" panose="020F0502020204030204"/>
                </a:rPr>
                <a:t>Pratz</a:t>
              </a:r>
              <a:r>
                <a:rPr lang="en-US" sz="1100" b="0" dirty="0">
                  <a:solidFill>
                    <a:prstClr val="black"/>
                  </a:solidFill>
                  <a:latin typeface="Calibri" panose="020F0502020204030204"/>
                </a:rPr>
                <a:t> K, et al. ASH 2018, abstract #564.</a:t>
              </a:r>
            </a:p>
          </p:txBody>
        </p:sp>
        <p:sp>
          <p:nvSpPr>
            <p:cNvPr id="11" name="Rechteck 10"/>
            <p:cNvSpPr/>
            <p:nvPr/>
          </p:nvSpPr>
          <p:spPr>
            <a:xfrm>
              <a:off x="335360" y="4910820"/>
              <a:ext cx="5854428" cy="960105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2400" b="0">
                <a:solidFill>
                  <a:prstClr val="white"/>
                </a:solidFill>
              </a:endParaRPr>
            </a:p>
          </p:txBody>
        </p:sp>
        <p:sp>
          <p:nvSpPr>
            <p:cNvPr id="4" name="Abgerundetes Rechteck 3"/>
            <p:cNvSpPr/>
            <p:nvPr/>
          </p:nvSpPr>
          <p:spPr>
            <a:xfrm>
              <a:off x="6397630" y="1168525"/>
              <a:ext cx="5445756" cy="1184479"/>
            </a:xfrm>
            <a:prstGeom prst="roundRect">
              <a:avLst/>
            </a:prstGeom>
            <a:solidFill>
              <a:srgbClr val="7030A0">
                <a:alpha val="10000"/>
              </a:srgbClr>
            </a:solidFill>
            <a:ln>
              <a:solidFill>
                <a:srgbClr val="7030A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de-DE" sz="2400" b="0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Rechteck 12"/>
          <p:cNvSpPr/>
          <p:nvPr/>
        </p:nvSpPr>
        <p:spPr>
          <a:xfrm>
            <a:off x="0" y="-17338"/>
            <a:ext cx="12192000" cy="9980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1645102" y="137509"/>
            <a:ext cx="9505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de-DE" altLang="de-DE" sz="3600" b="1" kern="0" dirty="0" err="1" smtClean="0">
                <a:latin typeface="Calibri" panose="020F0502020204030204" pitchFamily="34" charset="0"/>
              </a:rPr>
              <a:t>Gilteritinib</a:t>
            </a:r>
            <a:r>
              <a:rPr lang="de-DE" altLang="de-DE" sz="3600" b="1" kern="0" dirty="0" smtClean="0">
                <a:latin typeface="Calibri" panose="020F0502020204030204" pitchFamily="34" charset="0"/>
              </a:rPr>
              <a:t> </a:t>
            </a:r>
            <a:r>
              <a:rPr lang="de-DE" altLang="de-DE" sz="3600" b="1" kern="0" dirty="0" err="1" smtClean="0">
                <a:latin typeface="Calibri" panose="020F0502020204030204" pitchFamily="34" charset="0"/>
              </a:rPr>
              <a:t>clinical</a:t>
            </a:r>
            <a:r>
              <a:rPr lang="de-DE" altLang="de-DE" sz="3600" b="1" kern="0" dirty="0" smtClean="0">
                <a:latin typeface="Calibri" panose="020F0502020204030204" pitchFamily="34" charset="0"/>
              </a:rPr>
              <a:t> </a:t>
            </a:r>
            <a:r>
              <a:rPr lang="de-DE" altLang="de-DE" sz="3600" b="1" kern="0" dirty="0" err="1" smtClean="0">
                <a:latin typeface="Calibri" panose="020F0502020204030204" pitchFamily="34" charset="0"/>
              </a:rPr>
              <a:t>development</a:t>
            </a:r>
            <a:r>
              <a:rPr lang="de-DE" altLang="de-DE" sz="3600" b="1" kern="0" dirty="0" smtClean="0">
                <a:latin typeface="Calibri" panose="020F0502020204030204" pitchFamily="34" charset="0"/>
              </a:rPr>
              <a:t> </a:t>
            </a:r>
            <a:r>
              <a:rPr lang="de-DE" altLang="de-DE" sz="3600" b="1" kern="0" dirty="0" err="1" smtClean="0">
                <a:latin typeface="Calibri" panose="020F0502020204030204" pitchFamily="34" charset="0"/>
              </a:rPr>
              <a:t>program</a:t>
            </a:r>
            <a:endParaRPr lang="de-DE" sz="3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2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feld 20"/>
          <p:cNvSpPr txBox="1"/>
          <p:nvPr/>
        </p:nvSpPr>
        <p:spPr>
          <a:xfrm>
            <a:off x="276872" y="5754717"/>
            <a:ext cx="118813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indent="-3175" algn="just">
              <a:spcAft>
                <a:spcPts val="300"/>
              </a:spcAft>
            </a:pP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Patients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</a:rPr>
              <a:t> in CR/</a:t>
            </a: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CRi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</a:rPr>
              <a:t> after </a:t>
            </a: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two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cycles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</a:rPr>
              <a:t> of </a:t>
            </a: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induction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proceed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to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</a:rPr>
              <a:t> AMLSG/HOVON-</a:t>
            </a: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specific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consolidation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therapy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</a:rPr>
              <a:t>;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assignment to 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allogeneic hematopoietic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cell transplantation (HCT) according to the local institutional or cooperative group prognostic algorithm; HCT can be performed at any time point following one induction 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cycle</a:t>
            </a:r>
            <a:r>
              <a:rPr lang="de-DE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de-DE" sz="1400" baseline="30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de-DE" sz="1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IDAC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</a:rPr>
              <a:t>, intermediate-dose </a:t>
            </a: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cytarabine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</a:rPr>
              <a:t>; </a:t>
            </a: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age-adapted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dosing</a:t>
            </a:r>
            <a:r>
              <a:rPr lang="de-DE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de-DE" sz="1400" baseline="30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b</a:t>
            </a:r>
            <a:r>
              <a:rPr lang="de-DE" sz="1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HOVON</a:t>
            </a:r>
            <a:r>
              <a:rPr lang="de-DE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consolidation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autologous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</a:rPr>
              <a:t> HCT; </a:t>
            </a: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or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mitoxantrone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</a:rPr>
              <a:t> / </a:t>
            </a:r>
            <a:r>
              <a:rPr lang="de-DE" sz="1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etoposide</a:t>
            </a:r>
            <a:r>
              <a:rPr lang="de-DE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de-DE" sz="1400" baseline="30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de-DE" sz="1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Assignment</a:t>
            </a:r>
            <a:r>
              <a:rPr lang="de-DE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based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</a:rPr>
              <a:t> on </a:t>
            </a: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patient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</a:rPr>
              <a:t>- and </a:t>
            </a: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disease-related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factors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endParaRPr lang="de-DE" sz="14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2655742" y="3314899"/>
            <a:ext cx="415987" cy="396044"/>
          </a:xfrm>
          <a:prstGeom prst="ellipse">
            <a:avLst/>
          </a:prstGeom>
          <a:solidFill>
            <a:srgbClr val="DDF2FF"/>
          </a:solidFill>
          <a:ln w="222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de-DE" sz="1200">
              <a:solidFill>
                <a:srgbClr val="990033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736763" y="3324677"/>
            <a:ext cx="307776" cy="3667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7" tIns="44450" rIns="90487" bIns="44450">
            <a:spAutoFit/>
          </a:bodyPr>
          <a:lstStyle/>
          <a:p>
            <a:pPr defTabSz="760413" eaLnBrk="0" hangingPunct="0">
              <a:spcBef>
                <a:spcPct val="0"/>
              </a:spcBef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</a:t>
            </a:r>
          </a:p>
        </p:txBody>
      </p:sp>
      <p:cxnSp>
        <p:nvCxnSpPr>
          <p:cNvPr id="8" name="AutoShape 11"/>
          <p:cNvCxnSpPr>
            <a:cxnSpLocks noChangeShapeType="1"/>
            <a:stCxn id="6" idx="7"/>
          </p:cNvCxnSpPr>
          <p:nvPr/>
        </p:nvCxnSpPr>
        <p:spPr bwMode="auto">
          <a:xfrm flipV="1">
            <a:off x="3010809" y="2887318"/>
            <a:ext cx="166333" cy="48558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3221066" y="2380802"/>
            <a:ext cx="1126862" cy="754191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 w="2857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36000" tIns="18000" rIns="36000" bIns="18000" anchor="ctr" anchorCtr="1"/>
          <a:lstStyle/>
          <a:p>
            <a:pPr eaLnBrk="0" hangingPunct="0">
              <a:spcBef>
                <a:spcPct val="0"/>
              </a:spcBef>
              <a:defRPr/>
            </a:pP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Dauno</a:t>
            </a:r>
            <a:endParaRPr lang="de-DE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hangingPunct="0">
              <a:spcBef>
                <a:spcPct val="0"/>
              </a:spcBef>
              <a:defRPr/>
            </a:pP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Cytarabine</a:t>
            </a:r>
            <a:endParaRPr lang="de-DE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hangingPunct="0">
              <a:spcBef>
                <a:spcPct val="0"/>
              </a:spcBef>
              <a:defRPr/>
            </a:pPr>
            <a:r>
              <a:rPr lang="de-DE" sz="1400" dirty="0" err="1">
                <a:solidFill>
                  <a:srgbClr val="990033"/>
                </a:solidFill>
                <a:latin typeface="Calibri" panose="020F0502020204030204" pitchFamily="34" charset="0"/>
              </a:rPr>
              <a:t>Midostaurin</a:t>
            </a:r>
            <a:endParaRPr lang="de-DE" sz="1400" dirty="0">
              <a:solidFill>
                <a:srgbClr val="990033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3222735" y="3967672"/>
            <a:ext cx="1095515" cy="750294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 w="2857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36000" tIns="18000" rIns="36000" bIns="18000" anchor="ctr" anchorCtr="1"/>
          <a:lstStyle/>
          <a:p>
            <a:pPr eaLnBrk="0" hangingPunct="0">
              <a:spcBef>
                <a:spcPct val="0"/>
              </a:spcBef>
              <a:defRPr/>
            </a:pP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Dauno</a:t>
            </a:r>
            <a:endParaRPr lang="de-DE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hangingPunct="0">
              <a:spcBef>
                <a:spcPct val="0"/>
              </a:spcBef>
              <a:defRPr/>
            </a:pP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Cytarabine</a:t>
            </a:r>
            <a:endParaRPr lang="de-DE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de-DE" sz="1400" dirty="0" err="1">
                <a:solidFill>
                  <a:srgbClr val="990033"/>
                </a:solidFill>
                <a:latin typeface="Calibri" panose="020F0502020204030204" pitchFamily="34" charset="0"/>
              </a:rPr>
              <a:t>Gilteritinib</a:t>
            </a:r>
            <a:endParaRPr lang="de-DE" sz="1400" baseline="30000" dirty="0">
              <a:solidFill>
                <a:srgbClr val="990033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2998370" y="3668888"/>
            <a:ext cx="197430" cy="552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AutoShape 12"/>
          <p:cNvSpPr>
            <a:spLocks noChangeArrowheads="1"/>
          </p:cNvSpPr>
          <p:nvPr/>
        </p:nvSpPr>
        <p:spPr bwMode="auto">
          <a:xfrm>
            <a:off x="4382799" y="2379002"/>
            <a:ext cx="1104782" cy="75647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 w="2857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36000" tIns="18000" rIns="36000" bIns="18000" anchor="ctr" anchorCtr="1"/>
          <a:lstStyle/>
          <a:p>
            <a:pPr eaLnBrk="0" hangingPunct="0">
              <a:spcBef>
                <a:spcPct val="0"/>
              </a:spcBef>
              <a:defRPr/>
            </a:pP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Dauno</a:t>
            </a:r>
            <a:endParaRPr lang="de-DE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hangingPunct="0">
              <a:spcBef>
                <a:spcPct val="0"/>
              </a:spcBef>
              <a:defRPr/>
            </a:pP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IDAC</a:t>
            </a:r>
            <a:r>
              <a:rPr lang="de-DE" sz="1400" baseline="30000" dirty="0" err="1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endParaRPr lang="de-DE" sz="1400" baseline="30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hangingPunct="0">
              <a:spcBef>
                <a:spcPct val="0"/>
              </a:spcBef>
              <a:defRPr/>
            </a:pPr>
            <a:r>
              <a:rPr lang="de-DE" sz="1400" dirty="0" err="1">
                <a:solidFill>
                  <a:srgbClr val="990000"/>
                </a:solidFill>
                <a:latin typeface="Calibri" panose="020F0502020204030204" pitchFamily="34" charset="0"/>
              </a:rPr>
              <a:t>Midostaurin</a:t>
            </a:r>
            <a:endParaRPr lang="de-DE" sz="1400" dirty="0">
              <a:solidFill>
                <a:srgbClr val="990000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AutoShape 13"/>
          <p:cNvSpPr>
            <a:spLocks noChangeArrowheads="1"/>
          </p:cNvSpPr>
          <p:nvPr/>
        </p:nvSpPr>
        <p:spPr bwMode="auto">
          <a:xfrm>
            <a:off x="4382799" y="3965392"/>
            <a:ext cx="1104781" cy="752574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 w="2857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36000" tIns="18000" rIns="36000" bIns="18000" anchor="ctr" anchorCtr="1"/>
          <a:lstStyle/>
          <a:p>
            <a:pPr eaLnBrk="0" hangingPunct="0">
              <a:spcBef>
                <a:spcPct val="0"/>
              </a:spcBef>
              <a:defRPr/>
            </a:pP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Dauno</a:t>
            </a:r>
            <a:endParaRPr lang="de-DE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hangingPunct="0">
              <a:spcBef>
                <a:spcPct val="0"/>
              </a:spcBef>
              <a:defRPr/>
            </a:pP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IDAC</a:t>
            </a:r>
            <a:r>
              <a:rPr lang="de-DE" sz="1400" baseline="30000" dirty="0" err="1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endParaRPr lang="de-DE" sz="1400" baseline="30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de-DE" sz="1400" dirty="0" err="1">
                <a:solidFill>
                  <a:srgbClr val="990033"/>
                </a:solidFill>
                <a:latin typeface="Calibri" panose="020F0502020204030204" pitchFamily="34" charset="0"/>
              </a:rPr>
              <a:t>Gilteritinib</a:t>
            </a:r>
            <a:endParaRPr lang="de-DE" sz="1400" baseline="30000" dirty="0">
              <a:solidFill>
                <a:srgbClr val="990033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AutoShape 12"/>
          <p:cNvSpPr>
            <a:spLocks noChangeArrowheads="1"/>
          </p:cNvSpPr>
          <p:nvPr/>
        </p:nvSpPr>
        <p:spPr bwMode="auto">
          <a:xfrm>
            <a:off x="5801502" y="2096902"/>
            <a:ext cx="1041892" cy="540011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 w="2857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36000" tIns="18000" rIns="36000" bIns="18000" anchor="ctr" anchorCtr="1"/>
          <a:lstStyle/>
          <a:p>
            <a:pPr eaLnBrk="0" hangingPunct="0">
              <a:spcBef>
                <a:spcPct val="0"/>
              </a:spcBef>
              <a:defRPr/>
            </a:pP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</a:rPr>
              <a:t>IDAC</a:t>
            </a:r>
          </a:p>
          <a:p>
            <a:pPr eaLnBrk="0" hangingPunct="0">
              <a:spcBef>
                <a:spcPct val="0"/>
              </a:spcBef>
              <a:defRPr/>
            </a:pPr>
            <a:r>
              <a:rPr lang="de-DE" sz="1400" dirty="0" err="1">
                <a:solidFill>
                  <a:srgbClr val="990033"/>
                </a:solidFill>
                <a:latin typeface="Calibri" panose="020F0502020204030204" pitchFamily="34" charset="0"/>
              </a:rPr>
              <a:t>Midostaurin</a:t>
            </a:r>
            <a:endParaRPr lang="de-DE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AutoShape 12"/>
          <p:cNvSpPr>
            <a:spLocks noChangeArrowheads="1"/>
          </p:cNvSpPr>
          <p:nvPr/>
        </p:nvSpPr>
        <p:spPr bwMode="auto">
          <a:xfrm>
            <a:off x="6911219" y="2093693"/>
            <a:ext cx="1041892" cy="540011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 w="2857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36000" tIns="18000" rIns="36000" bIns="18000" anchor="ctr" anchorCtr="1"/>
          <a:lstStyle/>
          <a:p>
            <a:pPr eaLnBrk="0" hangingPunct="0">
              <a:spcBef>
                <a:spcPct val="0"/>
              </a:spcBef>
              <a:defRPr/>
            </a:pP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</a:rPr>
              <a:t>IDAC</a:t>
            </a:r>
          </a:p>
          <a:p>
            <a:pPr eaLnBrk="0" hangingPunct="0">
              <a:spcBef>
                <a:spcPct val="0"/>
              </a:spcBef>
              <a:defRPr/>
            </a:pPr>
            <a:r>
              <a:rPr lang="de-DE" sz="1400" dirty="0" err="1">
                <a:solidFill>
                  <a:srgbClr val="990033"/>
                </a:solidFill>
                <a:latin typeface="Calibri" panose="020F0502020204030204" pitchFamily="34" charset="0"/>
              </a:rPr>
              <a:t>Midostaurin</a:t>
            </a:r>
            <a:endParaRPr lang="de-DE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3" name="AutoShape 12"/>
          <p:cNvSpPr>
            <a:spLocks noChangeArrowheads="1"/>
          </p:cNvSpPr>
          <p:nvPr/>
        </p:nvSpPr>
        <p:spPr bwMode="auto">
          <a:xfrm>
            <a:off x="8025906" y="2085119"/>
            <a:ext cx="1041892" cy="540011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 w="2857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36000" tIns="18000" rIns="36000" bIns="18000" anchor="ctr" anchorCtr="1"/>
          <a:lstStyle/>
          <a:p>
            <a:pPr eaLnBrk="0" hangingPunct="0">
              <a:spcBef>
                <a:spcPct val="0"/>
              </a:spcBef>
              <a:defRPr/>
            </a:pP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</a:rPr>
              <a:t>IDAC</a:t>
            </a:r>
          </a:p>
          <a:p>
            <a:pPr eaLnBrk="0" hangingPunct="0">
              <a:spcBef>
                <a:spcPct val="0"/>
              </a:spcBef>
              <a:defRPr/>
            </a:pPr>
            <a:r>
              <a:rPr lang="de-DE" sz="1400" dirty="0" err="1">
                <a:solidFill>
                  <a:srgbClr val="990033"/>
                </a:solidFill>
                <a:latin typeface="Calibri" panose="020F0502020204030204" pitchFamily="34" charset="0"/>
              </a:rPr>
              <a:t>Midostaurin</a:t>
            </a:r>
            <a:endParaRPr lang="de-DE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8" name="AutoShape 12"/>
          <p:cNvSpPr>
            <a:spLocks noChangeArrowheads="1"/>
          </p:cNvSpPr>
          <p:nvPr/>
        </p:nvSpPr>
        <p:spPr bwMode="auto">
          <a:xfrm>
            <a:off x="9239502" y="3973192"/>
            <a:ext cx="1125338" cy="540011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 w="2857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36000" tIns="18000" rIns="36000" bIns="18000" anchor="ctr" anchorCtr="1"/>
          <a:lstStyle/>
          <a:p>
            <a:pPr eaLnBrk="0" hangingPunct="0">
              <a:spcBef>
                <a:spcPct val="0"/>
              </a:spcBef>
              <a:defRPr/>
            </a:pPr>
            <a:r>
              <a:rPr lang="de-DE" sz="1400" dirty="0" err="1">
                <a:solidFill>
                  <a:srgbClr val="990033"/>
                </a:solidFill>
                <a:latin typeface="Calibri" panose="020F0502020204030204" pitchFamily="34" charset="0"/>
              </a:rPr>
              <a:t>Gilteritinib</a:t>
            </a:r>
            <a:endParaRPr lang="de-DE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9" name="AutoShape 12"/>
          <p:cNvSpPr>
            <a:spLocks noChangeArrowheads="1"/>
          </p:cNvSpPr>
          <p:nvPr/>
        </p:nvSpPr>
        <p:spPr bwMode="auto">
          <a:xfrm>
            <a:off x="9239502" y="2424128"/>
            <a:ext cx="1125338" cy="540011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 w="2857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36000" tIns="18000" rIns="36000" bIns="18000" anchor="ctr" anchorCtr="1"/>
          <a:lstStyle/>
          <a:p>
            <a:pPr eaLnBrk="0" hangingPunct="0">
              <a:spcBef>
                <a:spcPct val="0"/>
              </a:spcBef>
              <a:defRPr/>
            </a:pPr>
            <a:r>
              <a:rPr lang="de-DE" sz="1400" dirty="0" err="1">
                <a:solidFill>
                  <a:srgbClr val="990033"/>
                </a:solidFill>
                <a:latin typeface="Calibri" panose="020F0502020204030204" pitchFamily="34" charset="0"/>
              </a:rPr>
              <a:t>Midostaurin</a:t>
            </a:r>
            <a:endParaRPr lang="de-DE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0" name="Rectangle 6"/>
          <p:cNvSpPr>
            <a:spLocks noChangeArrowheads="1"/>
          </p:cNvSpPr>
          <p:nvPr/>
        </p:nvSpPr>
        <p:spPr bwMode="auto">
          <a:xfrm>
            <a:off x="3213503" y="1565090"/>
            <a:ext cx="1136529" cy="300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087" tIns="25400" rIns="65087" bIns="25400">
            <a:spAutoFit/>
          </a:bodyPr>
          <a:lstStyle/>
          <a:p>
            <a:pPr defTabSz="777875" eaLnBrk="0" hangingPunct="0">
              <a:lnSpc>
                <a:spcPct val="90000"/>
              </a:lnSpc>
              <a:spcBef>
                <a:spcPct val="0"/>
              </a:spcBef>
            </a:pP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</a:rPr>
              <a:t>Induction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 I</a:t>
            </a:r>
          </a:p>
        </p:txBody>
      </p:sp>
      <p:sp>
        <p:nvSpPr>
          <p:cNvPr id="71" name="Rectangle 7"/>
          <p:cNvSpPr>
            <a:spLocks noChangeArrowheads="1"/>
          </p:cNvSpPr>
          <p:nvPr/>
        </p:nvSpPr>
        <p:spPr bwMode="auto">
          <a:xfrm>
            <a:off x="4445232" y="1565090"/>
            <a:ext cx="1194237" cy="300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087" tIns="25400" rIns="65087" bIns="25400">
            <a:spAutoFit/>
          </a:bodyPr>
          <a:lstStyle/>
          <a:p>
            <a:pPr defTabSz="777875" eaLnBrk="0" hangingPunct="0">
              <a:lnSpc>
                <a:spcPct val="90000"/>
              </a:lnSpc>
              <a:spcBef>
                <a:spcPct val="0"/>
              </a:spcBef>
            </a:pP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</a:rPr>
              <a:t>Induction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 II</a:t>
            </a:r>
          </a:p>
        </p:txBody>
      </p:sp>
      <p:sp>
        <p:nvSpPr>
          <p:cNvPr id="72" name="Rectangle 8"/>
          <p:cNvSpPr>
            <a:spLocks noChangeArrowheads="1"/>
          </p:cNvSpPr>
          <p:nvPr/>
        </p:nvSpPr>
        <p:spPr bwMode="auto">
          <a:xfrm>
            <a:off x="6587962" y="1565090"/>
            <a:ext cx="1419747" cy="300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087" tIns="25400" rIns="65087" bIns="25400">
            <a:spAutoFit/>
          </a:bodyPr>
          <a:lstStyle/>
          <a:p>
            <a:pPr defTabSz="777875" eaLnBrk="0" hangingPunct="0">
              <a:lnSpc>
                <a:spcPct val="90000"/>
              </a:lnSpc>
              <a:spcBef>
                <a:spcPct val="0"/>
              </a:spcBef>
            </a:pP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</a:rPr>
              <a:t>Consolidation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3" name="Rectangle 8"/>
          <p:cNvSpPr>
            <a:spLocks noChangeArrowheads="1"/>
          </p:cNvSpPr>
          <p:nvPr/>
        </p:nvSpPr>
        <p:spPr bwMode="auto">
          <a:xfrm>
            <a:off x="8753762" y="1565090"/>
            <a:ext cx="1793953" cy="300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087" tIns="25400" rIns="65087" bIns="25400">
            <a:spAutoFit/>
          </a:bodyPr>
          <a:lstStyle/>
          <a:p>
            <a:pPr defTabSz="777875" eaLnBrk="0" hangingPunct="0">
              <a:lnSpc>
                <a:spcPct val="90000"/>
              </a:lnSpc>
              <a:spcBef>
                <a:spcPct val="0"/>
              </a:spcBef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1-yr Maintenance</a:t>
            </a:r>
          </a:p>
        </p:txBody>
      </p:sp>
      <p:sp>
        <p:nvSpPr>
          <p:cNvPr id="74" name="Textfeld 73"/>
          <p:cNvSpPr txBox="1"/>
          <p:nvPr/>
        </p:nvSpPr>
        <p:spPr>
          <a:xfrm>
            <a:off x="4346970" y="5168226"/>
            <a:ext cx="2398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300"/>
              </a:spcAft>
            </a:pPr>
            <a:r>
              <a:rPr lang="de-DE" sz="1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Assignment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to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allogeneic</a:t>
            </a:r>
            <a:r>
              <a:rPr lang="de-D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HCT</a:t>
            </a:r>
            <a:r>
              <a:rPr lang="de-DE" sz="1400" b="1" baseline="30000" dirty="0" err="1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endParaRPr lang="de-DE" sz="1400" b="1" baseline="30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75" name="Gruppieren 74"/>
          <p:cNvGrpSpPr/>
          <p:nvPr/>
        </p:nvGrpSpPr>
        <p:grpSpPr>
          <a:xfrm>
            <a:off x="5571191" y="4941168"/>
            <a:ext cx="252028" cy="216024"/>
            <a:chOff x="4463988" y="4689140"/>
            <a:chExt cx="252028" cy="216024"/>
          </a:xfrm>
          <a:solidFill>
            <a:srgbClr val="DDF2FF"/>
          </a:solidFill>
        </p:grpSpPr>
        <p:cxnSp>
          <p:nvCxnSpPr>
            <p:cNvPr id="76" name="Gerade Verbindung mit Pfeil 75"/>
            <p:cNvCxnSpPr/>
            <p:nvPr/>
          </p:nvCxnSpPr>
          <p:spPr bwMode="auto">
            <a:xfrm>
              <a:off x="4463988" y="4905164"/>
              <a:ext cx="252028" cy="0"/>
            </a:xfrm>
            <a:prstGeom prst="straightConnector1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r Verbinder 76"/>
            <p:cNvCxnSpPr/>
            <p:nvPr/>
          </p:nvCxnSpPr>
          <p:spPr bwMode="auto">
            <a:xfrm>
              <a:off x="4463988" y="4689140"/>
              <a:ext cx="0" cy="216024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8" name="Gruppieren 77"/>
          <p:cNvGrpSpPr/>
          <p:nvPr/>
        </p:nvGrpSpPr>
        <p:grpSpPr>
          <a:xfrm>
            <a:off x="4388683" y="4941168"/>
            <a:ext cx="252028" cy="216024"/>
            <a:chOff x="4463988" y="4689140"/>
            <a:chExt cx="252028" cy="216024"/>
          </a:xfrm>
          <a:solidFill>
            <a:srgbClr val="DDF2FF"/>
          </a:solidFill>
        </p:grpSpPr>
        <p:cxnSp>
          <p:nvCxnSpPr>
            <p:cNvPr id="79" name="Gerade Verbindung mit Pfeil 78"/>
            <p:cNvCxnSpPr/>
            <p:nvPr/>
          </p:nvCxnSpPr>
          <p:spPr bwMode="auto">
            <a:xfrm>
              <a:off x="4463988" y="4905164"/>
              <a:ext cx="252028" cy="0"/>
            </a:xfrm>
            <a:prstGeom prst="straightConnector1">
              <a:avLst/>
            </a:prstGeom>
            <a:grpFill/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Gerader Verbinder 79"/>
            <p:cNvCxnSpPr/>
            <p:nvPr/>
          </p:nvCxnSpPr>
          <p:spPr bwMode="auto">
            <a:xfrm>
              <a:off x="4463988" y="4689140"/>
              <a:ext cx="0" cy="216024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7" name="AutoShape 11"/>
          <p:cNvCxnSpPr>
            <a:cxnSpLocks noChangeShapeType="1"/>
          </p:cNvCxnSpPr>
          <p:nvPr/>
        </p:nvCxnSpPr>
        <p:spPr bwMode="auto">
          <a:xfrm flipV="1">
            <a:off x="5514285" y="2356994"/>
            <a:ext cx="263732" cy="42346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AutoShape 11"/>
          <p:cNvCxnSpPr>
            <a:cxnSpLocks noChangeShapeType="1"/>
          </p:cNvCxnSpPr>
          <p:nvPr/>
        </p:nvCxnSpPr>
        <p:spPr bwMode="auto">
          <a:xfrm>
            <a:off x="5514205" y="2780964"/>
            <a:ext cx="273029" cy="34430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AutoShape 11"/>
          <p:cNvCxnSpPr>
            <a:cxnSpLocks noChangeShapeType="1"/>
          </p:cNvCxnSpPr>
          <p:nvPr/>
        </p:nvCxnSpPr>
        <p:spPr bwMode="auto">
          <a:xfrm flipV="1">
            <a:off x="5532466" y="3912271"/>
            <a:ext cx="263732" cy="42346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AutoShape 11"/>
          <p:cNvCxnSpPr>
            <a:cxnSpLocks noChangeShapeType="1"/>
          </p:cNvCxnSpPr>
          <p:nvPr/>
        </p:nvCxnSpPr>
        <p:spPr bwMode="auto">
          <a:xfrm>
            <a:off x="5532386" y="4336241"/>
            <a:ext cx="273029" cy="34430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feld 1"/>
          <p:cNvSpPr txBox="1"/>
          <p:nvPr/>
        </p:nvSpPr>
        <p:spPr>
          <a:xfrm>
            <a:off x="3177141" y="3387706"/>
            <a:ext cx="577402" cy="276999"/>
          </a:xfrm>
          <a:prstGeom prst="rect">
            <a:avLst/>
          </a:prstGeom>
          <a:solidFill>
            <a:srgbClr val="DDF2FF"/>
          </a:solidFill>
        </p:spPr>
        <p:txBody>
          <a:bodyPr wrap="none" rtlCol="0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200" dirty="0">
                <a:solidFill>
                  <a:srgbClr val="000000"/>
                </a:solidFill>
                <a:latin typeface="Calibri" panose="020F0502020204030204" pitchFamily="34" charset="0"/>
              </a:rPr>
              <a:t>n=768</a:t>
            </a:r>
          </a:p>
        </p:txBody>
      </p:sp>
      <p:sp>
        <p:nvSpPr>
          <p:cNvPr id="52" name="AutoShape 12"/>
          <p:cNvSpPr>
            <a:spLocks noChangeArrowheads="1"/>
          </p:cNvSpPr>
          <p:nvPr/>
        </p:nvSpPr>
        <p:spPr bwMode="auto">
          <a:xfrm>
            <a:off x="5817489" y="2852937"/>
            <a:ext cx="1041892" cy="540011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 w="2857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36000" tIns="18000" rIns="36000" bIns="18000" anchor="ctr" anchorCtr="1"/>
          <a:lstStyle/>
          <a:p>
            <a:pPr eaLnBrk="0" hangingPunct="0">
              <a:spcBef>
                <a:spcPct val="0"/>
              </a:spcBef>
              <a:defRPr/>
            </a:pPr>
            <a:r>
              <a:rPr lang="de-DE" sz="14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Option 2</a:t>
            </a:r>
            <a:r>
              <a:rPr lang="de-DE" sz="1400" baseline="300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b</a:t>
            </a:r>
          </a:p>
          <a:p>
            <a:pPr eaLnBrk="0" hangingPunct="0">
              <a:spcBef>
                <a:spcPct val="0"/>
              </a:spcBef>
              <a:defRPr/>
            </a:pPr>
            <a:r>
              <a:rPr lang="de-DE" sz="1400" dirty="0" err="1">
                <a:solidFill>
                  <a:srgbClr val="990033"/>
                </a:solidFill>
                <a:latin typeface="Calibri" panose="020F0502020204030204" pitchFamily="34" charset="0"/>
              </a:rPr>
              <a:t>Midostaurin</a:t>
            </a:r>
            <a:endParaRPr lang="de-DE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AutoShape 12"/>
          <p:cNvSpPr>
            <a:spLocks noChangeArrowheads="1"/>
          </p:cNvSpPr>
          <p:nvPr/>
        </p:nvSpPr>
        <p:spPr bwMode="auto">
          <a:xfrm>
            <a:off x="5816220" y="3645123"/>
            <a:ext cx="1041892" cy="540011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 w="2857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36000" tIns="18000" rIns="36000" bIns="18000" anchor="ctr" anchorCtr="1"/>
          <a:lstStyle/>
          <a:p>
            <a:pPr eaLnBrk="0" hangingPunct="0">
              <a:spcBef>
                <a:spcPct val="0"/>
              </a:spcBef>
              <a:defRPr/>
            </a:pP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</a:rPr>
              <a:t>IDAC</a:t>
            </a:r>
          </a:p>
          <a:p>
            <a:pPr eaLnBrk="0" hangingPunct="0">
              <a:spcBef>
                <a:spcPct val="0"/>
              </a:spcBef>
              <a:defRPr/>
            </a:pPr>
            <a:r>
              <a:rPr lang="de-DE" sz="1400" dirty="0" err="1">
                <a:solidFill>
                  <a:srgbClr val="990033"/>
                </a:solidFill>
                <a:latin typeface="Calibri" panose="020F0502020204030204" pitchFamily="34" charset="0"/>
              </a:rPr>
              <a:t>Gilteritinib</a:t>
            </a:r>
            <a:endParaRPr lang="de-DE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AutoShape 12"/>
          <p:cNvSpPr>
            <a:spLocks noChangeArrowheads="1"/>
          </p:cNvSpPr>
          <p:nvPr/>
        </p:nvSpPr>
        <p:spPr bwMode="auto">
          <a:xfrm>
            <a:off x="6925937" y="3641914"/>
            <a:ext cx="1041892" cy="540011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 w="2857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36000" tIns="18000" rIns="36000" bIns="18000" anchor="ctr" anchorCtr="1"/>
          <a:lstStyle/>
          <a:p>
            <a:pPr eaLnBrk="0" hangingPunct="0">
              <a:spcBef>
                <a:spcPct val="0"/>
              </a:spcBef>
              <a:defRPr/>
            </a:pP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</a:rPr>
              <a:t>IDAC</a:t>
            </a:r>
          </a:p>
          <a:p>
            <a:pPr eaLnBrk="0" hangingPunct="0">
              <a:spcBef>
                <a:spcPct val="0"/>
              </a:spcBef>
              <a:defRPr/>
            </a:pPr>
            <a:r>
              <a:rPr lang="de-DE" sz="1400" dirty="0" err="1">
                <a:solidFill>
                  <a:srgbClr val="990033"/>
                </a:solidFill>
                <a:latin typeface="Calibri" panose="020F0502020204030204" pitchFamily="34" charset="0"/>
              </a:rPr>
              <a:t>Gilteritinib</a:t>
            </a:r>
            <a:endParaRPr lang="de-DE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AutoShape 12"/>
          <p:cNvSpPr>
            <a:spLocks noChangeArrowheads="1"/>
          </p:cNvSpPr>
          <p:nvPr/>
        </p:nvSpPr>
        <p:spPr bwMode="auto">
          <a:xfrm>
            <a:off x="8040624" y="3633340"/>
            <a:ext cx="1041892" cy="540011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 w="2857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36000" tIns="18000" rIns="36000" bIns="18000" anchor="ctr" anchorCtr="1"/>
          <a:lstStyle/>
          <a:p>
            <a:pPr eaLnBrk="0" hangingPunct="0">
              <a:spcBef>
                <a:spcPct val="0"/>
              </a:spcBef>
              <a:defRPr/>
            </a:pP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</a:rPr>
              <a:t>IDAC</a:t>
            </a:r>
          </a:p>
          <a:p>
            <a:pPr eaLnBrk="0" hangingPunct="0">
              <a:spcBef>
                <a:spcPct val="0"/>
              </a:spcBef>
              <a:defRPr/>
            </a:pPr>
            <a:r>
              <a:rPr lang="de-DE" sz="1400" dirty="0" err="1">
                <a:solidFill>
                  <a:srgbClr val="990033"/>
                </a:solidFill>
                <a:latin typeface="Calibri" panose="020F0502020204030204" pitchFamily="34" charset="0"/>
              </a:rPr>
              <a:t>Gilteritinib</a:t>
            </a:r>
            <a:endParaRPr lang="de-DE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AutoShape 12"/>
          <p:cNvSpPr>
            <a:spLocks noChangeArrowheads="1"/>
          </p:cNvSpPr>
          <p:nvPr/>
        </p:nvSpPr>
        <p:spPr bwMode="auto">
          <a:xfrm>
            <a:off x="5832207" y="4401158"/>
            <a:ext cx="1041892" cy="540011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 w="2857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36000" tIns="18000" rIns="36000" bIns="18000" anchor="ctr" anchorCtr="1"/>
          <a:lstStyle/>
          <a:p>
            <a:pPr eaLnBrk="0" hangingPunct="0">
              <a:spcBef>
                <a:spcPct val="0"/>
              </a:spcBef>
              <a:defRPr/>
            </a:pPr>
            <a:r>
              <a:rPr lang="de-DE" sz="14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Option 2</a:t>
            </a:r>
            <a:r>
              <a:rPr lang="de-DE" sz="1400" baseline="300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</a:rPr>
              <a:t>b</a:t>
            </a:r>
          </a:p>
          <a:p>
            <a:pPr eaLnBrk="0" hangingPunct="0">
              <a:spcBef>
                <a:spcPct val="0"/>
              </a:spcBef>
              <a:defRPr/>
            </a:pPr>
            <a:r>
              <a:rPr lang="de-DE" sz="1400" dirty="0" err="1">
                <a:solidFill>
                  <a:srgbClr val="990033"/>
                </a:solidFill>
                <a:latin typeface="Calibri" panose="020F0502020204030204" pitchFamily="34" charset="0"/>
              </a:rPr>
              <a:t>Gilteritinib</a:t>
            </a:r>
            <a:endParaRPr lang="de-DE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AutoShape 12"/>
          <p:cNvSpPr>
            <a:spLocks noChangeArrowheads="1"/>
          </p:cNvSpPr>
          <p:nvPr/>
        </p:nvSpPr>
        <p:spPr bwMode="auto">
          <a:xfrm>
            <a:off x="1677882" y="2996953"/>
            <a:ext cx="927046" cy="1068207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 w="2857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36000" tIns="18000" rIns="36000" bIns="18000" anchor="ctr" anchorCtr="1"/>
          <a:lstStyle/>
          <a:p>
            <a:pPr eaLnBrk="0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</a:rPr>
              <a:t>≥18 </a:t>
            </a: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yrs</a:t>
            </a:r>
            <a:endParaRPr lang="de-DE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hangingPunct="0">
              <a:spcBef>
                <a:spcPct val="0"/>
              </a:spcBef>
              <a:defRPr/>
            </a:pP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</a:rPr>
              <a:t>AML </a:t>
            </a: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with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400" i="1" dirty="0">
                <a:solidFill>
                  <a:srgbClr val="000000"/>
                </a:solidFill>
                <a:latin typeface="Calibri" panose="020F0502020204030204" pitchFamily="34" charset="0"/>
              </a:rPr>
              <a:t>FLT3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mutation</a:t>
            </a:r>
            <a:endParaRPr lang="de-DE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Abgerundetes Rechteck 2"/>
          <p:cNvSpPr/>
          <p:nvPr/>
        </p:nvSpPr>
        <p:spPr>
          <a:xfrm>
            <a:off x="341205" y="1744591"/>
            <a:ext cx="1800200" cy="752416"/>
          </a:xfrm>
          <a:prstGeom prst="roundRect">
            <a:avLst/>
          </a:prstGeom>
          <a:solidFill>
            <a:srgbClr val="FFFF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75" indent="-3175" algn="ctr">
              <a:spcAft>
                <a:spcPts val="300"/>
              </a:spcAft>
            </a:pPr>
            <a:r>
              <a:rPr lang="de-DE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Expected</a:t>
            </a:r>
            <a:r>
              <a:rPr lang="de-DE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start</a:t>
            </a:r>
            <a:r>
              <a:rPr lang="de-DE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de-DE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Q1 </a:t>
            </a:r>
            <a:r>
              <a:rPr lang="de-DE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/ </a:t>
            </a:r>
            <a:r>
              <a:rPr lang="de-DE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2019</a:t>
            </a:r>
            <a:endParaRPr lang="de-DE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0" y="-26576"/>
            <a:ext cx="12192000" cy="12664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Titel 1"/>
          <p:cNvSpPr txBox="1">
            <a:spLocks/>
          </p:cNvSpPr>
          <p:nvPr/>
        </p:nvSpPr>
        <p:spPr bwMode="auto">
          <a:xfrm>
            <a:off x="1158664" y="25680"/>
            <a:ext cx="9937104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rgbClr val="26547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547C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547C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547C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547C"/>
                </a:solidFill>
                <a:latin typeface="Arial" charset="0"/>
              </a:defRPr>
            </a:lvl5pPr>
            <a:lvl6pPr marL="4572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547C"/>
                </a:solidFill>
                <a:latin typeface="Arial" charset="0"/>
              </a:defRPr>
            </a:lvl6pPr>
            <a:lvl7pPr marL="9144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547C"/>
                </a:solidFill>
                <a:latin typeface="Arial" charset="0"/>
              </a:defRPr>
            </a:lvl7pPr>
            <a:lvl8pPr marL="1371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547C"/>
                </a:solidFill>
                <a:latin typeface="Arial" charset="0"/>
              </a:defRPr>
            </a:lvl8pPr>
            <a:lvl9pPr marL="18288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547C"/>
                </a:solidFill>
                <a:latin typeface="Arial" charset="0"/>
              </a:defRPr>
            </a:lvl9pPr>
          </a:lstStyle>
          <a:p>
            <a:pPr algn="ctr">
              <a:lnSpc>
                <a:spcPts val="4000"/>
              </a:lnSpc>
              <a:defRPr/>
            </a:pPr>
            <a:r>
              <a:rPr lang="de-DE" altLang="de-DE" sz="3200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Midostaurin</a:t>
            </a:r>
            <a:r>
              <a:rPr lang="de-DE" altLang="de-DE" sz="3200" kern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altLang="de-DE" sz="3200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vs</a:t>
            </a:r>
            <a:r>
              <a:rPr lang="de-DE" altLang="de-DE" sz="3200" kern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altLang="de-DE" sz="3200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Gilteritinib</a:t>
            </a:r>
            <a:r>
              <a:rPr lang="de-DE" altLang="de-DE" sz="3200" kern="0" dirty="0">
                <a:solidFill>
                  <a:schemeClr val="tx1"/>
                </a:solidFill>
                <a:latin typeface="Calibri" panose="020F0502020204030204" pitchFamily="34" charset="0"/>
              </a:rPr>
              <a:t> plus </a:t>
            </a:r>
            <a:r>
              <a:rPr lang="de-DE" altLang="de-DE" sz="32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intensive </a:t>
            </a:r>
            <a:r>
              <a:rPr lang="de-DE" altLang="de-DE" sz="3200" kern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chemotherapy</a:t>
            </a:r>
            <a:r>
              <a:rPr lang="de-DE" altLang="de-DE" sz="32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altLang="de-DE" sz="3200" kern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for</a:t>
            </a:r>
            <a:r>
              <a:rPr lang="de-DE" altLang="de-DE" sz="3200" kern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altLang="de-DE" sz="32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AML </a:t>
            </a:r>
            <a:r>
              <a:rPr lang="de-DE" altLang="de-DE" sz="3200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with</a:t>
            </a:r>
            <a:r>
              <a:rPr lang="de-DE" altLang="de-DE" sz="3200" kern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altLang="de-DE" sz="3200" i="1" kern="0" dirty="0">
                <a:solidFill>
                  <a:schemeClr val="tx1"/>
                </a:solidFill>
                <a:latin typeface="Calibri" panose="020F0502020204030204" pitchFamily="34" charset="0"/>
              </a:rPr>
              <a:t>FLT3</a:t>
            </a:r>
            <a:r>
              <a:rPr lang="de-DE" altLang="de-DE" sz="3200" kern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altLang="de-DE" sz="3200" kern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mutation</a:t>
            </a:r>
            <a:r>
              <a:rPr lang="de-DE" altLang="de-DE" sz="32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altLang="de-DE" sz="3200" kern="0" dirty="0">
                <a:solidFill>
                  <a:schemeClr val="tx1"/>
                </a:solidFill>
                <a:latin typeface="Calibri" panose="020F0502020204030204" pitchFamily="34" charset="0"/>
              </a:rPr>
              <a:t>– AMLSG </a:t>
            </a:r>
            <a:r>
              <a:rPr lang="de-DE" altLang="de-DE" sz="32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28-18 Study</a:t>
            </a:r>
            <a:endParaRPr lang="de-DE" altLang="de-DE" sz="3200" i="1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7" name="Grafik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57" y="5010460"/>
            <a:ext cx="703027" cy="430683"/>
          </a:xfrm>
          <a:prstGeom prst="rect">
            <a:avLst/>
          </a:prstGeom>
        </p:spPr>
      </p:pic>
      <p:pic>
        <p:nvPicPr>
          <p:cNvPr id="58" name="Picture 16" descr="03_AML_bu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665" y="25680"/>
            <a:ext cx="877617" cy="42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Abgerundetes Rechteck 58"/>
          <p:cNvSpPr/>
          <p:nvPr/>
        </p:nvSpPr>
        <p:spPr>
          <a:xfrm>
            <a:off x="7773672" y="4672972"/>
            <a:ext cx="4082968" cy="752416"/>
          </a:xfrm>
          <a:prstGeom prst="roundRect">
            <a:avLst/>
          </a:prstGeom>
          <a:solidFill>
            <a:srgbClr val="FFFF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75" indent="-3175">
              <a:spcAft>
                <a:spcPts val="300"/>
              </a:spcAft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Primary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endpoint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: EFS</a:t>
            </a:r>
          </a:p>
          <a:p>
            <a:pPr marL="3175" indent="-3175">
              <a:spcAft>
                <a:spcPts val="300"/>
              </a:spcAft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Key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secondary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endpoints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: OS, CR rate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46" name="Gruppieren 45"/>
          <p:cNvGrpSpPr/>
          <p:nvPr/>
        </p:nvGrpSpPr>
        <p:grpSpPr>
          <a:xfrm>
            <a:off x="340011" y="2869324"/>
            <a:ext cx="821291" cy="2016224"/>
            <a:chOff x="11077175" y="2949784"/>
            <a:chExt cx="965307" cy="2207408"/>
          </a:xfrm>
        </p:grpSpPr>
        <p:pic>
          <p:nvPicPr>
            <p:cNvPr id="47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26" r="43628"/>
            <a:stretch>
              <a:fillRect/>
            </a:stretch>
          </p:blipFill>
          <p:spPr bwMode="auto">
            <a:xfrm>
              <a:off x="11077175" y="2949784"/>
              <a:ext cx="605267" cy="407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6" descr="log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443"/>
            <a:stretch>
              <a:fillRect/>
            </a:stretch>
          </p:blipFill>
          <p:spPr bwMode="auto">
            <a:xfrm>
              <a:off x="11106378" y="3356992"/>
              <a:ext cx="573994" cy="291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6378" y="4221088"/>
              <a:ext cx="770485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6560" y="4869160"/>
              <a:ext cx="806490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Grafik 6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106378" y="3717032"/>
              <a:ext cx="504056" cy="430617"/>
            </a:xfrm>
            <a:prstGeom prst="rect">
              <a:avLst/>
            </a:prstGeom>
          </p:spPr>
        </p:pic>
        <p:pic>
          <p:nvPicPr>
            <p:cNvPr id="65" name="Grafik 6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6378" y="4581128"/>
              <a:ext cx="936104" cy="175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201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6" descr="03_AML_bu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0" y="4427032"/>
            <a:ext cx="602308" cy="29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965" y="1797950"/>
            <a:ext cx="3641183" cy="2927194"/>
          </a:xfrm>
          <a:prstGeom prst="rect">
            <a:avLst/>
          </a:prstGeom>
        </p:spPr>
      </p:pic>
      <p:sp>
        <p:nvSpPr>
          <p:cNvPr id="18" name="Rectangle 3"/>
          <p:cNvSpPr/>
          <p:nvPr/>
        </p:nvSpPr>
        <p:spPr>
          <a:xfrm>
            <a:off x="1343472" y="1059345"/>
            <a:ext cx="40309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Mutant </a:t>
            </a:r>
            <a:r>
              <a:rPr lang="en-GB" sz="2000" b="0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IDH1</a:t>
            </a:r>
            <a:r>
              <a:rPr lang="en-GB" sz="2000" b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GB" sz="2000" b="0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IDH2</a:t>
            </a:r>
            <a:r>
              <a:rPr lang="en-GB" sz="2000" b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activity and </a:t>
            </a:r>
            <a:br>
              <a:rPr lang="en-GB" sz="2000" b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000" b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2-HG signalling in cancer</a:t>
            </a:r>
            <a:r>
              <a:rPr lang="en-GB" sz="2000" b="0" baseline="30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2063551" y="4938159"/>
            <a:ext cx="7864446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 fontAlgn="auto">
              <a:spcBef>
                <a:spcPts val="0"/>
              </a:spcBef>
              <a:spcAft>
                <a:spcPts val="300"/>
              </a:spcAft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en-GB" sz="1600" b="0" kern="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Neomorphic activity of mutant </a:t>
            </a:r>
            <a:r>
              <a:rPr lang="en-GB" sz="1600" b="0" i="1" kern="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IDH1/2</a:t>
            </a:r>
            <a:r>
              <a:rPr lang="en-GB" sz="1600" b="0" kern="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enzymes </a:t>
            </a:r>
            <a:r>
              <a:rPr lang="en-GB" sz="1600" b="0" kern="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GB" sz="1600" b="0" kern="0" dirty="0" err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oncometabolite</a:t>
            </a:r>
            <a:r>
              <a:rPr lang="en-GB" sz="1600" b="0" kern="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2-HG</a:t>
            </a:r>
          </a:p>
          <a:p>
            <a:pPr marL="268288" indent="-268288" algn="just" fontAlgn="auto">
              <a:spcBef>
                <a:spcPts val="0"/>
              </a:spcBef>
              <a:spcAft>
                <a:spcPts val="900"/>
              </a:spcAft>
              <a:buClr>
                <a:srgbClr val="4F81BD"/>
              </a:buClr>
              <a:buFont typeface="Arial" panose="020B0604020202020204" pitchFamily="34" charset="0"/>
              <a:buChar char="•"/>
              <a:defRPr/>
            </a:pPr>
            <a:r>
              <a:rPr lang="en-GB" sz="1600" b="0" kern="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Specific inhibitors of mutant </a:t>
            </a:r>
            <a:r>
              <a:rPr lang="en-GB" sz="1600" b="0" i="1" kern="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IDH</a:t>
            </a:r>
            <a:r>
              <a:rPr lang="en-GB" sz="1600" b="0" kern="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enzymes </a:t>
            </a:r>
            <a:r>
              <a:rPr lang="en-GB" sz="1600" b="0" kern="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en-GB" sz="1600" b="0" kern="0" dirty="0" err="1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enasidenib</a:t>
            </a:r>
            <a:r>
              <a:rPr lang="en-GB" sz="1600" b="0" kern="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GB" sz="1600" b="0" kern="0" dirty="0" err="1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ivosidenib</a:t>
            </a:r>
            <a:r>
              <a:rPr lang="en-GB" sz="1600" b="0" kern="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in </a:t>
            </a:r>
            <a:r>
              <a:rPr lang="en-GB" sz="1600" b="0" kern="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clinical development</a:t>
            </a:r>
            <a:endParaRPr lang="en-GB" sz="1600" b="0" kern="0" baseline="3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8" name="Rechteck 17"/>
          <p:cNvSpPr/>
          <p:nvPr/>
        </p:nvSpPr>
        <p:spPr>
          <a:xfrm>
            <a:off x="2063552" y="4918110"/>
            <a:ext cx="7920878" cy="1391210"/>
          </a:xfrm>
          <a:prstGeom prst="roundRect">
            <a:avLst/>
          </a:prstGeom>
          <a:noFill/>
          <a:ln w="12700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 dirty="0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ußzeilenplatzhalter 4"/>
          <p:cNvSpPr>
            <a:spLocks noGrp="1"/>
          </p:cNvSpPr>
          <p:nvPr/>
        </p:nvSpPr>
        <p:spPr>
          <a:xfrm>
            <a:off x="2524229" y="5517232"/>
            <a:ext cx="3355747" cy="73142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05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Dang L, et al. Nature. 2009;462(7274):739-44.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100" b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Ward PS, et al. </a:t>
            </a:r>
            <a:r>
              <a:rPr lang="fr-FR" sz="1100" b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Cell</a:t>
            </a:r>
            <a:r>
              <a:rPr lang="fr-FR" sz="1100" b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2010;17(3):225-34.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Gross S, et al. J </a:t>
            </a:r>
            <a:r>
              <a:rPr lang="en-US" sz="1100" b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Exp</a:t>
            </a:r>
            <a:r>
              <a:rPr lang="en-US" sz="1100" b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Med. 2010;207(2):339-44.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100" b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Xu W, et al. Cancer </a:t>
            </a:r>
            <a:r>
              <a:rPr lang="fr-FR" sz="1100" b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Cell</a:t>
            </a:r>
            <a:r>
              <a:rPr lang="fr-FR" sz="1100" b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2011;19(1):17-30.</a:t>
            </a:r>
          </a:p>
        </p:txBody>
      </p:sp>
      <p:sp>
        <p:nvSpPr>
          <p:cNvPr id="30" name="Fußzeilenplatzhalter 4"/>
          <p:cNvSpPr txBox="1">
            <a:spLocks/>
          </p:cNvSpPr>
          <p:nvPr/>
        </p:nvSpPr>
        <p:spPr>
          <a:xfrm>
            <a:off x="6023992" y="5517232"/>
            <a:ext cx="3816424" cy="73142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a-DK" sz="1100" b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Chaturvedi A, et al. Blood. 2013;122(16):2877-87.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100" b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Wang F, et al. Science. 2013;340(6132):622-6.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100" b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Stein E, et al. Blood. 2017;130(6):</a:t>
            </a:r>
            <a:r>
              <a:rPr lang="fr-FR" sz="1100" b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722-31; </a:t>
            </a:r>
            <a:r>
              <a:rPr lang="nl-NL" sz="1100" b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Blood. 2018 Dec </a:t>
            </a:r>
            <a:r>
              <a:rPr lang="nl-NL" sz="1100" b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fr-FR" sz="1100" b="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DiNardo</a:t>
            </a:r>
            <a:r>
              <a:rPr lang="fr-FR" sz="1100" b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100" b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CD, et al. </a:t>
            </a:r>
            <a:r>
              <a:rPr lang="fr-FR" sz="1100" b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fr-FR" sz="1100" b="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Engl</a:t>
            </a:r>
            <a:r>
              <a:rPr lang="fr-FR" sz="1100" b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J Med</a:t>
            </a:r>
            <a:r>
              <a:rPr lang="fr-FR" sz="1100" b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2018;378(25):2386-2398</a:t>
            </a:r>
            <a:r>
              <a:rPr lang="nb-NO" sz="1100" b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nb-NO" sz="1100" b="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6169516" y="1059942"/>
            <a:ext cx="4679012" cy="3661375"/>
            <a:chOff x="4355976" y="908720"/>
            <a:chExt cx="4679012" cy="3661375"/>
          </a:xfrm>
        </p:grpSpPr>
        <p:grpSp>
          <p:nvGrpSpPr>
            <p:cNvPr id="3" name="Gruppieren 2"/>
            <p:cNvGrpSpPr/>
            <p:nvPr/>
          </p:nvGrpSpPr>
          <p:grpSpPr>
            <a:xfrm>
              <a:off x="4355976" y="1260733"/>
              <a:ext cx="4464174" cy="3309362"/>
              <a:chOff x="323850" y="908721"/>
              <a:chExt cx="8496300" cy="5736254"/>
            </a:xfrm>
          </p:grpSpPr>
          <p:graphicFrame>
            <p:nvGraphicFramePr>
              <p:cNvPr id="2" name="Diagramm 12"/>
              <p:cNvGraphicFramePr>
                <a:graphicFrameLocks/>
              </p:cNvGraphicFramePr>
              <p:nvPr>
                <p:extLst/>
              </p:nvPr>
            </p:nvGraphicFramePr>
            <p:xfrm>
              <a:off x="323850" y="908721"/>
              <a:ext cx="8496300" cy="540067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7" name="Textfeld 16"/>
              <p:cNvSpPr txBox="1"/>
              <p:nvPr/>
            </p:nvSpPr>
            <p:spPr>
              <a:xfrm>
                <a:off x="1146132" y="6164841"/>
                <a:ext cx="6304161" cy="4801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de-DE" sz="1200" b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Mutation </a:t>
                </a:r>
                <a:r>
                  <a:rPr lang="de-DE" sz="1200" b="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frequency</a:t>
                </a:r>
                <a:r>
                  <a:rPr lang="de-DE" sz="1200" b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de-DE" sz="1200" b="0" i="1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IDH1</a:t>
                </a:r>
                <a:r>
                  <a:rPr lang="de-DE" sz="1200" b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: 7.5%; </a:t>
                </a:r>
                <a:r>
                  <a:rPr lang="de-DE" sz="1200" b="0" i="1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IDH2</a:t>
                </a:r>
                <a:r>
                  <a:rPr lang="de-DE" sz="1200" b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: 11.5%</a:t>
                </a:r>
              </a:p>
            </p:txBody>
          </p:sp>
        </p:grpSp>
        <p:sp>
          <p:nvSpPr>
            <p:cNvPr id="31" name="Rectangle 3"/>
            <p:cNvSpPr/>
            <p:nvPr/>
          </p:nvSpPr>
          <p:spPr>
            <a:xfrm>
              <a:off x="4427984" y="908720"/>
              <a:ext cx="460700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b="0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Mutation frequency in AML (n=2,464 pts)</a:t>
              </a:r>
              <a:r>
                <a:rPr lang="en-GB" sz="2000" b="0" baseline="30000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0" name="Text Placeholder 3"/>
          <p:cNvSpPr txBox="1">
            <a:spLocks/>
          </p:cNvSpPr>
          <p:nvPr/>
        </p:nvSpPr>
        <p:spPr>
          <a:xfrm>
            <a:off x="5735960" y="6453337"/>
            <a:ext cx="6120681" cy="21805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10000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4000" indent="-254000" algn="l" rtl="0" eaLnBrk="1" fontAlgn="base" hangingPunct="1"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579438" indent="-295275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Calibri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914400" indent="-314325" algn="l" rtl="0" eaLnBrk="1" fontAlgn="base" hangingPunct="1">
              <a:spcBef>
                <a:spcPts val="300"/>
              </a:spcBef>
              <a:spcAft>
                <a:spcPts val="0"/>
              </a:spcAft>
              <a:buSzPct val="90000"/>
              <a:buFont typeface="Calibri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219200" indent="-274638" algn="l" rtl="0" eaLnBrk="1" fontAlgn="base" hangingPunct="1">
              <a:spcBef>
                <a:spcPts val="300"/>
              </a:spcBef>
              <a:spcAft>
                <a:spcPts val="0"/>
              </a:spcAft>
              <a:buFont typeface="Calibri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5pPr>
            <a:lvl6pPr marL="1314450" indent="-16986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alibri" pitchFamily="34" charset="0"/>
              <a:buChar char="–"/>
              <a:defRPr sz="1600" baseline="0">
                <a:solidFill>
                  <a:srgbClr val="000000"/>
                </a:solidFill>
                <a:latin typeface="+mn-lt"/>
              </a:defRPr>
            </a:lvl6pPr>
            <a:lvl7pPr marL="2513013" indent="-227013" algn="l" rtl="0" eaLnBrk="1" fontAlgn="base" hangingPunct="1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970213" indent="-227013" algn="l" rtl="0" eaLnBrk="1" fontAlgn="base" hangingPunct="1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427413" indent="-227013" algn="l" rtl="0" eaLnBrk="1" fontAlgn="base" hangingPunct="1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lnSpc>
                <a:spcPct val="90000"/>
              </a:lnSpc>
              <a:spcBef>
                <a:spcPts val="0"/>
              </a:spcBef>
              <a:buClr>
                <a:srgbClr val="2D2926"/>
              </a:buClr>
            </a:pPr>
            <a:r>
              <a:rPr lang="fr-FR" sz="1100" b="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fr-FR" sz="1100" b="0" dirty="0">
                <a:solidFill>
                  <a:srgbClr val="000000"/>
                </a:solidFill>
                <a:latin typeface="Calibri" panose="020F0502020204030204" pitchFamily="34" charset="0"/>
              </a:rPr>
              <a:t>Prensner JR &amp; </a:t>
            </a:r>
            <a:r>
              <a:rPr lang="fr-FR" sz="11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Chinnaiyan</a:t>
            </a:r>
            <a:r>
              <a:rPr lang="fr-FR" sz="1100" b="0" dirty="0">
                <a:solidFill>
                  <a:srgbClr val="000000"/>
                </a:solidFill>
                <a:latin typeface="Calibri" panose="020F0502020204030204" pitchFamily="34" charset="0"/>
              </a:rPr>
              <a:t> AM. Nat Med. </a:t>
            </a:r>
            <a:r>
              <a:rPr lang="fr-FR" sz="11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2011;17(3):291-3</a:t>
            </a:r>
            <a:r>
              <a:rPr lang="fr-FR" sz="1100" b="0" dirty="0">
                <a:solidFill>
                  <a:srgbClr val="000000"/>
                </a:solidFill>
                <a:latin typeface="Calibri" panose="020F0502020204030204" pitchFamily="34" charset="0"/>
              </a:rPr>
              <a:t>;  </a:t>
            </a:r>
            <a:r>
              <a:rPr lang="fr-FR" sz="1100" b="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fr-FR" sz="1100" b="0" dirty="0">
                <a:solidFill>
                  <a:srgbClr val="000000"/>
                </a:solidFill>
                <a:latin typeface="Calibri" panose="020F0502020204030204" pitchFamily="34" charset="0"/>
              </a:rPr>
              <a:t>Paschka P, Döhner K. </a:t>
            </a:r>
            <a:r>
              <a:rPr lang="fr-FR" sz="11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Unpublished</a:t>
            </a:r>
            <a:r>
              <a:rPr lang="fr-FR" sz="1100" b="0" dirty="0">
                <a:solidFill>
                  <a:srgbClr val="000000"/>
                </a:solidFill>
                <a:latin typeface="Calibri" panose="020F0502020204030204" pitchFamily="34" charset="0"/>
              </a:rPr>
              <a:t> data</a:t>
            </a:r>
            <a:r>
              <a:rPr lang="da-DK" sz="1100" b="0" kern="0" dirty="0" smtClean="0">
                <a:solidFill>
                  <a:srgbClr val="2D2926"/>
                </a:solidFill>
                <a:latin typeface="Calibri" panose="020F0502020204030204" pitchFamily="34" charset="0"/>
              </a:rPr>
              <a:t>.</a:t>
            </a:r>
            <a:endParaRPr lang="da-DK" sz="1100" b="0" kern="0" dirty="0">
              <a:solidFill>
                <a:srgbClr val="2D2926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0" y="-26576"/>
            <a:ext cx="12192000" cy="10552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1703512" y="197160"/>
            <a:ext cx="9456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altLang="de-DE" sz="3600" b="1" kern="0" dirty="0" err="1">
                <a:latin typeface="Calibri" panose="020F0502020204030204" pitchFamily="34" charset="0"/>
              </a:rPr>
              <a:t>Mutated</a:t>
            </a:r>
            <a:r>
              <a:rPr lang="de-DE" altLang="de-DE" sz="3600" b="1" kern="0" dirty="0">
                <a:latin typeface="Calibri" panose="020F0502020204030204" pitchFamily="34" charset="0"/>
              </a:rPr>
              <a:t> IDH1 / IDH2 </a:t>
            </a:r>
            <a:r>
              <a:rPr lang="de-DE" altLang="de-DE" sz="3600" b="1" kern="0" dirty="0" err="1">
                <a:latin typeface="Calibri" panose="020F0502020204030204" pitchFamily="34" charset="0"/>
              </a:rPr>
              <a:t>enzymes</a:t>
            </a:r>
            <a:r>
              <a:rPr lang="de-DE" altLang="de-DE" sz="3600" b="1" kern="0" dirty="0">
                <a:latin typeface="Calibri" panose="020F0502020204030204" pitchFamily="34" charset="0"/>
              </a:rPr>
              <a:t> </a:t>
            </a:r>
            <a:r>
              <a:rPr lang="de-DE" altLang="de-DE" sz="3600" b="1" kern="0" dirty="0" err="1">
                <a:latin typeface="Calibri" panose="020F0502020204030204" pitchFamily="34" charset="0"/>
              </a:rPr>
              <a:t>as</a:t>
            </a:r>
            <a:r>
              <a:rPr lang="de-DE" altLang="de-DE" sz="3600" b="1" kern="0" dirty="0">
                <a:latin typeface="Calibri" panose="020F0502020204030204" pitchFamily="34" charset="0"/>
              </a:rPr>
              <a:t> </a:t>
            </a:r>
            <a:r>
              <a:rPr lang="de-DE" altLang="de-DE" sz="3600" b="1" kern="0" dirty="0" err="1">
                <a:latin typeface="Calibri" panose="020F0502020204030204" pitchFamily="34" charset="0"/>
              </a:rPr>
              <a:t>targets</a:t>
            </a:r>
            <a:r>
              <a:rPr lang="de-DE" altLang="de-DE" sz="3600" b="1" kern="0" dirty="0">
                <a:latin typeface="Calibri" panose="020F0502020204030204" pitchFamily="34" charset="0"/>
              </a:rPr>
              <a:t> in AML</a:t>
            </a:r>
            <a:endParaRPr lang="de-DE" sz="36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0326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1556793"/>
            <a:ext cx="4199740" cy="4897573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775520" y="1484784"/>
            <a:ext cx="3688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de-DE" sz="14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Enasidenib</a:t>
            </a:r>
            <a:r>
              <a:rPr lang="de-DE" sz="1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in r/r </a:t>
            </a:r>
            <a:r>
              <a:rPr lang="de-DE" sz="1400" b="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IDH2</a:t>
            </a:r>
            <a:r>
              <a:rPr lang="de-DE" sz="1400" b="0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mut</a:t>
            </a:r>
            <a:r>
              <a:rPr lang="de-DE" sz="1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AML</a:t>
            </a:r>
          </a:p>
          <a:p>
            <a:pPr algn="l" eaLnBrk="0" hangingPunct="0">
              <a:spcBef>
                <a:spcPct val="0"/>
              </a:spcBef>
            </a:pPr>
            <a:r>
              <a:rPr lang="de-DE" sz="1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Overall </a:t>
            </a:r>
            <a:r>
              <a:rPr lang="de-DE" sz="1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response</a:t>
            </a:r>
            <a:r>
              <a:rPr lang="de-DE" sz="14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rate (CR, </a:t>
            </a:r>
            <a:r>
              <a:rPr lang="de-DE" sz="14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CRi</a:t>
            </a:r>
            <a:r>
              <a:rPr lang="de-DE" sz="1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PR, MLFS): </a:t>
            </a:r>
            <a:r>
              <a:rPr lang="de-DE" sz="1400" b="0" dirty="0">
                <a:solidFill>
                  <a:srgbClr val="000000"/>
                </a:solidFill>
                <a:latin typeface="Calibri" panose="020F0502020204030204" pitchFamily="34" charset="0"/>
              </a:rPr>
              <a:t>40.3%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708185" y="6563379"/>
            <a:ext cx="4536505" cy="21602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10000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4000" indent="-254000" algn="l" rtl="0" eaLnBrk="1" fontAlgn="base" hangingPunct="1"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579438" indent="-295275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Calibri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914400" indent="-314325" algn="l" rtl="0" eaLnBrk="1" fontAlgn="base" hangingPunct="1">
              <a:spcBef>
                <a:spcPts val="300"/>
              </a:spcBef>
              <a:spcAft>
                <a:spcPts val="0"/>
              </a:spcAft>
              <a:buSzPct val="90000"/>
              <a:buFont typeface="Calibri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219200" indent="-274638" algn="l" rtl="0" eaLnBrk="1" fontAlgn="base" hangingPunct="1">
              <a:spcBef>
                <a:spcPts val="300"/>
              </a:spcBef>
              <a:spcAft>
                <a:spcPts val="0"/>
              </a:spcAft>
              <a:buFont typeface="Calibri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5pPr>
            <a:lvl6pPr marL="1314450" indent="-16986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alibri" pitchFamily="34" charset="0"/>
              <a:buChar char="–"/>
              <a:defRPr sz="1600" baseline="0">
                <a:solidFill>
                  <a:srgbClr val="000000"/>
                </a:solidFill>
                <a:latin typeface="+mn-lt"/>
              </a:defRPr>
            </a:lvl6pPr>
            <a:lvl7pPr marL="2513013" indent="-227013" algn="l" rtl="0" eaLnBrk="1" fontAlgn="base" hangingPunct="1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970213" indent="-227013" algn="l" rtl="0" eaLnBrk="1" fontAlgn="base" hangingPunct="1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427413" indent="-227013" algn="l" rtl="0" eaLnBrk="1" fontAlgn="base" hangingPunct="1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2D2926"/>
              </a:buClr>
            </a:pPr>
            <a:r>
              <a:rPr lang="fr-FR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Stein E, et al. Blood. 2017;130(6):722-31</a:t>
            </a:r>
            <a:r>
              <a:rPr lang="da-DK" sz="1200" b="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</a:t>
            </a:r>
            <a:endParaRPr lang="da-DK" sz="1200" b="0" kern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5879976" y="1542065"/>
            <a:ext cx="6120681" cy="5193062"/>
            <a:chOff x="5879976" y="1484784"/>
            <a:chExt cx="6120681" cy="5193062"/>
          </a:xfrm>
        </p:grpSpPr>
        <p:sp>
          <p:nvSpPr>
            <p:cNvPr id="8" name="Text Placeholder 3"/>
            <p:cNvSpPr txBox="1">
              <a:spLocks/>
            </p:cNvSpPr>
            <p:nvPr/>
          </p:nvSpPr>
          <p:spPr>
            <a:xfrm>
              <a:off x="5879976" y="6459792"/>
              <a:ext cx="6120681" cy="218054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1200"/>
                </a:spcBef>
                <a:spcAft>
                  <a:spcPts val="0"/>
                </a:spcAft>
                <a:buClr>
                  <a:schemeClr val="tx1"/>
                </a:buClr>
                <a:buSzPct val="110000"/>
                <a:defRPr sz="2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4000" indent="-254000" algn="l" rtl="0" eaLnBrk="1" fontAlgn="base" hangingPunct="1">
                <a:spcBef>
                  <a:spcPts val="600"/>
                </a:spcBef>
                <a:spcAft>
                  <a:spcPts val="0"/>
                </a:spcAft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+mn-lt"/>
                </a:defRPr>
              </a:lvl2pPr>
              <a:lvl3pPr marL="579438" indent="-295275" algn="l" rtl="0" eaLnBrk="1" fontAlgn="base" hangingPunct="1">
                <a:spcBef>
                  <a:spcPts val="600"/>
                </a:spcBef>
                <a:spcAft>
                  <a:spcPts val="0"/>
                </a:spcAft>
                <a:buSzPct val="90000"/>
                <a:buFont typeface="Calibri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914400" indent="-314325" algn="l" rtl="0" eaLnBrk="1" fontAlgn="base" hangingPunct="1">
                <a:spcBef>
                  <a:spcPts val="300"/>
                </a:spcBef>
                <a:spcAft>
                  <a:spcPts val="0"/>
                </a:spcAft>
                <a:buSzPct val="90000"/>
                <a:buFont typeface="Calibri" pitchFamily="34" charset="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4pPr>
              <a:lvl5pPr marL="1219200" indent="-274638" algn="l" rtl="0" eaLnBrk="1" fontAlgn="base" hangingPunct="1">
                <a:spcBef>
                  <a:spcPts val="300"/>
                </a:spcBef>
                <a:spcAft>
                  <a:spcPts val="0"/>
                </a:spcAft>
                <a:buFont typeface="Calibri" pitchFamily="34" charset="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5pPr>
              <a:lvl6pPr marL="1314450" indent="-169863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Calibri" pitchFamily="34" charset="0"/>
                <a:buChar char="–"/>
                <a:defRPr sz="1600" baseline="0">
                  <a:solidFill>
                    <a:srgbClr val="000000"/>
                  </a:solidFill>
                  <a:latin typeface="+mn-lt"/>
                </a:defRPr>
              </a:lvl6pPr>
              <a:lvl7pPr marL="2513013" indent="-227013" algn="l" rtl="0" eaLnBrk="1" fontAlgn="base" hangingPunct="1">
                <a:spcBef>
                  <a:spcPct val="0"/>
                </a:spcBef>
                <a:spcAft>
                  <a:spcPct val="30000"/>
                </a:spcAft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2970213" indent="-227013" algn="l" rtl="0" eaLnBrk="1" fontAlgn="base" hangingPunct="1">
                <a:spcBef>
                  <a:spcPct val="0"/>
                </a:spcBef>
                <a:spcAft>
                  <a:spcPct val="30000"/>
                </a:spcAft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427413" indent="-227013" algn="l" rtl="0" eaLnBrk="1" fontAlgn="base" hangingPunct="1">
                <a:spcBef>
                  <a:spcPct val="0"/>
                </a:spcBef>
                <a:spcAft>
                  <a:spcPct val="30000"/>
                </a:spcAft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0"/>
                </a:spcBef>
                <a:buClr>
                  <a:srgbClr val="2D2926"/>
                </a:buClr>
              </a:pPr>
              <a:r>
                <a:rPr lang="fr-FR" sz="1200" b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rPr>
                <a:t>DiNardo</a:t>
              </a:r>
              <a:r>
                <a:rPr lang="fr-FR" sz="12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rPr>
                <a:t> CD, et al. N </a:t>
              </a:r>
              <a:r>
                <a:rPr lang="fr-FR" sz="1200" b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rPr>
                <a:t>Engl</a:t>
              </a:r>
              <a:r>
                <a:rPr lang="fr-FR" sz="12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rPr>
                <a:t> J Med. 2018;378(25):2386-2398</a:t>
              </a:r>
              <a:r>
                <a:rPr lang="da-DK" sz="1200" b="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rPr>
                <a:t>.</a:t>
              </a:r>
              <a:endParaRPr lang="da-DK" sz="12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81974" y="1799646"/>
              <a:ext cx="5544616" cy="4597439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>
              <a:off x="8023729" y="1484784"/>
              <a:ext cx="36888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de-DE" sz="1400" b="0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Ivosidenib</a:t>
              </a:r>
              <a:r>
                <a:rPr lang="de-DE" sz="1400" b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 in r/r </a:t>
              </a:r>
              <a:r>
                <a:rPr lang="de-DE" sz="1400" b="0" i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IDH1</a:t>
              </a:r>
              <a:r>
                <a:rPr lang="de-DE" sz="1400" b="0" baseline="30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mut</a:t>
              </a:r>
              <a:r>
                <a:rPr lang="de-DE" sz="1400" b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de-DE" sz="1400" b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AML</a:t>
              </a:r>
              <a:endParaRPr lang="de-DE" sz="1400" b="0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algn="l" eaLnBrk="0" hangingPunct="0">
                <a:spcBef>
                  <a:spcPct val="0"/>
                </a:spcBef>
              </a:pPr>
              <a:r>
                <a:rPr lang="de-DE" sz="1400" b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Overall </a:t>
              </a:r>
              <a:r>
                <a:rPr lang="de-DE" sz="1400" b="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response</a:t>
              </a:r>
              <a:r>
                <a:rPr lang="de-DE" sz="1400" b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de-DE" sz="1400" b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rate (CR, </a:t>
              </a:r>
              <a:r>
                <a:rPr lang="de-DE" sz="1400" b="0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CRi</a:t>
              </a:r>
              <a:r>
                <a:rPr lang="de-DE" sz="1400" b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, PR, MLFS): 41.6%</a:t>
              </a:r>
              <a:endParaRPr lang="de-DE" sz="1400" b="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8688288" y="2276872"/>
              <a:ext cx="25330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de-DE" sz="1100" b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Median OS: 8.2 </a:t>
              </a:r>
              <a:r>
                <a:rPr lang="de-DE" sz="1100" b="0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months</a:t>
              </a:r>
              <a:r>
                <a:rPr lang="de-DE" sz="1100" b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 (95%CI 5.5, 12.0)</a:t>
              </a:r>
              <a:endParaRPr lang="de-DE" sz="1100" b="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2711624" y="2348880"/>
            <a:ext cx="253306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de-DE" sz="11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Median OS: 9.3 </a:t>
            </a:r>
            <a:r>
              <a:rPr lang="de-DE" sz="11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months</a:t>
            </a:r>
            <a:r>
              <a:rPr lang="de-DE" sz="11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(95%CI 8.2, 10.9)</a:t>
            </a:r>
            <a:endParaRPr lang="de-DE" sz="1100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6023992" y="3717032"/>
            <a:ext cx="5688632" cy="720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0" y="-26577"/>
            <a:ext cx="12192000" cy="12117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itel 1"/>
          <p:cNvSpPr txBox="1">
            <a:spLocks/>
          </p:cNvSpPr>
          <p:nvPr/>
        </p:nvSpPr>
        <p:spPr bwMode="auto">
          <a:xfrm>
            <a:off x="325213" y="28050"/>
            <a:ext cx="11866787" cy="108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rgbClr val="26547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547C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547C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547C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547C"/>
                </a:solidFill>
                <a:latin typeface="Arial" charset="0"/>
              </a:defRPr>
            </a:lvl5pPr>
            <a:lvl6pPr marL="4572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547C"/>
                </a:solidFill>
                <a:latin typeface="Arial" charset="0"/>
              </a:defRPr>
            </a:lvl6pPr>
            <a:lvl7pPr marL="9144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547C"/>
                </a:solidFill>
                <a:latin typeface="Arial" charset="0"/>
              </a:defRPr>
            </a:lvl7pPr>
            <a:lvl8pPr marL="1371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547C"/>
                </a:solidFill>
                <a:latin typeface="Arial" charset="0"/>
              </a:defRPr>
            </a:lvl8pPr>
            <a:lvl9pPr marL="18288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547C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de-DE" altLang="de-DE" sz="3200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Enasidenib</a:t>
            </a:r>
            <a:r>
              <a:rPr lang="de-DE" altLang="de-DE" sz="3200" kern="0" dirty="0">
                <a:solidFill>
                  <a:schemeClr val="tx1"/>
                </a:solidFill>
                <a:latin typeface="Calibri" panose="020F0502020204030204" pitchFamily="34" charset="0"/>
              </a:rPr>
              <a:t> (AG-221) and </a:t>
            </a:r>
            <a:r>
              <a:rPr lang="de-DE" altLang="de-DE" sz="3200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Ivosidenib</a:t>
            </a:r>
            <a:r>
              <a:rPr lang="de-DE" altLang="de-DE" sz="3200" kern="0" dirty="0">
                <a:solidFill>
                  <a:schemeClr val="tx1"/>
                </a:solidFill>
                <a:latin typeface="Calibri" panose="020F0502020204030204" pitchFamily="34" charset="0"/>
              </a:rPr>
              <a:t> (AG-120) in </a:t>
            </a:r>
            <a:endParaRPr lang="de-DE" altLang="de-DE" sz="3200" kern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de-DE" altLang="de-DE" sz="3200" kern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mutant</a:t>
            </a:r>
            <a:r>
              <a:rPr lang="de-DE" altLang="de-DE" sz="32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altLang="de-DE" sz="3200" i="1" kern="0" dirty="0">
                <a:solidFill>
                  <a:schemeClr val="tx1"/>
                </a:solidFill>
                <a:latin typeface="Calibri" panose="020F0502020204030204" pitchFamily="34" charset="0"/>
              </a:rPr>
              <a:t>IDH2</a:t>
            </a:r>
            <a:r>
              <a:rPr lang="de-DE" altLang="de-DE" sz="3200" kern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altLang="de-DE" sz="32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and </a:t>
            </a:r>
            <a:r>
              <a:rPr lang="de-DE" altLang="de-DE" sz="3200" i="1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IDH1</a:t>
            </a:r>
            <a:r>
              <a:rPr lang="de-DE" altLang="de-DE" sz="32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r/r AML</a:t>
            </a:r>
            <a:endParaRPr lang="de-DE" altLang="de-DE" sz="3200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5"/>
          <a:srcRect t="21234" b="23648"/>
          <a:stretch/>
        </p:blipFill>
        <p:spPr>
          <a:xfrm>
            <a:off x="10685388" y="733308"/>
            <a:ext cx="1403133" cy="808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68454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3"/>
          <a:srcRect b="18322"/>
          <a:stretch/>
        </p:blipFill>
        <p:spPr>
          <a:xfrm>
            <a:off x="5924221" y="2331421"/>
            <a:ext cx="6102539" cy="2721801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4"/>
          <a:srcRect b="11051"/>
          <a:stretch/>
        </p:blipFill>
        <p:spPr>
          <a:xfrm>
            <a:off x="142687" y="2331421"/>
            <a:ext cx="5807968" cy="2717183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/>
            </a:extLst>
          </p:cNvPr>
          <p:cNvSpPr txBox="1"/>
          <p:nvPr/>
        </p:nvSpPr>
        <p:spPr>
          <a:xfrm>
            <a:off x="8112225" y="1582497"/>
            <a:ext cx="2617953" cy="759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594" indent="-228594" algn="l" eaLnBrk="0" hangingPunct="0">
              <a:spcBef>
                <a:spcPct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/>
            </a:pPr>
            <a:r>
              <a:rPr lang="de-DE" sz="2000" b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Median </a:t>
            </a:r>
            <a:r>
              <a:rPr lang="de-DE" sz="2000" b="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age</a:t>
            </a:r>
            <a:r>
              <a:rPr lang="de-DE" sz="2000" b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: 63 </a:t>
            </a:r>
            <a:r>
              <a:rPr lang="de-DE" sz="2000" b="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yrs</a:t>
            </a:r>
            <a:endParaRPr lang="de-DE" sz="2000" b="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228594" indent="-228594" algn="l" eaLnBrk="0" hangingPunct="0">
              <a:spcBef>
                <a:spcPct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/>
            </a:pPr>
            <a:r>
              <a:rPr lang="de-DE" sz="2000" b="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CRc</a:t>
            </a:r>
            <a:r>
              <a:rPr lang="de-DE" sz="2000" b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: 72% (CR: 56%)</a:t>
            </a:r>
          </a:p>
        </p:txBody>
      </p:sp>
      <p:sp>
        <p:nvSpPr>
          <p:cNvPr id="27" name="Textfeld 26">
            <a:extLst>
              <a:ext uri="{FF2B5EF4-FFF2-40B4-BE49-F238E27FC236}"/>
            </a:extLst>
          </p:cNvPr>
          <p:cNvSpPr txBox="1"/>
          <p:nvPr/>
        </p:nvSpPr>
        <p:spPr>
          <a:xfrm>
            <a:off x="1717932" y="1582497"/>
            <a:ext cx="2736583" cy="75918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380990" indent="-380990" algn="l" eaLnBrk="0" hangingPunct="0">
              <a:spcBef>
                <a:spcPct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/>
            </a:pPr>
            <a:r>
              <a:rPr lang="de-DE" sz="2000" b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Median </a:t>
            </a:r>
            <a:r>
              <a:rPr lang="de-DE" sz="2000" b="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age</a:t>
            </a:r>
            <a:r>
              <a:rPr lang="de-DE" sz="2000" b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: 62.5 </a:t>
            </a:r>
            <a:r>
              <a:rPr lang="de-DE" sz="2000" b="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yrs</a:t>
            </a:r>
            <a:endParaRPr lang="de-DE" sz="2000" b="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380990" indent="-380990" algn="l" eaLnBrk="0" hangingPunct="0">
              <a:spcBef>
                <a:spcPct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/>
            </a:pPr>
            <a:r>
              <a:rPr lang="de-DE" sz="2000" b="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CRc</a:t>
            </a:r>
            <a:r>
              <a:rPr lang="de-DE" sz="2000" b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: 80% (CR: 71%)</a:t>
            </a:r>
          </a:p>
        </p:txBody>
      </p:sp>
      <p:sp>
        <p:nvSpPr>
          <p:cNvPr id="28" name="Text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623393" y="1149045"/>
            <a:ext cx="499110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16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0" kern="0" dirty="0" err="1">
                <a:ln w="12700">
                  <a:solidFill>
                    <a:srgbClr val="5B9BD5"/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Ivosidenib</a:t>
            </a:r>
            <a:r>
              <a:rPr lang="en-US" sz="2800" b="0" kern="0" dirty="0">
                <a:ln w="12700">
                  <a:solidFill>
                    <a:srgbClr val="5B9BD5"/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(n=60)</a:t>
            </a:r>
            <a:endParaRPr lang="en-US" sz="2800" b="0" kern="0" dirty="0">
              <a:ln w="12700">
                <a:solidFill>
                  <a:srgbClr val="5B9BD5"/>
                </a:solidFill>
                <a:prstDash val="solid"/>
              </a:ln>
              <a:pattFill prst="pct50">
                <a:fgClr>
                  <a:srgbClr val="5B9BD5"/>
                </a:fgClr>
                <a:bgClr>
                  <a:srgbClr val="5B9BD5">
                    <a:lumMod val="20000"/>
                    <a:lumOff val="80000"/>
                  </a:srgbClr>
                </a:bgClr>
              </a:patt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9" name="Text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6569109" y="1149045"/>
            <a:ext cx="5439833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16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0" kern="0" dirty="0" err="1">
                <a:ln w="12700">
                  <a:solidFill>
                    <a:srgbClr val="5B9BD5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Calibri" panose="020F0502020204030204"/>
                <a:cs typeface="Arial" panose="020B0604020202020204" pitchFamily="34" charset="0"/>
              </a:rPr>
              <a:t>Enasidenib</a:t>
            </a:r>
            <a:r>
              <a:rPr lang="en-US" sz="2800" b="0" kern="0" dirty="0">
                <a:ln w="12700">
                  <a:solidFill>
                    <a:srgbClr val="5B9BD5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Calibri" panose="020F0502020204030204"/>
                <a:cs typeface="Arial" panose="020B0604020202020204" pitchFamily="34" charset="0"/>
              </a:rPr>
              <a:t> (n=93)</a:t>
            </a:r>
          </a:p>
        </p:txBody>
      </p:sp>
      <p:sp>
        <p:nvSpPr>
          <p:cNvPr id="30" name="Rechteck 29"/>
          <p:cNvSpPr/>
          <p:nvPr/>
        </p:nvSpPr>
        <p:spPr>
          <a:xfrm>
            <a:off x="1717932" y="5243294"/>
            <a:ext cx="3195359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ts val="293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u="sng" dirty="0">
                <a:solidFill>
                  <a:prstClr val="black"/>
                </a:solidFill>
                <a:latin typeface="Calibri" panose="020F0502020204030204"/>
              </a:rPr>
              <a:t>MRD- in patients with </a:t>
            </a:r>
            <a:r>
              <a:rPr lang="en-US" sz="2000" u="sng" dirty="0" err="1">
                <a:solidFill>
                  <a:prstClr val="black"/>
                </a:solidFill>
                <a:latin typeface="Calibri" panose="020F0502020204030204"/>
              </a:rPr>
              <a:t>CRc</a:t>
            </a:r>
            <a:endParaRPr lang="en-US" sz="2000" u="sng" dirty="0">
              <a:solidFill>
                <a:prstClr val="black"/>
              </a:solidFill>
              <a:latin typeface="Calibri" panose="020F0502020204030204"/>
            </a:endParaRPr>
          </a:p>
          <a:p>
            <a:pPr marL="380990" indent="-380990" algn="l" fontAlgn="auto">
              <a:lnSpc>
                <a:spcPts val="2933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US" sz="1800" b="0" dirty="0">
                <a:solidFill>
                  <a:prstClr val="black"/>
                </a:solidFill>
                <a:latin typeface="Calibri" panose="020F0502020204030204"/>
              </a:rPr>
              <a:t>MFC: 88% </a:t>
            </a:r>
          </a:p>
          <a:p>
            <a:pPr marL="380990" indent="-380990" algn="l" fontAlgn="auto">
              <a:lnSpc>
                <a:spcPts val="2933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US" sz="1800" b="0" dirty="0" err="1">
                <a:solidFill>
                  <a:prstClr val="black"/>
                </a:solidFill>
                <a:latin typeface="Calibri" panose="020F0502020204030204"/>
              </a:rPr>
              <a:t>dPCR</a:t>
            </a:r>
            <a:r>
              <a:rPr lang="en-US" sz="1800" b="0" dirty="0">
                <a:solidFill>
                  <a:prstClr val="black"/>
                </a:solidFill>
                <a:latin typeface="Calibri" panose="020F0502020204030204"/>
              </a:rPr>
              <a:t> (</a:t>
            </a:r>
            <a:r>
              <a:rPr lang="en-US" sz="1800" b="0" i="1" dirty="0">
                <a:solidFill>
                  <a:prstClr val="black"/>
                </a:solidFill>
                <a:latin typeface="Calibri" panose="020F0502020204030204"/>
              </a:rPr>
              <a:t>IDH1</a:t>
            </a:r>
            <a:r>
              <a:rPr lang="en-US" sz="1800" b="0" baseline="30000" dirty="0">
                <a:solidFill>
                  <a:prstClr val="black"/>
                </a:solidFill>
                <a:latin typeface="Calibri" panose="020F0502020204030204"/>
              </a:rPr>
              <a:t>mut</a:t>
            </a:r>
            <a:r>
              <a:rPr lang="en-US" sz="1800" b="0" dirty="0">
                <a:solidFill>
                  <a:prstClr val="black"/>
                </a:solidFill>
                <a:latin typeface="Calibri" panose="020F0502020204030204"/>
              </a:rPr>
              <a:t>): 41%</a:t>
            </a:r>
          </a:p>
        </p:txBody>
      </p:sp>
      <p:sp>
        <p:nvSpPr>
          <p:cNvPr id="32" name="Rechteck 31"/>
          <p:cNvSpPr/>
          <p:nvPr/>
        </p:nvSpPr>
        <p:spPr>
          <a:xfrm>
            <a:off x="7894935" y="5160777"/>
            <a:ext cx="2976331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ts val="293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u="sng" dirty="0">
                <a:solidFill>
                  <a:prstClr val="black"/>
                </a:solidFill>
                <a:latin typeface="Calibri" panose="020F0502020204030204"/>
              </a:rPr>
              <a:t>MRD- in patients with </a:t>
            </a:r>
            <a:r>
              <a:rPr lang="en-US" sz="2000" u="sng" dirty="0" err="1">
                <a:solidFill>
                  <a:prstClr val="black"/>
                </a:solidFill>
                <a:latin typeface="Calibri" panose="020F0502020204030204"/>
              </a:rPr>
              <a:t>CRc</a:t>
            </a:r>
            <a:endParaRPr lang="en-US" sz="2000" u="sng" dirty="0">
              <a:solidFill>
                <a:prstClr val="black"/>
              </a:solidFill>
              <a:latin typeface="Calibri" panose="020F0502020204030204"/>
            </a:endParaRPr>
          </a:p>
          <a:p>
            <a:pPr marL="380990" indent="-380990" algn="l" fontAlgn="auto">
              <a:lnSpc>
                <a:spcPts val="2933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US" sz="1800" b="0" dirty="0">
                <a:solidFill>
                  <a:prstClr val="black"/>
                </a:solidFill>
                <a:latin typeface="Calibri" panose="020F0502020204030204"/>
              </a:rPr>
              <a:t>MFC: 56% </a:t>
            </a:r>
          </a:p>
          <a:p>
            <a:pPr marL="380990" indent="-380990" algn="l" fontAlgn="auto">
              <a:lnSpc>
                <a:spcPts val="2933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US" sz="1800" b="0" dirty="0" err="1">
                <a:solidFill>
                  <a:prstClr val="black"/>
                </a:solidFill>
                <a:latin typeface="Calibri" panose="020F0502020204030204"/>
              </a:rPr>
              <a:t>dPCR</a:t>
            </a:r>
            <a:r>
              <a:rPr lang="en-US" sz="1800" b="0" dirty="0">
                <a:solidFill>
                  <a:prstClr val="black"/>
                </a:solidFill>
                <a:latin typeface="Calibri" panose="020F0502020204030204"/>
              </a:rPr>
              <a:t> (</a:t>
            </a:r>
            <a:r>
              <a:rPr lang="en-US" sz="1800" b="0" i="1" dirty="0">
                <a:solidFill>
                  <a:prstClr val="black"/>
                </a:solidFill>
                <a:latin typeface="Calibri" panose="020F0502020204030204"/>
              </a:rPr>
              <a:t>IDH2</a:t>
            </a:r>
            <a:r>
              <a:rPr lang="en-US" sz="1800" b="0" baseline="30000" dirty="0">
                <a:solidFill>
                  <a:prstClr val="black"/>
                </a:solidFill>
                <a:latin typeface="Calibri" panose="020F0502020204030204"/>
              </a:rPr>
              <a:t>mut</a:t>
            </a:r>
            <a:r>
              <a:rPr lang="en-US" sz="1800" b="0" dirty="0">
                <a:solidFill>
                  <a:prstClr val="black"/>
                </a:solidFill>
                <a:latin typeface="Calibri" panose="020F0502020204030204"/>
              </a:rPr>
              <a:t>): 25%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83832" y="6451317"/>
            <a:ext cx="31504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Stein EM, et al. ASH 2018, abstract #560</a:t>
            </a:r>
            <a:r>
              <a:rPr lang="de-DE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cs typeface="Arial" panose="020B0604020202020204" pitchFamily="34" charset="0"/>
              </a:rPr>
              <a:t>.</a:t>
            </a:r>
            <a:endParaRPr lang="de-DE" sz="1400" b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0" y="-26577"/>
            <a:ext cx="12192000" cy="9552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454696" y="128371"/>
            <a:ext cx="117373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de-DE" altLang="de-DE" sz="3400" b="1" kern="0" dirty="0">
                <a:latin typeface="Calibri" panose="020F0502020204030204" pitchFamily="34" charset="0"/>
              </a:rPr>
              <a:t>AG-221-120-C-001 </a:t>
            </a:r>
            <a:r>
              <a:rPr lang="de-DE" altLang="de-DE" sz="3400" b="1" kern="0" dirty="0" err="1">
                <a:latin typeface="Calibri" panose="020F0502020204030204" pitchFamily="34" charset="0"/>
              </a:rPr>
              <a:t>study</a:t>
            </a:r>
            <a:endParaRPr lang="de-DE" altLang="de-DE" sz="3400" b="1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2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9"/>
          <p:cNvSpPr>
            <a:spLocks noChangeArrowheads="1"/>
          </p:cNvSpPr>
          <p:nvPr/>
        </p:nvSpPr>
        <p:spPr bwMode="auto">
          <a:xfrm>
            <a:off x="2087547" y="3345379"/>
            <a:ext cx="415987" cy="396044"/>
          </a:xfrm>
          <a:prstGeom prst="ellipse">
            <a:avLst/>
          </a:prstGeom>
          <a:solidFill>
            <a:srgbClr val="BDD7EE"/>
          </a:solidFill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 defTabSz="457200" eaLnBrk="0" fontAlgn="auto" hangingPunct="0">
              <a:spcBef>
                <a:spcPct val="0"/>
              </a:spcBef>
              <a:spcAft>
                <a:spcPts val="0"/>
              </a:spcAft>
            </a:pPr>
            <a:endParaRPr lang="de-DE" sz="1200" b="0">
              <a:solidFill>
                <a:srgbClr val="990033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2131577" y="3345175"/>
            <a:ext cx="322203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760413" eaLnBrk="0" fontAlgn="auto" hangingPunct="0">
              <a:spcBef>
                <a:spcPct val="0"/>
              </a:spcBef>
              <a:spcAft>
                <a:spcPts val="0"/>
              </a:spcAft>
            </a:pPr>
            <a:r>
              <a:rPr lang="de-DE" sz="2000" b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</a:t>
            </a:r>
          </a:p>
        </p:txBody>
      </p:sp>
      <p:cxnSp>
        <p:nvCxnSpPr>
          <p:cNvPr id="54" name="AutoShape 11"/>
          <p:cNvCxnSpPr>
            <a:cxnSpLocks noChangeShapeType="1"/>
            <a:stCxn id="49" idx="7"/>
          </p:cNvCxnSpPr>
          <p:nvPr/>
        </p:nvCxnSpPr>
        <p:spPr bwMode="auto">
          <a:xfrm flipV="1">
            <a:off x="2442614" y="2917798"/>
            <a:ext cx="166333" cy="48558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AutoShape 12"/>
          <p:cNvSpPr>
            <a:spLocks noChangeArrowheads="1"/>
          </p:cNvSpPr>
          <p:nvPr/>
        </p:nvSpPr>
        <p:spPr bwMode="auto">
          <a:xfrm>
            <a:off x="2652870" y="2411282"/>
            <a:ext cx="1248867" cy="754191"/>
          </a:xfrm>
          <a:prstGeom prst="roundRect">
            <a:avLst>
              <a:gd name="adj" fmla="val 16667"/>
            </a:avLst>
          </a:prstGeom>
          <a:solidFill>
            <a:srgbClr val="BDD7EE"/>
          </a:solidFill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36000" tIns="18000" rIns="36000" bIns="18000" anchor="ctr" anchorCtr="1"/>
          <a:lstStyle/>
          <a:p>
            <a:pPr defTabSz="457200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de-DE" sz="1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Dauno</a:t>
            </a:r>
            <a:endParaRPr lang="de-DE" sz="16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457200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de-DE" sz="1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Cytarabine</a:t>
            </a:r>
            <a:endParaRPr lang="de-DE" sz="16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457200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de-DE" sz="1600" b="0" dirty="0">
                <a:solidFill>
                  <a:srgbClr val="990033"/>
                </a:solidFill>
                <a:latin typeface="Calibri" panose="020F0502020204030204" pitchFamily="34" charset="0"/>
              </a:rPr>
              <a:t>Placebo</a:t>
            </a:r>
          </a:p>
        </p:txBody>
      </p:sp>
      <p:sp>
        <p:nvSpPr>
          <p:cNvPr id="56" name="AutoShape 13"/>
          <p:cNvSpPr>
            <a:spLocks noChangeArrowheads="1"/>
          </p:cNvSpPr>
          <p:nvPr/>
        </p:nvSpPr>
        <p:spPr bwMode="auto">
          <a:xfrm>
            <a:off x="2654540" y="3998152"/>
            <a:ext cx="1214126" cy="750294"/>
          </a:xfrm>
          <a:prstGeom prst="roundRect">
            <a:avLst>
              <a:gd name="adj" fmla="val 16667"/>
            </a:avLst>
          </a:prstGeom>
          <a:solidFill>
            <a:srgbClr val="BDD7EE"/>
          </a:solidFill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36000" tIns="18000" rIns="36000" bIns="18000" anchor="ctr" anchorCtr="1"/>
          <a:lstStyle/>
          <a:p>
            <a:pPr defTabSz="457200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de-DE" sz="1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Dauno</a:t>
            </a:r>
            <a:endParaRPr lang="de-DE" sz="16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457200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de-DE" sz="1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Cytarabine</a:t>
            </a:r>
            <a:endParaRPr lang="de-DE" sz="16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457200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de-DE" sz="1600" b="0" dirty="0">
                <a:solidFill>
                  <a:srgbClr val="990033"/>
                </a:solidFill>
                <a:latin typeface="Calibri" panose="020F0502020204030204" pitchFamily="34" charset="0"/>
              </a:rPr>
              <a:t>AG120/221</a:t>
            </a:r>
            <a:endParaRPr lang="de-DE" sz="1600" b="0" baseline="30000" dirty="0">
              <a:solidFill>
                <a:srgbClr val="990033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Line 17"/>
          <p:cNvSpPr>
            <a:spLocks noChangeShapeType="1"/>
          </p:cNvSpPr>
          <p:nvPr/>
        </p:nvSpPr>
        <p:spPr bwMode="auto">
          <a:xfrm>
            <a:off x="2430175" y="3699368"/>
            <a:ext cx="197430" cy="552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de-DE" sz="1200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AutoShape 12"/>
          <p:cNvSpPr>
            <a:spLocks noChangeArrowheads="1"/>
          </p:cNvSpPr>
          <p:nvPr/>
        </p:nvSpPr>
        <p:spPr bwMode="auto">
          <a:xfrm>
            <a:off x="4015378" y="2409482"/>
            <a:ext cx="1224396" cy="756470"/>
          </a:xfrm>
          <a:prstGeom prst="roundRect">
            <a:avLst>
              <a:gd name="adj" fmla="val 16667"/>
            </a:avLst>
          </a:prstGeom>
          <a:solidFill>
            <a:srgbClr val="BDD7EE"/>
          </a:solidFill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36000" tIns="18000" rIns="36000" bIns="18000" anchor="ctr" anchorCtr="1"/>
          <a:lstStyle/>
          <a:p>
            <a:pPr defTabSz="457200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de-DE" sz="1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Dauno</a:t>
            </a:r>
            <a:endParaRPr lang="de-DE" sz="16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457200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de-DE" sz="1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IDAC</a:t>
            </a:r>
            <a:r>
              <a:rPr lang="de-DE" sz="1600" b="0" baseline="30000" dirty="0" err="1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endParaRPr lang="de-DE" sz="1600" b="0" baseline="30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457200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de-DE" sz="1600" b="0" dirty="0">
                <a:solidFill>
                  <a:srgbClr val="990033"/>
                </a:solidFill>
                <a:latin typeface="Calibri" panose="020F0502020204030204" pitchFamily="34" charset="0"/>
              </a:rPr>
              <a:t>Placebo</a:t>
            </a:r>
            <a:endParaRPr lang="de-DE" sz="1600" b="0" dirty="0">
              <a:solidFill>
                <a:srgbClr val="990000"/>
              </a:solidFill>
              <a:latin typeface="Calibri" panose="020F0502020204030204" pitchFamily="34" charset="0"/>
            </a:endParaRPr>
          </a:p>
        </p:txBody>
      </p:sp>
      <p:sp>
        <p:nvSpPr>
          <p:cNvPr id="59" name="AutoShape 13"/>
          <p:cNvSpPr>
            <a:spLocks noChangeArrowheads="1"/>
          </p:cNvSpPr>
          <p:nvPr/>
        </p:nvSpPr>
        <p:spPr bwMode="auto">
          <a:xfrm>
            <a:off x="4015378" y="3995872"/>
            <a:ext cx="1224395" cy="752574"/>
          </a:xfrm>
          <a:prstGeom prst="roundRect">
            <a:avLst>
              <a:gd name="adj" fmla="val 16667"/>
            </a:avLst>
          </a:prstGeom>
          <a:solidFill>
            <a:srgbClr val="BDD7EE"/>
          </a:solidFill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36000" tIns="18000" rIns="36000" bIns="18000" anchor="ctr" anchorCtr="1"/>
          <a:lstStyle/>
          <a:p>
            <a:pPr defTabSz="457200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de-DE" sz="1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Dauno</a:t>
            </a:r>
            <a:endParaRPr lang="de-DE" sz="16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457200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de-DE" sz="1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IDAC</a:t>
            </a:r>
            <a:r>
              <a:rPr lang="de-DE" sz="1600" b="0" baseline="30000" dirty="0" err="1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endParaRPr lang="de-DE" sz="1600" b="0" baseline="30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457200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de-DE" sz="1600" b="0" dirty="0">
                <a:solidFill>
                  <a:srgbClr val="990033"/>
                </a:solidFill>
                <a:latin typeface="Calibri" panose="020F0502020204030204" pitchFamily="34" charset="0"/>
              </a:rPr>
              <a:t>AG120/221</a:t>
            </a:r>
            <a:endParaRPr lang="de-DE" sz="1600" b="0" baseline="30000" dirty="0">
              <a:solidFill>
                <a:srgbClr val="990033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AutoShape 12"/>
          <p:cNvSpPr>
            <a:spLocks noChangeArrowheads="1"/>
          </p:cNvSpPr>
          <p:nvPr/>
        </p:nvSpPr>
        <p:spPr bwMode="auto">
          <a:xfrm>
            <a:off x="5685212" y="2195994"/>
            <a:ext cx="1200382" cy="540011"/>
          </a:xfrm>
          <a:prstGeom prst="roundRect">
            <a:avLst>
              <a:gd name="adj" fmla="val 16667"/>
            </a:avLst>
          </a:prstGeom>
          <a:solidFill>
            <a:srgbClr val="BDD7EE"/>
          </a:solidFill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36000" tIns="18000" rIns="36000" bIns="18000" anchor="ctr" anchorCtr="1"/>
          <a:lstStyle/>
          <a:p>
            <a:pPr defTabSz="457200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de-DE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IDAC</a:t>
            </a:r>
          </a:p>
          <a:p>
            <a:pPr defTabSz="457200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de-DE" sz="1600" b="0" dirty="0">
                <a:solidFill>
                  <a:srgbClr val="990033"/>
                </a:solidFill>
                <a:latin typeface="Calibri" panose="020F0502020204030204" pitchFamily="34" charset="0"/>
              </a:rPr>
              <a:t>Placebo</a:t>
            </a:r>
            <a:endParaRPr lang="de-DE" sz="1600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6952726" y="2192785"/>
            <a:ext cx="1200382" cy="540011"/>
          </a:xfrm>
          <a:prstGeom prst="roundRect">
            <a:avLst>
              <a:gd name="adj" fmla="val 16667"/>
            </a:avLst>
          </a:prstGeom>
          <a:solidFill>
            <a:srgbClr val="BDD7EE"/>
          </a:solidFill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36000" tIns="18000" rIns="36000" bIns="18000" anchor="ctr" anchorCtr="1"/>
          <a:lstStyle/>
          <a:p>
            <a:pPr defTabSz="457200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de-DE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IDAC</a:t>
            </a:r>
          </a:p>
          <a:p>
            <a:pPr defTabSz="457200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de-DE" sz="1600" b="0" dirty="0">
                <a:solidFill>
                  <a:srgbClr val="990033"/>
                </a:solidFill>
                <a:latin typeface="Calibri" panose="020F0502020204030204" pitchFamily="34" charset="0"/>
              </a:rPr>
              <a:t>Placebo</a:t>
            </a:r>
            <a:endParaRPr lang="de-DE" sz="1600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4" name="AutoShape 12"/>
          <p:cNvSpPr>
            <a:spLocks noChangeArrowheads="1"/>
          </p:cNvSpPr>
          <p:nvPr/>
        </p:nvSpPr>
        <p:spPr bwMode="auto">
          <a:xfrm>
            <a:off x="8206640" y="2184211"/>
            <a:ext cx="1200382" cy="540011"/>
          </a:xfrm>
          <a:prstGeom prst="roundRect">
            <a:avLst>
              <a:gd name="adj" fmla="val 16667"/>
            </a:avLst>
          </a:prstGeom>
          <a:solidFill>
            <a:srgbClr val="BDD7EE"/>
          </a:solidFill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36000" tIns="18000" rIns="36000" bIns="18000" anchor="ctr" anchorCtr="1"/>
          <a:lstStyle/>
          <a:p>
            <a:pPr defTabSz="457200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de-DE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IDAC</a:t>
            </a:r>
          </a:p>
          <a:p>
            <a:pPr defTabSz="457200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de-DE" sz="1600" b="0" dirty="0">
                <a:solidFill>
                  <a:srgbClr val="990033"/>
                </a:solidFill>
                <a:latin typeface="Calibri" panose="020F0502020204030204" pitchFamily="34" charset="0"/>
              </a:rPr>
              <a:t>Placebo</a:t>
            </a:r>
            <a:endParaRPr lang="de-DE" sz="1600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1" name="AutoShape 12"/>
          <p:cNvSpPr>
            <a:spLocks noChangeArrowheads="1"/>
          </p:cNvSpPr>
          <p:nvPr/>
        </p:nvSpPr>
        <p:spPr bwMode="auto">
          <a:xfrm>
            <a:off x="5694428" y="3714718"/>
            <a:ext cx="1200382" cy="540011"/>
          </a:xfrm>
          <a:prstGeom prst="roundRect">
            <a:avLst>
              <a:gd name="adj" fmla="val 16667"/>
            </a:avLst>
          </a:prstGeom>
          <a:solidFill>
            <a:srgbClr val="BDD7EE"/>
          </a:solidFill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36000" tIns="18000" rIns="36000" bIns="18000" anchor="ctr" anchorCtr="1"/>
          <a:lstStyle/>
          <a:p>
            <a:pPr defTabSz="457200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de-DE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IDAC</a:t>
            </a:r>
          </a:p>
          <a:p>
            <a:pPr defTabSz="457200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de-DE" sz="1600" b="0" dirty="0">
                <a:solidFill>
                  <a:srgbClr val="990033"/>
                </a:solidFill>
                <a:latin typeface="Calibri" panose="020F0502020204030204" pitchFamily="34" charset="0"/>
              </a:rPr>
              <a:t>AG120/221</a:t>
            </a:r>
            <a:endParaRPr lang="de-DE" sz="1600" b="0" baseline="30000" dirty="0">
              <a:solidFill>
                <a:srgbClr val="990033"/>
              </a:solidFill>
              <a:latin typeface="Calibri" panose="020F0502020204030204" pitchFamily="34" charset="0"/>
            </a:endParaRPr>
          </a:p>
        </p:txBody>
      </p:sp>
      <p:sp>
        <p:nvSpPr>
          <p:cNvPr id="82" name="AutoShape 12"/>
          <p:cNvSpPr>
            <a:spLocks noChangeArrowheads="1"/>
          </p:cNvSpPr>
          <p:nvPr/>
        </p:nvSpPr>
        <p:spPr bwMode="auto">
          <a:xfrm>
            <a:off x="6961942" y="3711509"/>
            <a:ext cx="1200382" cy="540011"/>
          </a:xfrm>
          <a:prstGeom prst="roundRect">
            <a:avLst>
              <a:gd name="adj" fmla="val 16667"/>
            </a:avLst>
          </a:prstGeom>
          <a:solidFill>
            <a:srgbClr val="BDD7EE"/>
          </a:solidFill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36000" tIns="18000" rIns="36000" bIns="18000" anchor="ctr" anchorCtr="1"/>
          <a:lstStyle/>
          <a:p>
            <a:pPr defTabSz="457200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de-DE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IDAC</a:t>
            </a:r>
          </a:p>
          <a:p>
            <a:pPr defTabSz="457200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de-DE" sz="1600" b="0" dirty="0">
                <a:solidFill>
                  <a:srgbClr val="990033"/>
                </a:solidFill>
                <a:latin typeface="Calibri" panose="020F0502020204030204" pitchFamily="34" charset="0"/>
              </a:rPr>
              <a:t>AG120/221</a:t>
            </a:r>
            <a:endParaRPr lang="de-DE" sz="1600" b="0" baseline="30000" dirty="0">
              <a:solidFill>
                <a:srgbClr val="990033"/>
              </a:solidFill>
              <a:latin typeface="Calibri" panose="020F0502020204030204" pitchFamily="34" charset="0"/>
            </a:endParaRPr>
          </a:p>
        </p:txBody>
      </p:sp>
      <p:sp>
        <p:nvSpPr>
          <p:cNvPr id="83" name="AutoShape 12"/>
          <p:cNvSpPr>
            <a:spLocks noChangeArrowheads="1"/>
          </p:cNvSpPr>
          <p:nvPr/>
        </p:nvSpPr>
        <p:spPr bwMode="auto">
          <a:xfrm>
            <a:off x="8215856" y="3702935"/>
            <a:ext cx="1200382" cy="540011"/>
          </a:xfrm>
          <a:prstGeom prst="roundRect">
            <a:avLst>
              <a:gd name="adj" fmla="val 16667"/>
            </a:avLst>
          </a:prstGeom>
          <a:solidFill>
            <a:srgbClr val="BDD7EE"/>
          </a:solidFill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36000" tIns="18000" rIns="36000" bIns="18000" anchor="ctr" anchorCtr="1"/>
          <a:lstStyle/>
          <a:p>
            <a:pPr defTabSz="457200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de-DE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IDAC</a:t>
            </a:r>
          </a:p>
          <a:p>
            <a:pPr defTabSz="457200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de-DE" sz="1600" b="0" dirty="0">
                <a:solidFill>
                  <a:srgbClr val="990033"/>
                </a:solidFill>
                <a:latin typeface="Calibri" panose="020F0502020204030204" pitchFamily="34" charset="0"/>
              </a:rPr>
              <a:t>AG120/221</a:t>
            </a:r>
            <a:endParaRPr lang="de-DE" sz="1600" b="0" baseline="30000" dirty="0">
              <a:solidFill>
                <a:srgbClr val="990033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AutoShape 12"/>
          <p:cNvSpPr>
            <a:spLocks noChangeArrowheads="1"/>
          </p:cNvSpPr>
          <p:nvPr/>
        </p:nvSpPr>
        <p:spPr bwMode="auto">
          <a:xfrm>
            <a:off x="9693514" y="4003672"/>
            <a:ext cx="1125338" cy="540011"/>
          </a:xfrm>
          <a:prstGeom prst="roundRect">
            <a:avLst>
              <a:gd name="adj" fmla="val 16667"/>
            </a:avLst>
          </a:prstGeom>
          <a:solidFill>
            <a:srgbClr val="BDD7EE"/>
          </a:solidFill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36000" tIns="18000" rIns="36000" bIns="18000" anchor="ctr" anchorCtr="1"/>
          <a:lstStyle/>
          <a:p>
            <a:pPr defTabSz="457200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de-DE" sz="1600" b="0" dirty="0">
                <a:solidFill>
                  <a:srgbClr val="990033"/>
                </a:solidFill>
                <a:latin typeface="Calibri" panose="020F0502020204030204" pitchFamily="34" charset="0"/>
              </a:rPr>
              <a:t>AG120/221</a:t>
            </a:r>
            <a:endParaRPr lang="de-DE" sz="1600" b="0" baseline="30000" dirty="0">
              <a:solidFill>
                <a:srgbClr val="990033"/>
              </a:solidFill>
              <a:latin typeface="Calibri" panose="020F0502020204030204" pitchFamily="34" charset="0"/>
            </a:endParaRPr>
          </a:p>
        </p:txBody>
      </p:sp>
      <p:sp>
        <p:nvSpPr>
          <p:cNvPr id="85" name="AutoShape 12"/>
          <p:cNvSpPr>
            <a:spLocks noChangeArrowheads="1"/>
          </p:cNvSpPr>
          <p:nvPr/>
        </p:nvSpPr>
        <p:spPr bwMode="auto">
          <a:xfrm>
            <a:off x="9693514" y="2454608"/>
            <a:ext cx="1125338" cy="540011"/>
          </a:xfrm>
          <a:prstGeom prst="roundRect">
            <a:avLst>
              <a:gd name="adj" fmla="val 16667"/>
            </a:avLst>
          </a:prstGeom>
          <a:solidFill>
            <a:srgbClr val="BDD7EE"/>
          </a:solidFill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36000" tIns="18000" rIns="36000" bIns="18000" anchor="ctr" anchorCtr="1"/>
          <a:lstStyle/>
          <a:p>
            <a:pPr defTabSz="457200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de-DE" sz="1600" b="0" dirty="0">
                <a:solidFill>
                  <a:srgbClr val="990033"/>
                </a:solidFill>
                <a:latin typeface="Calibri" panose="020F0502020204030204" pitchFamily="34" charset="0"/>
              </a:rPr>
              <a:t>Placebo</a:t>
            </a:r>
            <a:endParaRPr lang="de-DE" sz="1600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6" name="Rectangle 6"/>
          <p:cNvSpPr>
            <a:spLocks noChangeArrowheads="1"/>
          </p:cNvSpPr>
          <p:nvPr/>
        </p:nvSpPr>
        <p:spPr bwMode="auto">
          <a:xfrm>
            <a:off x="2693206" y="1595570"/>
            <a:ext cx="1136529" cy="300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087" tIns="25400" rIns="65087" bIns="25400">
            <a:spAutoFit/>
          </a:bodyPr>
          <a:lstStyle/>
          <a:p>
            <a:pPr algn="l" defTabSz="777875" eaLnBrk="0" fontAlgn="auto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de-DE" sz="18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Induction</a:t>
            </a:r>
            <a:r>
              <a:rPr lang="de-DE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 I</a:t>
            </a:r>
          </a:p>
        </p:txBody>
      </p:sp>
      <p:sp>
        <p:nvSpPr>
          <p:cNvPr id="87" name="Rectangle 7"/>
          <p:cNvSpPr>
            <a:spLocks noChangeArrowheads="1"/>
          </p:cNvSpPr>
          <p:nvPr/>
        </p:nvSpPr>
        <p:spPr bwMode="auto">
          <a:xfrm>
            <a:off x="4015638" y="1595570"/>
            <a:ext cx="1194237" cy="300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087" tIns="25400" rIns="65087" bIns="25400">
            <a:spAutoFit/>
          </a:bodyPr>
          <a:lstStyle/>
          <a:p>
            <a:pPr algn="l" defTabSz="777875" eaLnBrk="0" fontAlgn="auto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de-DE" sz="18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Induction</a:t>
            </a:r>
            <a:r>
              <a:rPr lang="de-DE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 II</a:t>
            </a:r>
          </a:p>
        </p:txBody>
      </p:sp>
      <p:sp>
        <p:nvSpPr>
          <p:cNvPr id="88" name="Rectangle 8"/>
          <p:cNvSpPr>
            <a:spLocks noChangeArrowheads="1"/>
          </p:cNvSpPr>
          <p:nvPr/>
        </p:nvSpPr>
        <p:spPr bwMode="auto">
          <a:xfrm>
            <a:off x="6841692" y="1595570"/>
            <a:ext cx="1419747" cy="300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087" tIns="25400" rIns="65087" bIns="25400">
            <a:spAutoFit/>
          </a:bodyPr>
          <a:lstStyle/>
          <a:p>
            <a:pPr algn="l" defTabSz="777875" eaLnBrk="0" fontAlgn="auto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de-DE" sz="18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Consolidation</a:t>
            </a:r>
            <a:endParaRPr lang="de-DE" sz="1800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9" name="Rectangle 8"/>
          <p:cNvSpPr>
            <a:spLocks noChangeArrowheads="1"/>
          </p:cNvSpPr>
          <p:nvPr/>
        </p:nvSpPr>
        <p:spPr bwMode="auto">
          <a:xfrm>
            <a:off x="9302094" y="1595570"/>
            <a:ext cx="1793952" cy="300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087" tIns="25400" rIns="65087" bIns="25400">
            <a:spAutoFit/>
          </a:bodyPr>
          <a:lstStyle/>
          <a:p>
            <a:pPr algn="l" defTabSz="777875" eaLnBrk="0" fontAlgn="auto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de-DE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2-yr </a:t>
            </a:r>
            <a:r>
              <a:rPr lang="de-DE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Maintenance</a:t>
            </a:r>
          </a:p>
        </p:txBody>
      </p:sp>
      <p:sp>
        <p:nvSpPr>
          <p:cNvPr id="90" name="Textfeld 89"/>
          <p:cNvSpPr txBox="1"/>
          <p:nvPr/>
        </p:nvSpPr>
        <p:spPr>
          <a:xfrm>
            <a:off x="5599814" y="5024786"/>
            <a:ext cx="2398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l" defTabSz="457200" fontAlgn="auto">
              <a:spcBef>
                <a:spcPts val="0"/>
              </a:spcBef>
              <a:spcAft>
                <a:spcPts val="300"/>
              </a:spcAft>
            </a:pPr>
            <a:r>
              <a:rPr lang="de-DE" sz="1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de-DE" sz="16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llogeneic</a:t>
            </a:r>
            <a:r>
              <a:rPr lang="de-DE" sz="16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HCT</a:t>
            </a:r>
            <a:r>
              <a:rPr lang="de-DE" sz="1600" b="0" baseline="30000" dirty="0" err="1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endParaRPr lang="de-DE" sz="1600" b="0" baseline="30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91" name="Gruppieren 90"/>
          <p:cNvGrpSpPr/>
          <p:nvPr/>
        </p:nvGrpSpPr>
        <p:grpSpPr>
          <a:xfrm>
            <a:off x="5347786" y="4971648"/>
            <a:ext cx="252028" cy="216024"/>
            <a:chOff x="4463988" y="4689140"/>
            <a:chExt cx="252028" cy="216024"/>
          </a:xfrm>
        </p:grpSpPr>
        <p:cxnSp>
          <p:nvCxnSpPr>
            <p:cNvPr id="92" name="Gerade Verbindung mit Pfeil 91"/>
            <p:cNvCxnSpPr/>
            <p:nvPr/>
          </p:nvCxnSpPr>
          <p:spPr bwMode="auto">
            <a:xfrm>
              <a:off x="4463988" y="4905164"/>
              <a:ext cx="25202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Gerader Verbinder 92"/>
            <p:cNvCxnSpPr/>
            <p:nvPr/>
          </p:nvCxnSpPr>
          <p:spPr bwMode="auto">
            <a:xfrm>
              <a:off x="4463988" y="4689140"/>
              <a:ext cx="0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97" name="AutoShape 11"/>
          <p:cNvCxnSpPr>
            <a:cxnSpLocks noChangeShapeType="1"/>
          </p:cNvCxnSpPr>
          <p:nvPr/>
        </p:nvCxnSpPr>
        <p:spPr bwMode="auto">
          <a:xfrm flipV="1">
            <a:off x="5290880" y="2387474"/>
            <a:ext cx="263732" cy="42346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AutoShape 11"/>
          <p:cNvCxnSpPr>
            <a:cxnSpLocks noChangeShapeType="1"/>
          </p:cNvCxnSpPr>
          <p:nvPr/>
        </p:nvCxnSpPr>
        <p:spPr bwMode="auto">
          <a:xfrm>
            <a:off x="5290800" y="2811444"/>
            <a:ext cx="273029" cy="34430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AutoShape 11"/>
          <p:cNvCxnSpPr>
            <a:cxnSpLocks noChangeShapeType="1"/>
          </p:cNvCxnSpPr>
          <p:nvPr/>
        </p:nvCxnSpPr>
        <p:spPr bwMode="auto">
          <a:xfrm flipV="1">
            <a:off x="5309061" y="3895737"/>
            <a:ext cx="263732" cy="42346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AutoShape 11"/>
          <p:cNvCxnSpPr>
            <a:cxnSpLocks noChangeShapeType="1"/>
          </p:cNvCxnSpPr>
          <p:nvPr/>
        </p:nvCxnSpPr>
        <p:spPr bwMode="auto">
          <a:xfrm>
            <a:off x="5308981" y="4319707"/>
            <a:ext cx="273029" cy="34430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3" name="AutoShape 12"/>
          <p:cNvSpPr>
            <a:spLocks noChangeArrowheads="1"/>
          </p:cNvSpPr>
          <p:nvPr/>
        </p:nvSpPr>
        <p:spPr bwMode="auto">
          <a:xfrm>
            <a:off x="5701199" y="2847462"/>
            <a:ext cx="1200382" cy="540011"/>
          </a:xfrm>
          <a:prstGeom prst="roundRect">
            <a:avLst>
              <a:gd name="adj" fmla="val 16667"/>
            </a:avLst>
          </a:prstGeom>
          <a:solidFill>
            <a:srgbClr val="BDD7EE"/>
          </a:solidFill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36000" tIns="18000" rIns="36000" bIns="18000" anchor="ctr" anchorCtr="1"/>
          <a:lstStyle/>
          <a:p>
            <a:pPr defTabSz="457200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de-DE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Option 2</a:t>
            </a:r>
            <a:r>
              <a:rPr lang="de-DE" sz="1600" b="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b</a:t>
            </a:r>
          </a:p>
          <a:p>
            <a:pPr defTabSz="457200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de-DE" sz="1600" b="0" dirty="0">
                <a:solidFill>
                  <a:srgbClr val="990033"/>
                </a:solidFill>
                <a:latin typeface="Calibri" panose="020F0502020204030204" pitchFamily="34" charset="0"/>
              </a:rPr>
              <a:t>Placebo</a:t>
            </a:r>
            <a:endParaRPr lang="de-DE" sz="1600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4" name="AutoShape 12"/>
          <p:cNvSpPr>
            <a:spLocks noChangeArrowheads="1"/>
          </p:cNvSpPr>
          <p:nvPr/>
        </p:nvSpPr>
        <p:spPr bwMode="auto">
          <a:xfrm>
            <a:off x="5685211" y="4359630"/>
            <a:ext cx="1200382" cy="540011"/>
          </a:xfrm>
          <a:prstGeom prst="roundRect">
            <a:avLst>
              <a:gd name="adj" fmla="val 16667"/>
            </a:avLst>
          </a:prstGeom>
          <a:solidFill>
            <a:srgbClr val="BDD7EE"/>
          </a:solidFill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36000" tIns="18000" rIns="36000" bIns="18000" anchor="ctr" anchorCtr="1"/>
          <a:lstStyle/>
          <a:p>
            <a:pPr defTabSz="457200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de-DE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Option 2</a:t>
            </a:r>
            <a:r>
              <a:rPr lang="de-DE" sz="1600" b="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b</a:t>
            </a:r>
          </a:p>
          <a:p>
            <a:pPr defTabSz="457200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de-DE" sz="1600" b="0" dirty="0">
                <a:solidFill>
                  <a:srgbClr val="990033"/>
                </a:solidFill>
                <a:latin typeface="Calibri" panose="020F0502020204030204" pitchFamily="34" charset="0"/>
              </a:rPr>
              <a:t>AG120/221</a:t>
            </a:r>
            <a:endParaRPr lang="de-DE" sz="1600" b="0" baseline="30000" dirty="0">
              <a:solidFill>
                <a:srgbClr val="990033"/>
              </a:solidFill>
              <a:latin typeface="Calibri" panose="020F0502020204030204" pitchFamily="34" charset="0"/>
            </a:endParaRPr>
          </a:p>
        </p:txBody>
      </p:sp>
      <p:sp>
        <p:nvSpPr>
          <p:cNvPr id="105" name="AutoShape 6"/>
          <p:cNvSpPr>
            <a:spLocks noChangeArrowheads="1"/>
          </p:cNvSpPr>
          <p:nvPr/>
        </p:nvSpPr>
        <p:spPr bwMode="auto">
          <a:xfrm>
            <a:off x="911424" y="2924944"/>
            <a:ext cx="1115103" cy="1228803"/>
          </a:xfrm>
          <a:prstGeom prst="roundRect">
            <a:avLst>
              <a:gd name="adj" fmla="val 16667"/>
            </a:avLst>
          </a:prstGeom>
          <a:solidFill>
            <a:srgbClr val="BDD7EE"/>
          </a:solidFill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36000" tIns="18000" rIns="36000" bIns="18000" anchor="ctr" anchorCtr="1"/>
          <a:lstStyle/>
          <a:p>
            <a:pPr defTabSz="457200" eaLnBrk="0" fontAlgn="auto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de-DE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≥18yrs</a:t>
            </a:r>
          </a:p>
          <a:p>
            <a:pPr defTabSz="457200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de-DE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AML </a:t>
            </a:r>
            <a:r>
              <a:rPr lang="de-DE" sz="1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with</a:t>
            </a:r>
            <a:r>
              <a:rPr lang="de-DE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600" b="0" i="1" dirty="0">
                <a:solidFill>
                  <a:srgbClr val="000000"/>
                </a:solidFill>
                <a:latin typeface="Calibri" panose="020F0502020204030204" pitchFamily="34" charset="0"/>
              </a:rPr>
              <a:t>IDH1</a:t>
            </a:r>
            <a:r>
              <a:rPr lang="de-DE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de-DE" sz="1600" b="0" i="1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endParaRPr lang="de-DE" sz="16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457200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de-DE" sz="1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mutation</a:t>
            </a:r>
            <a:endParaRPr lang="de-DE" sz="1600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1" name="Grafik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415" y="1371708"/>
            <a:ext cx="914400" cy="560173"/>
          </a:xfrm>
          <a:prstGeom prst="rect">
            <a:avLst/>
          </a:prstGeom>
        </p:spPr>
      </p:pic>
      <p:pic>
        <p:nvPicPr>
          <p:cNvPr id="42" name="Picture 16" descr="03_AML_bu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00" y="1310599"/>
            <a:ext cx="1282048" cy="62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feld 42"/>
          <p:cNvSpPr txBox="1"/>
          <p:nvPr/>
        </p:nvSpPr>
        <p:spPr>
          <a:xfrm>
            <a:off x="304018" y="5428499"/>
            <a:ext cx="10256477" cy="1264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l">
              <a:spcBef>
                <a:spcPts val="0"/>
              </a:spcBef>
              <a:spcAft>
                <a:spcPts val="300"/>
              </a:spcAft>
            </a:pPr>
            <a:r>
              <a:rPr lang="de-DE" sz="1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Patients</a:t>
            </a:r>
            <a:r>
              <a:rPr lang="de-DE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 in CR/</a:t>
            </a:r>
            <a:r>
              <a:rPr lang="de-DE" sz="1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CRi</a:t>
            </a:r>
            <a:r>
              <a:rPr lang="de-DE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 after </a:t>
            </a:r>
            <a:r>
              <a:rPr lang="de-DE" sz="1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two</a:t>
            </a:r>
            <a:r>
              <a:rPr lang="de-DE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cycles</a:t>
            </a:r>
            <a:r>
              <a:rPr lang="de-DE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 of </a:t>
            </a:r>
            <a:r>
              <a:rPr lang="de-DE" sz="1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induction</a:t>
            </a:r>
            <a:r>
              <a:rPr lang="de-DE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proceed</a:t>
            </a:r>
            <a:r>
              <a:rPr lang="de-DE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to</a:t>
            </a:r>
            <a:r>
              <a:rPr lang="de-DE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 AMLSG/HOVON-</a:t>
            </a:r>
            <a:r>
              <a:rPr lang="de-DE" sz="1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specific</a:t>
            </a:r>
            <a:r>
              <a:rPr lang="de-DE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consolidation</a:t>
            </a:r>
            <a:r>
              <a:rPr lang="de-DE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therapy</a:t>
            </a:r>
            <a:r>
              <a:rPr lang="de-DE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; 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assignment to allogeneic hematopoietic cell transplantation (HCT) according to the local institutional or cooperative group prognostic algorithm; HCT can be performed at any time point following one induction cycle</a:t>
            </a:r>
            <a:endParaRPr lang="de-DE" sz="12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80975" indent="-180975" algn="l">
              <a:spcBef>
                <a:spcPts val="0"/>
              </a:spcBef>
              <a:spcAft>
                <a:spcPts val="100"/>
              </a:spcAft>
            </a:pPr>
            <a:r>
              <a:rPr lang="de-DE" sz="1200" b="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a	</a:t>
            </a:r>
            <a:r>
              <a:rPr lang="de-DE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IDAC, intermediate-dose </a:t>
            </a:r>
            <a:r>
              <a:rPr lang="de-DE" sz="1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cytarabine</a:t>
            </a:r>
            <a:r>
              <a:rPr lang="de-DE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; </a:t>
            </a:r>
            <a:r>
              <a:rPr lang="de-DE" sz="1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age-adapted</a:t>
            </a:r>
            <a:r>
              <a:rPr lang="de-DE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dosing</a:t>
            </a:r>
            <a:r>
              <a:rPr lang="de-DE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; </a:t>
            </a:r>
            <a:r>
              <a:rPr lang="de-DE" sz="1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no</a:t>
            </a:r>
            <a:r>
              <a:rPr lang="de-DE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anthracycline</a:t>
            </a:r>
            <a:r>
              <a:rPr lang="de-DE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 ≥60 </a:t>
            </a:r>
            <a:r>
              <a:rPr lang="de-DE" sz="1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yrs</a:t>
            </a:r>
            <a:endParaRPr lang="de-DE" sz="12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80975" indent="-180975" algn="l">
              <a:spcBef>
                <a:spcPts val="0"/>
              </a:spcBef>
              <a:spcAft>
                <a:spcPts val="100"/>
              </a:spcAft>
            </a:pPr>
            <a:r>
              <a:rPr lang="de-DE" sz="1200" b="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b</a:t>
            </a:r>
            <a:r>
              <a:rPr lang="de-DE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	HOVON </a:t>
            </a:r>
            <a:r>
              <a:rPr lang="de-DE" sz="1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consolidation</a:t>
            </a:r>
            <a:r>
              <a:rPr lang="de-DE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de-DE" sz="1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autologous</a:t>
            </a:r>
            <a:r>
              <a:rPr lang="de-DE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 HCT; </a:t>
            </a:r>
            <a:r>
              <a:rPr lang="de-DE" sz="1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or</a:t>
            </a:r>
            <a:r>
              <a:rPr lang="de-DE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mitoxantrone</a:t>
            </a:r>
            <a:r>
              <a:rPr lang="de-DE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 / </a:t>
            </a:r>
            <a:r>
              <a:rPr lang="de-DE" sz="1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etoposide</a:t>
            </a:r>
            <a:endParaRPr lang="de-DE" sz="12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80975" indent="-180975" algn="l">
              <a:spcBef>
                <a:spcPts val="0"/>
              </a:spcBef>
              <a:spcAft>
                <a:spcPts val="300"/>
              </a:spcAft>
              <a:tabLst>
                <a:tab pos="7535863" algn="l"/>
              </a:tabLst>
            </a:pPr>
            <a:r>
              <a:rPr lang="de-DE" sz="1200" b="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de-DE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	Maintenance </a:t>
            </a:r>
            <a:r>
              <a:rPr lang="de-DE" sz="1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with</a:t>
            </a:r>
            <a:r>
              <a:rPr lang="de-DE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 TKI also after </a:t>
            </a:r>
            <a:r>
              <a:rPr lang="de-DE" sz="1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allogeneic</a:t>
            </a:r>
            <a:r>
              <a:rPr lang="de-DE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 HCT	</a:t>
            </a:r>
            <a:endParaRPr lang="de-DE" sz="1200" b="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44" name="Gruppieren 43"/>
          <p:cNvGrpSpPr/>
          <p:nvPr/>
        </p:nvGrpSpPr>
        <p:grpSpPr>
          <a:xfrm>
            <a:off x="11136560" y="3573016"/>
            <a:ext cx="821291" cy="2016224"/>
            <a:chOff x="11077175" y="2949784"/>
            <a:chExt cx="965307" cy="2207408"/>
          </a:xfrm>
        </p:grpSpPr>
        <p:pic>
          <p:nvPicPr>
            <p:cNvPr id="45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26" r="43628"/>
            <a:stretch>
              <a:fillRect/>
            </a:stretch>
          </p:blipFill>
          <p:spPr bwMode="auto">
            <a:xfrm>
              <a:off x="11077175" y="2949784"/>
              <a:ext cx="605267" cy="407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6" descr="log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443"/>
            <a:stretch>
              <a:fillRect/>
            </a:stretch>
          </p:blipFill>
          <p:spPr bwMode="auto">
            <a:xfrm>
              <a:off x="11106378" y="3356992"/>
              <a:ext cx="573994" cy="291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6378" y="4221088"/>
              <a:ext cx="770485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6560" y="4869160"/>
              <a:ext cx="806490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Grafik 5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106378" y="3717032"/>
              <a:ext cx="504056" cy="430617"/>
            </a:xfrm>
            <a:prstGeom prst="rect">
              <a:avLst/>
            </a:prstGeom>
          </p:spPr>
        </p:pic>
        <p:pic>
          <p:nvPicPr>
            <p:cNvPr id="53" name="Grafik 5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6378" y="4581128"/>
              <a:ext cx="936104" cy="175520"/>
            </a:xfrm>
            <a:prstGeom prst="rect">
              <a:avLst/>
            </a:prstGeom>
          </p:spPr>
        </p:pic>
      </p:grpSp>
      <p:sp>
        <p:nvSpPr>
          <p:cNvPr id="62" name="Rechteck 61"/>
          <p:cNvSpPr/>
          <p:nvPr/>
        </p:nvSpPr>
        <p:spPr>
          <a:xfrm>
            <a:off x="0" y="-26577"/>
            <a:ext cx="12192000" cy="12472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Titel 1"/>
          <p:cNvSpPr txBox="1">
            <a:spLocks/>
          </p:cNvSpPr>
          <p:nvPr/>
        </p:nvSpPr>
        <p:spPr bwMode="auto">
          <a:xfrm>
            <a:off x="348930" y="60408"/>
            <a:ext cx="1131440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rgbClr val="26547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547C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547C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547C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547C"/>
                </a:solidFill>
                <a:latin typeface="Arial" charset="0"/>
              </a:defRPr>
            </a:lvl5pPr>
            <a:lvl6pPr marL="4572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547C"/>
                </a:solidFill>
                <a:latin typeface="Arial" charset="0"/>
              </a:defRPr>
            </a:lvl6pPr>
            <a:lvl7pPr marL="9144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547C"/>
                </a:solidFill>
                <a:latin typeface="Arial" charset="0"/>
              </a:defRPr>
            </a:lvl7pPr>
            <a:lvl8pPr marL="1371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547C"/>
                </a:solidFill>
                <a:latin typeface="Arial" charset="0"/>
              </a:defRPr>
            </a:lvl8pPr>
            <a:lvl9pPr marL="18288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547C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de-DE" altLang="de-DE" sz="3200" kern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Chemotherapy</a:t>
            </a:r>
            <a:r>
              <a:rPr lang="de-DE" altLang="de-DE" sz="32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plus AG-120/AG-221 </a:t>
            </a:r>
            <a:r>
              <a:rPr lang="de-DE" altLang="de-DE" sz="3200" i="1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vs</a:t>
            </a:r>
            <a:r>
              <a:rPr lang="de-DE" altLang="de-DE" sz="3200" kern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altLang="de-DE" sz="3200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placebo</a:t>
            </a:r>
            <a:r>
              <a:rPr lang="de-DE" altLang="de-DE" sz="3200" kern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altLang="de-DE" sz="3200" kern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for</a:t>
            </a:r>
            <a:r>
              <a:rPr lang="de-DE" altLang="de-DE" sz="32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altLang="de-DE" sz="3200" kern="0" dirty="0">
                <a:solidFill>
                  <a:schemeClr val="tx1"/>
                </a:solidFill>
                <a:latin typeface="Calibri" panose="020F0502020204030204" pitchFamily="34" charset="0"/>
              </a:rPr>
              <a:t>AML </a:t>
            </a:r>
            <a:r>
              <a:rPr lang="de-DE" altLang="de-DE" sz="3200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with</a:t>
            </a:r>
            <a:r>
              <a:rPr lang="de-DE" altLang="de-DE" sz="3200" kern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altLang="de-DE" sz="3200" i="1" kern="0" dirty="0">
                <a:solidFill>
                  <a:schemeClr val="tx1"/>
                </a:solidFill>
                <a:latin typeface="Calibri" panose="020F0502020204030204" pitchFamily="34" charset="0"/>
              </a:rPr>
              <a:t>IDH1</a:t>
            </a:r>
            <a:r>
              <a:rPr lang="de-DE" altLang="de-DE" sz="3200" kern="0" dirty="0">
                <a:solidFill>
                  <a:schemeClr val="tx1"/>
                </a:solidFill>
                <a:latin typeface="Calibri" panose="020F0502020204030204" pitchFamily="34" charset="0"/>
              </a:rPr>
              <a:t>/</a:t>
            </a:r>
            <a:r>
              <a:rPr lang="de-DE" altLang="de-DE" sz="3200" i="1" kern="0" dirty="0">
                <a:solidFill>
                  <a:schemeClr val="tx1"/>
                </a:solidFill>
                <a:latin typeface="Calibri" panose="020F0502020204030204" pitchFamily="34" charset="0"/>
              </a:rPr>
              <a:t>IDH2 </a:t>
            </a:r>
            <a:r>
              <a:rPr lang="de-DE" altLang="de-DE" sz="3200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mutation</a:t>
            </a:r>
            <a:r>
              <a:rPr lang="de-DE" altLang="de-DE" sz="3200" i="1" kern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altLang="de-DE" sz="3200" kern="0" dirty="0">
                <a:solidFill>
                  <a:schemeClr val="tx1"/>
                </a:solidFill>
                <a:latin typeface="Calibri" panose="020F0502020204030204" pitchFamily="34" charset="0"/>
              </a:rPr>
              <a:t>– HOVON 150 / AMLSG </a:t>
            </a:r>
            <a:r>
              <a:rPr lang="de-DE" altLang="de-DE" sz="32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29-18</a:t>
            </a:r>
            <a:endParaRPr lang="de-DE" altLang="de-DE" sz="3200" i="1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5" name="Abgerundetes Rechteck 64"/>
          <p:cNvSpPr/>
          <p:nvPr/>
        </p:nvSpPr>
        <p:spPr>
          <a:xfrm>
            <a:off x="10157651" y="5897237"/>
            <a:ext cx="1800200" cy="752416"/>
          </a:xfrm>
          <a:prstGeom prst="roundRect">
            <a:avLst/>
          </a:prstGeom>
          <a:solidFill>
            <a:srgbClr val="FFFF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75" indent="-3175" algn="ctr">
              <a:spcAft>
                <a:spcPts val="300"/>
              </a:spcAft>
            </a:pPr>
            <a:r>
              <a:rPr lang="de-DE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Expected</a:t>
            </a:r>
            <a:r>
              <a:rPr lang="de-DE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start</a:t>
            </a:r>
            <a:r>
              <a:rPr lang="de-DE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de-DE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Q1 </a:t>
            </a:r>
            <a:r>
              <a:rPr lang="de-DE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/ </a:t>
            </a:r>
            <a:r>
              <a:rPr lang="de-DE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2019</a:t>
            </a:r>
            <a:endParaRPr lang="de-DE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8195376" y="5007430"/>
            <a:ext cx="2274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l">
              <a:spcBef>
                <a:spcPts val="0"/>
              </a:spcBef>
              <a:spcAft>
                <a:spcPts val="300"/>
              </a:spcAft>
            </a:pPr>
            <a:r>
              <a:rPr lang="de-DE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Primary </a:t>
            </a:r>
            <a:r>
              <a:rPr lang="de-DE" sz="1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endpoint</a:t>
            </a:r>
            <a:r>
              <a:rPr lang="de-DE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 EFS</a:t>
            </a:r>
            <a:endParaRPr lang="de-DE" sz="1600" baseline="30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83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95584" y="1752600"/>
            <a:ext cx="6520496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fontAlgn="auto">
              <a:lnSpc>
                <a:spcPct val="113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CPX-351 is a liposomal formulation of </a:t>
            </a:r>
            <a:r>
              <a:rPr lang="en-US" sz="2000" b="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cytarabine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sz="2000" b="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daunorubicin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encapsulated at a 5:1 molar ratio within 100-nm diameter liposomes</a:t>
            </a:r>
          </a:p>
          <a:p>
            <a:pPr marL="360363" lvl="1" indent="-182563" fontAlgn="auto">
              <a:lnSpc>
                <a:spcPct val="11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Median half-life 31.1 </a:t>
            </a:r>
            <a:r>
              <a:rPr lang="en-US" sz="1900" b="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hrs</a:t>
            </a:r>
            <a:r>
              <a:rPr lang="en-US" sz="19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900" b="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cytarabine</a:t>
            </a:r>
            <a:r>
              <a:rPr lang="en-US" sz="19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 and</a:t>
            </a:r>
          </a:p>
          <a:p>
            <a:pPr marL="358775" lvl="1" indent="0" fontAlgn="auto">
              <a:lnSpc>
                <a:spcPct val="113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9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21.9 </a:t>
            </a:r>
            <a:r>
              <a:rPr lang="en-US" sz="1900" b="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hrs</a:t>
            </a:r>
            <a:r>
              <a:rPr lang="en-US" sz="19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900" b="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daunorubicin</a:t>
            </a:r>
            <a:r>
              <a:rPr lang="en-US" sz="19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1900" b="0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</a:t>
            </a:r>
          </a:p>
          <a:p>
            <a:pPr marL="360363" lvl="1" indent="-182563" fontAlgn="auto">
              <a:lnSpc>
                <a:spcPct val="113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9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Drug exposure maintained for 7 days</a:t>
            </a:r>
            <a:r>
              <a:rPr lang="en-US" sz="1900" b="0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</a:t>
            </a:r>
          </a:p>
          <a:p>
            <a:pPr marL="360363" lvl="1" indent="-182563" fontAlgn="auto">
              <a:lnSpc>
                <a:spcPct val="113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9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Evidence for selective uptake by leukemic </a:t>
            </a:r>
            <a:r>
              <a:rPr lang="en-US" sz="1900" b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vs normal </a:t>
            </a:r>
            <a:r>
              <a:rPr lang="en-US" sz="19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19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9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cells in bone marrow of leukemia-bearing mice</a:t>
            </a:r>
            <a:r>
              <a:rPr lang="en-US" sz="1900" b="0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</a:t>
            </a:r>
          </a:p>
          <a:p>
            <a:pPr marL="360363" lvl="1" indent="-182563" fontAlgn="auto">
              <a:lnSpc>
                <a:spcPct val="113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9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 unit: 1 mg </a:t>
            </a:r>
            <a:r>
              <a:rPr lang="en-US" sz="1900" b="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cytarabine</a:t>
            </a:r>
            <a:r>
              <a:rPr lang="en-US" sz="19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0.44 mg </a:t>
            </a:r>
            <a:r>
              <a:rPr lang="en-US" sz="1900" b="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dauno</a:t>
            </a:r>
            <a:endParaRPr lang="en-US" sz="19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999656" y="6144314"/>
            <a:ext cx="62930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Mayer LD et al. </a:t>
            </a:r>
            <a:r>
              <a:rPr lang="en-US" sz="12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Mol</a:t>
            </a:r>
            <a:r>
              <a:rPr lang="en-US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Cancer </a:t>
            </a:r>
            <a:r>
              <a:rPr lang="en-US" sz="12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Ther</a:t>
            </a:r>
            <a:r>
              <a:rPr lang="en-US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2006;5(7):1854-63; </a:t>
            </a:r>
            <a:r>
              <a:rPr lang="en-US" sz="1200" b="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Feldman </a:t>
            </a:r>
            <a:r>
              <a:rPr 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EJ et al. J Clin Oncol. 2011;29(8):</a:t>
            </a:r>
            <a:r>
              <a:rPr lang="en-US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979–85</a:t>
            </a:r>
            <a:r>
              <a:rPr 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b="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Lim </a:t>
            </a:r>
            <a:r>
              <a:rPr 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WS et al. Leuk Res. 2010;34(9):</a:t>
            </a:r>
            <a:r>
              <a:rPr lang="en-US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1245–23</a:t>
            </a:r>
            <a:r>
              <a:rPr 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783848" y="5664740"/>
            <a:ext cx="34997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Adapted</a:t>
            </a:r>
            <a:r>
              <a:rPr lang="fr-FR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1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fr-FR" sz="11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rom</a:t>
            </a:r>
            <a:r>
              <a:rPr lang="fr-FR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Lancet </a:t>
            </a:r>
            <a:r>
              <a:rPr lang="fr-FR" sz="11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et al., E</a:t>
            </a:r>
            <a:r>
              <a:rPr lang="fr-FR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 2017 (P556).</a:t>
            </a:r>
            <a:endParaRPr lang="fr-FR" sz="1100" b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5EDF2"/>
              </a:clrFrom>
              <a:clrTo>
                <a:srgbClr val="E5EDF2">
                  <a:alpha val="0"/>
                </a:srgbClr>
              </a:clrTo>
            </a:clrChange>
          </a:blip>
          <a:srcRect l="9001" t="2893" r="41488" b="16106"/>
          <a:stretch/>
        </p:blipFill>
        <p:spPr>
          <a:xfrm>
            <a:off x="6783848" y="2246622"/>
            <a:ext cx="3825365" cy="3094766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5EDF2"/>
              </a:clrFrom>
              <a:clrTo>
                <a:srgbClr val="E5EDF2">
                  <a:alpha val="0"/>
                </a:srgbClr>
              </a:clrTo>
            </a:clrChange>
          </a:blip>
          <a:srcRect l="-1" t="88724" r="41937" b="7428"/>
          <a:stretch/>
        </p:blipFill>
        <p:spPr>
          <a:xfrm>
            <a:off x="6816080" y="5512605"/>
            <a:ext cx="3941504" cy="135477"/>
          </a:xfrm>
          <a:prstGeom prst="rect">
            <a:avLst/>
          </a:prstGeom>
        </p:spPr>
      </p:pic>
      <p:grpSp>
        <p:nvGrpSpPr>
          <p:cNvPr id="19" name="Gruppieren 18"/>
          <p:cNvGrpSpPr/>
          <p:nvPr/>
        </p:nvGrpSpPr>
        <p:grpSpPr>
          <a:xfrm>
            <a:off x="10200456" y="2175865"/>
            <a:ext cx="1310670" cy="1570894"/>
            <a:chOff x="-853470" y="1714090"/>
            <a:chExt cx="744950" cy="1052064"/>
          </a:xfrm>
        </p:grpSpPr>
        <p:pic>
          <p:nvPicPr>
            <p:cNvPr id="20" name="Grafik 19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5EDF2"/>
                </a:clrFrom>
                <a:clrTo>
                  <a:srgbClr val="E5EDF2">
                    <a:alpha val="0"/>
                  </a:srgbClr>
                </a:clrTo>
              </a:clrChange>
            </a:blip>
            <a:srcRect l="57013" t="34714" r="27466" b="39784"/>
            <a:stretch/>
          </p:blipFill>
          <p:spPr>
            <a:xfrm>
              <a:off x="-853470" y="1714090"/>
              <a:ext cx="744950" cy="634790"/>
            </a:xfrm>
            <a:prstGeom prst="rect">
              <a:avLst/>
            </a:prstGeom>
          </p:spPr>
        </p:pic>
        <p:pic>
          <p:nvPicPr>
            <p:cNvPr id="21" name="Grafik 20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5EDF2"/>
                </a:clrFrom>
                <a:clrTo>
                  <a:srgbClr val="E5EDF2">
                    <a:alpha val="0"/>
                  </a:srgbClr>
                </a:clrTo>
              </a:clrChange>
            </a:blip>
            <a:srcRect l="72531" t="34714" r="12981" b="45036"/>
            <a:stretch/>
          </p:blipFill>
          <p:spPr>
            <a:xfrm>
              <a:off x="-853470" y="2262097"/>
              <a:ext cx="695353" cy="504057"/>
            </a:xfrm>
            <a:prstGeom prst="rect">
              <a:avLst/>
            </a:prstGeom>
          </p:spPr>
        </p:pic>
      </p:grpSp>
      <p:sp>
        <p:nvSpPr>
          <p:cNvPr id="22" name="Textfeld 21"/>
          <p:cNvSpPr txBox="1"/>
          <p:nvPr/>
        </p:nvSpPr>
        <p:spPr>
          <a:xfrm>
            <a:off x="6763062" y="1425639"/>
            <a:ext cx="3520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de-DE" sz="3200" b="0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CPX-351 (VYXEOS</a:t>
            </a:r>
            <a:r>
              <a:rPr lang="de-DE" altLang="de-DE" sz="3200" b="0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™)</a:t>
            </a:r>
            <a:endParaRPr lang="de-DE" sz="3200" b="0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-26577"/>
            <a:ext cx="12192000" cy="1052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4191472" y="191702"/>
            <a:ext cx="380905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de-DE" sz="3400" b="1" kern="0" dirty="0">
                <a:latin typeface="Calibri" panose="020F0502020204030204" pitchFamily="34" charset="0"/>
              </a:rPr>
              <a:t>CPX-351 (VYXEOS</a:t>
            </a:r>
            <a:r>
              <a:rPr lang="de-DE" altLang="de-DE" sz="3400" b="1" kern="0" dirty="0" smtClean="0">
                <a:latin typeface="Calibri" panose="020F0502020204030204" pitchFamily="34" charset="0"/>
              </a:rPr>
              <a:t>™)</a:t>
            </a:r>
            <a:endParaRPr lang="de-DE" sz="34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0085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199456" y="1844824"/>
            <a:ext cx="9361040" cy="4176464"/>
            <a:chOff x="1631504" y="2179921"/>
            <a:chExt cx="8594272" cy="3337311"/>
          </a:xfrm>
        </p:grpSpPr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6181889" y="3497657"/>
              <a:ext cx="157682" cy="134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l" defTabSz="457178" fontAlgn="auto">
                <a:spcBef>
                  <a:spcPct val="0"/>
                </a:spcBef>
                <a:spcAft>
                  <a:spcPts val="0"/>
                </a:spcAft>
                <a:defRPr/>
              </a:pPr>
              <a:endParaRPr lang="en-US" sz="1400" b="0" kern="0" dirty="0" smtClean="0">
                <a:solidFill>
                  <a:prstClr val="black"/>
                </a:solidFill>
                <a:latin typeface="Calibri" panose="020F0502020204030204" pitchFamily="34" charset="0"/>
                <a:ea typeface="Arial" charset="0"/>
                <a:cs typeface="Arial" charset="0"/>
              </a:endParaRP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7537005" y="3260041"/>
              <a:ext cx="1600200" cy="8681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l" defTabSz="457178" fontAlgn="auto">
                <a:spcBef>
                  <a:spcPct val="0"/>
                </a:spcBef>
                <a:spcAft>
                  <a:spcPts val="0"/>
                </a:spcAft>
                <a:defRPr/>
              </a:pPr>
              <a:endParaRPr lang="en-US" sz="1400" b="0" kern="0" dirty="0" smtClean="0">
                <a:solidFill>
                  <a:prstClr val="black"/>
                </a:solidFill>
                <a:latin typeface="Calibri" panose="020F0502020204030204" pitchFamily="34" charset="0"/>
                <a:ea typeface="Arial" charset="0"/>
                <a:cs typeface="Arial" charset="0"/>
              </a:endParaRPr>
            </a:p>
          </p:txBody>
        </p:sp>
        <p:sp>
          <p:nvSpPr>
            <p:cNvPr id="16" name="Rounded Rectangle 4"/>
            <p:cNvSpPr/>
            <p:nvPr/>
          </p:nvSpPr>
          <p:spPr>
            <a:xfrm>
              <a:off x="6345020" y="2970712"/>
              <a:ext cx="1191985" cy="1185665"/>
            </a:xfrm>
            <a:prstGeom prst="roundRect">
              <a:avLst>
                <a:gd name="adj" fmla="val 7639"/>
              </a:avLst>
            </a:prstGeom>
            <a:solidFill>
              <a:srgbClr val="6BBBAE">
                <a:alpha val="2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126200" indent="-126200" defTabSz="457178" fontAlgn="auto">
                <a:spcBef>
                  <a:spcPct val="0"/>
                </a:spcBef>
                <a:spcAft>
                  <a:spcPts val="0"/>
                </a:spcAft>
                <a:defRPr/>
              </a:pPr>
              <a:r>
                <a:rPr lang="en-US" altLang="en-US" sz="1400" b="0" kern="0" dirty="0" smtClean="0">
                  <a:solidFill>
                    <a:prstClr val="black"/>
                  </a:solidFill>
                  <a:latin typeface="Calibri" panose="020F0502020204030204" pitchFamily="34" charset="0"/>
                  <a:ea typeface="Arial" charset="0"/>
                  <a:cs typeface="Arial" charset="0"/>
                </a:rPr>
                <a:t>Induction</a:t>
              </a:r>
            </a:p>
            <a:p>
              <a:pPr defTabSz="457178" fontAlgn="auto">
                <a:spcBef>
                  <a:spcPct val="0"/>
                </a:spcBef>
                <a:spcAft>
                  <a:spcPts val="0"/>
                </a:spcAft>
                <a:defRPr/>
              </a:pPr>
              <a:r>
                <a:rPr lang="en-US" altLang="en-US" sz="1400" b="0" kern="0" dirty="0" smtClean="0">
                  <a:solidFill>
                    <a:prstClr val="black"/>
                  </a:solidFill>
                  <a:latin typeface="Calibri" panose="020F0502020204030204" pitchFamily="34" charset="0"/>
                  <a:ea typeface="Arial" charset="0"/>
                  <a:cs typeface="Arial" charset="0"/>
                </a:rPr>
                <a:t>(1–2 cycles)</a:t>
              </a:r>
            </a:p>
          </p:txBody>
        </p:sp>
        <p:sp>
          <p:nvSpPr>
            <p:cNvPr id="23" name="Rounded Rectangle 4"/>
            <p:cNvSpPr/>
            <p:nvPr/>
          </p:nvSpPr>
          <p:spPr>
            <a:xfrm>
              <a:off x="1631504" y="2525166"/>
              <a:ext cx="1747157" cy="1915491"/>
            </a:xfrm>
            <a:prstGeom prst="roundRect">
              <a:avLst>
                <a:gd name="adj" fmla="val 7639"/>
              </a:avLst>
            </a:prstGeom>
            <a:solidFill>
              <a:srgbClr val="6BBBAE">
                <a:alpha val="2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l" defTabSz="457178" fontAlgn="auto">
                <a:spcBef>
                  <a:spcPts val="200"/>
                </a:spcBef>
                <a:spcAft>
                  <a:spcPts val="200"/>
                </a:spcAft>
                <a:buClr>
                  <a:srgbClr val="7A005A"/>
                </a:buClr>
                <a:defRPr/>
              </a:pPr>
              <a:r>
                <a:rPr lang="en-US" sz="1400" b="0" kern="0" dirty="0">
                  <a:solidFill>
                    <a:prstClr val="black"/>
                  </a:solidFill>
                  <a:latin typeface="Calibri" panose="020F0502020204030204" pitchFamily="34" charset="0"/>
                  <a:ea typeface="Arial" charset="0"/>
                  <a:cs typeface="Arial" charset="0"/>
                </a:rPr>
                <a:t>Key Eligibility</a:t>
              </a:r>
              <a:endParaRPr lang="en-US" sz="100" b="0" kern="0" dirty="0">
                <a:solidFill>
                  <a:prstClr val="black"/>
                </a:solidFill>
                <a:latin typeface="Calibri" panose="020F0502020204030204" pitchFamily="34" charset="0"/>
                <a:ea typeface="Arial" charset="0"/>
                <a:cs typeface="Arial" charset="0"/>
              </a:endParaRPr>
            </a:p>
            <a:p>
              <a:pPr marL="120650" indent="-120650" algn="l" defTabSz="457178" fontAlgn="auto">
                <a:spcBef>
                  <a:spcPts val="200"/>
                </a:spcBef>
                <a:spcAft>
                  <a:spcPts val="200"/>
                </a:spcAft>
                <a:buFont typeface="Arial"/>
                <a:buChar char="•"/>
                <a:defRPr/>
              </a:pPr>
              <a:r>
                <a:rPr lang="en-US" sz="1400" b="0" kern="0" dirty="0">
                  <a:solidFill>
                    <a:prstClr val="black"/>
                  </a:solidFill>
                  <a:latin typeface="Calibri" panose="020F0502020204030204" pitchFamily="34" charset="0"/>
                  <a:ea typeface="Arial" charset="0"/>
                  <a:cs typeface="Arial" charset="0"/>
                </a:rPr>
                <a:t>Previously untreated </a:t>
              </a:r>
            </a:p>
            <a:p>
              <a:pPr marL="120650" indent="-120650" algn="l" defTabSz="457178" fontAlgn="auto">
                <a:spcBef>
                  <a:spcPts val="200"/>
                </a:spcBef>
                <a:spcAft>
                  <a:spcPts val="200"/>
                </a:spcAft>
                <a:buFont typeface="Arial"/>
                <a:buChar char="•"/>
                <a:defRPr/>
              </a:pPr>
              <a:r>
                <a:rPr lang="en-US" sz="1400" b="0" kern="0" dirty="0">
                  <a:solidFill>
                    <a:prstClr val="black"/>
                  </a:solidFill>
                  <a:latin typeface="Calibri" panose="020F0502020204030204" pitchFamily="34" charset="0"/>
                  <a:ea typeface="Arial" charset="0"/>
                  <a:cs typeface="Arial" charset="0"/>
                </a:rPr>
                <a:t>Ages 60–75 </a:t>
              </a:r>
            </a:p>
            <a:p>
              <a:pPr marL="120650" indent="-120650" algn="l" defTabSz="457178" fontAlgn="auto">
                <a:spcBef>
                  <a:spcPts val="200"/>
                </a:spcBef>
                <a:spcAft>
                  <a:spcPts val="200"/>
                </a:spcAft>
                <a:buFont typeface="Arial"/>
                <a:buChar char="•"/>
                <a:defRPr/>
              </a:pPr>
              <a:r>
                <a:rPr lang="en-US" sz="1400" b="0" kern="0" dirty="0">
                  <a:solidFill>
                    <a:prstClr val="black"/>
                  </a:solidFill>
                  <a:latin typeface="Calibri" panose="020F0502020204030204" pitchFamily="34" charset="0"/>
                  <a:ea typeface="Arial" charset="0"/>
                  <a:cs typeface="Arial" charset="0"/>
                </a:rPr>
                <a:t>Able to tolerate intensive therapy</a:t>
              </a:r>
            </a:p>
            <a:p>
              <a:pPr marL="120650" indent="-120650" algn="l" defTabSz="457178" fontAlgn="auto">
                <a:spcBef>
                  <a:spcPts val="200"/>
                </a:spcBef>
                <a:spcAft>
                  <a:spcPts val="200"/>
                </a:spcAft>
                <a:buFont typeface="Arial"/>
                <a:buChar char="•"/>
                <a:defRPr/>
              </a:pPr>
              <a:r>
                <a:rPr lang="en-US" sz="1400" b="0" kern="0" dirty="0">
                  <a:solidFill>
                    <a:prstClr val="black"/>
                  </a:solidFill>
                  <a:latin typeface="Calibri" panose="020F0502020204030204" pitchFamily="34" charset="0"/>
                  <a:ea typeface="Arial" charset="0"/>
                  <a:cs typeface="Arial" charset="0"/>
                </a:rPr>
                <a:t>ECOG PS 0–2</a:t>
              </a:r>
            </a:p>
          </p:txBody>
        </p:sp>
        <p:sp>
          <p:nvSpPr>
            <p:cNvPr id="24" name="Rectangle 66"/>
            <p:cNvSpPr>
              <a:spLocks noChangeArrowheads="1"/>
            </p:cNvSpPr>
            <p:nvPr/>
          </p:nvSpPr>
          <p:spPr bwMode="auto">
            <a:xfrm>
              <a:off x="3799937" y="2678776"/>
              <a:ext cx="2599993" cy="240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/>
            <a:lstStyle/>
            <a:p>
              <a:pPr marL="114300" lvl="1" indent="-114300" algn="l" defTabSz="457178">
                <a:lnSpc>
                  <a:spcPct val="90000"/>
                </a:lnSpc>
                <a:spcBef>
                  <a:spcPct val="0"/>
                </a:spcBef>
                <a:buClr>
                  <a:srgbClr val="7A005A"/>
                </a:buClr>
                <a:defRPr/>
              </a:pPr>
              <a:endParaRPr lang="en-US" sz="1400" b="0" dirty="0">
                <a:solidFill>
                  <a:srgbClr val="000000"/>
                </a:solidFill>
                <a:latin typeface="Calibri" panose="020F0502020204030204" pitchFamily="34" charset="0"/>
                <a:ea typeface="Arial" charset="0"/>
                <a:cs typeface="Arial" charset="0"/>
              </a:endParaRPr>
            </a:p>
          </p:txBody>
        </p:sp>
        <p:sp>
          <p:nvSpPr>
            <p:cNvPr id="25" name="Rounded Rectangle 4"/>
            <p:cNvSpPr/>
            <p:nvPr/>
          </p:nvSpPr>
          <p:spPr>
            <a:xfrm>
              <a:off x="3671478" y="2398205"/>
              <a:ext cx="2515692" cy="2950028"/>
            </a:xfrm>
            <a:prstGeom prst="roundRect">
              <a:avLst>
                <a:gd name="adj" fmla="val 7639"/>
              </a:avLst>
            </a:prstGeom>
            <a:solidFill>
              <a:srgbClr val="6BBBAE">
                <a:alpha val="2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114300" lvl="1" indent="-114300" algn="l" defTabSz="457178" fontAlgn="auto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7A005A"/>
                </a:buClr>
                <a:defRPr/>
              </a:pPr>
              <a:r>
                <a:rPr lang="en-US" sz="1400" b="0" kern="0" dirty="0">
                  <a:solidFill>
                    <a:srgbClr val="000000"/>
                  </a:solidFill>
                  <a:latin typeface="Calibri" panose="020F0502020204030204" pitchFamily="34" charset="0"/>
                  <a:ea typeface="Arial" charset="0"/>
                  <a:cs typeface="Arial" charset="0"/>
                </a:rPr>
                <a:t>Stratifications:</a:t>
              </a:r>
            </a:p>
            <a:p>
              <a:pPr marL="114300" lvl="2" indent="-114300" algn="l" defTabSz="457178" fontAlgn="auto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Font typeface="Arial" charset="0"/>
                <a:buChar char="•"/>
                <a:defRPr/>
              </a:pPr>
              <a:r>
                <a:rPr lang="en-US" sz="1400" b="0" kern="0" dirty="0">
                  <a:solidFill>
                    <a:srgbClr val="000000"/>
                  </a:solidFill>
                  <a:latin typeface="Calibri" panose="020F0502020204030204" pitchFamily="34" charset="0"/>
                  <a:ea typeface="Arial" charset="0"/>
                  <a:cs typeface="Arial" charset="0"/>
                </a:rPr>
                <a:t>Therapy-related AML</a:t>
              </a:r>
            </a:p>
            <a:p>
              <a:pPr marL="114300" lvl="2" indent="-114300" algn="l" defTabSz="457178" fontAlgn="auto">
                <a:spcBef>
                  <a:spcPts val="200"/>
                </a:spcBef>
                <a:spcAft>
                  <a:spcPts val="200"/>
                </a:spcAft>
                <a:buFont typeface="Arial" charset="0"/>
                <a:buChar char="•"/>
                <a:defRPr/>
              </a:pPr>
              <a:r>
                <a:rPr lang="en-US" sz="1400" b="0" kern="0" dirty="0">
                  <a:solidFill>
                    <a:srgbClr val="000000"/>
                  </a:solidFill>
                  <a:latin typeface="Calibri" panose="020F0502020204030204" pitchFamily="34" charset="0"/>
                  <a:ea typeface="Arial" charset="0"/>
                  <a:cs typeface="Arial" charset="0"/>
                </a:rPr>
                <a:t>AML with history of MDS with and without prior HMA therapy</a:t>
              </a:r>
            </a:p>
            <a:p>
              <a:pPr marL="114300" lvl="2" indent="-114300" algn="l" defTabSz="457178" fontAlgn="auto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Font typeface="Arial" charset="0"/>
                <a:buChar char="•"/>
                <a:defRPr/>
              </a:pPr>
              <a:r>
                <a:rPr lang="en-US" sz="1400" b="0" kern="0" dirty="0">
                  <a:solidFill>
                    <a:srgbClr val="000000"/>
                  </a:solidFill>
                  <a:latin typeface="Calibri" panose="020F0502020204030204" pitchFamily="34" charset="0"/>
                  <a:ea typeface="Arial" charset="0"/>
                  <a:cs typeface="Arial" charset="0"/>
                </a:rPr>
                <a:t>AML with history of CMML</a:t>
              </a:r>
            </a:p>
            <a:p>
              <a:pPr marL="114300" lvl="2" indent="-114300" algn="l" defTabSz="457178" fontAlgn="auto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Font typeface="Arial" charset="0"/>
                <a:buChar char="•"/>
                <a:defRPr/>
              </a:pPr>
              <a:r>
                <a:rPr lang="en-US" sz="1400" b="0" i="1" kern="0" dirty="0">
                  <a:solidFill>
                    <a:srgbClr val="000000"/>
                  </a:solidFill>
                  <a:latin typeface="Calibri" panose="020F0502020204030204" pitchFamily="34" charset="0"/>
                  <a:ea typeface="Arial" charset="0"/>
                  <a:cs typeface="Arial" charset="0"/>
                </a:rPr>
                <a:t>De novo </a:t>
              </a:r>
              <a:r>
                <a:rPr lang="en-US" sz="1400" b="0" kern="0" dirty="0">
                  <a:solidFill>
                    <a:srgbClr val="000000"/>
                  </a:solidFill>
                  <a:latin typeface="Calibri" panose="020F0502020204030204" pitchFamily="34" charset="0"/>
                  <a:ea typeface="Arial" charset="0"/>
                  <a:cs typeface="Arial" charset="0"/>
                </a:rPr>
                <a:t>AML with MDS </a:t>
              </a:r>
              <a:r>
                <a:rPr lang="en-US" sz="1400" b="0" kern="0" dirty="0" smtClean="0">
                  <a:solidFill>
                    <a:srgbClr val="000000"/>
                  </a:solidFill>
                  <a:latin typeface="Calibri" panose="020F0502020204030204" pitchFamily="34" charset="0"/>
                  <a:ea typeface="Arial" charset="0"/>
                  <a:cs typeface="Arial" charset="0"/>
                </a:rPr>
                <a:t>karyotype</a:t>
              </a:r>
            </a:p>
            <a:p>
              <a:pPr marL="114300" lvl="2" indent="-114300" algn="l" defTabSz="457178" fontAlgn="auto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Font typeface="Arial" charset="0"/>
                <a:buChar char="•"/>
                <a:defRPr/>
              </a:pPr>
              <a:endParaRPr lang="en-US" sz="1400" b="0" kern="0" dirty="0">
                <a:solidFill>
                  <a:srgbClr val="000000"/>
                </a:solidFill>
                <a:latin typeface="Calibri" panose="020F0502020204030204" pitchFamily="34" charset="0"/>
                <a:ea typeface="Arial" charset="0"/>
                <a:cs typeface="Arial" charset="0"/>
              </a:endParaRPr>
            </a:p>
            <a:p>
              <a:pPr marL="0" lvl="2" algn="l" defTabSz="457178" fontAlgn="auto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defRPr/>
              </a:pPr>
              <a:endParaRPr lang="en-US" sz="1400" b="0" kern="0" dirty="0">
                <a:solidFill>
                  <a:srgbClr val="000000"/>
                </a:solidFill>
                <a:latin typeface="Calibri" panose="020F0502020204030204" pitchFamily="34" charset="0"/>
                <a:ea typeface="Arial" charset="0"/>
                <a:cs typeface="Arial" charset="0"/>
              </a:endParaRPr>
            </a:p>
          </p:txBody>
        </p:sp>
        <p:sp>
          <p:nvSpPr>
            <p:cNvPr id="26" name="Rounded Rectangle 4"/>
            <p:cNvSpPr/>
            <p:nvPr/>
          </p:nvSpPr>
          <p:spPr>
            <a:xfrm>
              <a:off x="7689405" y="3497791"/>
              <a:ext cx="1317171" cy="1185665"/>
            </a:xfrm>
            <a:prstGeom prst="roundRect">
              <a:avLst>
                <a:gd name="adj" fmla="val 7639"/>
              </a:avLst>
            </a:prstGeom>
            <a:solidFill>
              <a:srgbClr val="6BBBAE">
                <a:alpha val="2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126200" indent="-126200" defTabSz="457178" fontAlgn="auto">
                <a:spcBef>
                  <a:spcPct val="0"/>
                </a:spcBef>
                <a:spcAft>
                  <a:spcPts val="0"/>
                </a:spcAft>
                <a:defRPr/>
              </a:pPr>
              <a:r>
                <a:rPr lang="en-US" altLang="en-US" sz="1400" b="0" kern="0" dirty="0" smtClean="0">
                  <a:solidFill>
                    <a:prstClr val="black"/>
                  </a:solidFill>
                  <a:latin typeface="Calibri" panose="020F0502020204030204" pitchFamily="34" charset="0"/>
                  <a:ea typeface="Arial" charset="0"/>
                  <a:cs typeface="Arial" charset="0"/>
                </a:rPr>
                <a:t>Patients in CR or CRi:</a:t>
              </a:r>
            </a:p>
            <a:p>
              <a:pPr marL="126200" indent="-126200" defTabSz="457178" fontAlgn="auto">
                <a:spcBef>
                  <a:spcPct val="0"/>
                </a:spcBef>
                <a:spcAft>
                  <a:spcPts val="0"/>
                </a:spcAft>
                <a:defRPr/>
              </a:pPr>
              <a:r>
                <a:rPr lang="en-US" altLang="en-US" sz="1400" b="0" kern="0" dirty="0" smtClean="0">
                  <a:solidFill>
                    <a:prstClr val="black"/>
                  </a:solidFill>
                  <a:latin typeface="Calibri" panose="020F0502020204030204" pitchFamily="34" charset="0"/>
                  <a:ea typeface="Arial" charset="0"/>
                  <a:cs typeface="Arial" charset="0"/>
                </a:rPr>
                <a:t>Consolidation</a:t>
              </a:r>
            </a:p>
            <a:p>
              <a:pPr marL="126200" indent="-126200" defTabSz="457178" fontAlgn="auto">
                <a:spcBef>
                  <a:spcPct val="0"/>
                </a:spcBef>
                <a:spcAft>
                  <a:spcPts val="0"/>
                </a:spcAft>
                <a:defRPr/>
              </a:pPr>
              <a:r>
                <a:rPr lang="en-US" altLang="en-US" sz="1400" b="0" kern="0" dirty="0" smtClean="0">
                  <a:solidFill>
                    <a:prstClr val="black"/>
                  </a:solidFill>
                  <a:latin typeface="Calibri" panose="020F0502020204030204" pitchFamily="34" charset="0"/>
                  <a:ea typeface="Arial" charset="0"/>
                  <a:cs typeface="Arial" charset="0"/>
                </a:rPr>
                <a:t>(1–2 cycles)</a:t>
              </a:r>
            </a:p>
          </p:txBody>
        </p:sp>
        <p:sp>
          <p:nvSpPr>
            <p:cNvPr id="27" name="Rounded Rectangle 4"/>
            <p:cNvSpPr/>
            <p:nvPr/>
          </p:nvSpPr>
          <p:spPr>
            <a:xfrm>
              <a:off x="9137205" y="2659590"/>
              <a:ext cx="1088571" cy="1202872"/>
            </a:xfrm>
            <a:prstGeom prst="roundRect">
              <a:avLst>
                <a:gd name="adj" fmla="val 7639"/>
              </a:avLst>
            </a:prstGeom>
            <a:solidFill>
              <a:srgbClr val="6BBBAE">
                <a:alpha val="2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l" defTabSz="457178" fontAlgn="auto">
                <a:spcBef>
                  <a:spcPct val="0"/>
                </a:spcBef>
                <a:spcAft>
                  <a:spcPts val="0"/>
                </a:spcAft>
                <a:buClr>
                  <a:srgbClr val="7A005A"/>
                </a:buClr>
                <a:defRPr/>
              </a:pPr>
              <a:r>
                <a:rPr lang="en-US" altLang="en-US" sz="1400" b="0" kern="0" dirty="0" smtClean="0">
                  <a:solidFill>
                    <a:prstClr val="black"/>
                  </a:solidFill>
                  <a:latin typeface="Calibri" panose="020F0502020204030204" pitchFamily="34" charset="0"/>
                  <a:ea typeface="Arial" charset="0"/>
                  <a:cs typeface="Arial" charset="0"/>
                </a:rPr>
                <a:t>Follow-up:</a:t>
              </a:r>
            </a:p>
            <a:p>
              <a:pPr marL="119063" indent="-119063" algn="l" defTabSz="457178" fontAlgn="auto">
                <a:spcBef>
                  <a:spcPct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altLang="en-US" sz="1400" b="0" kern="0" dirty="0" smtClean="0">
                  <a:solidFill>
                    <a:prstClr val="black"/>
                  </a:solidFill>
                  <a:latin typeface="Calibri" panose="020F0502020204030204" pitchFamily="34" charset="0"/>
                  <a:ea typeface="Arial" charset="0"/>
                  <a:cs typeface="Arial" charset="0"/>
                </a:rPr>
                <a:t>Death</a:t>
              </a:r>
            </a:p>
            <a:p>
              <a:pPr marL="7938" algn="l" defTabSz="457178" fontAlgn="auto">
                <a:spcBef>
                  <a:spcPct val="0"/>
                </a:spcBef>
                <a:spcAft>
                  <a:spcPts val="0"/>
                </a:spcAft>
                <a:buClr>
                  <a:srgbClr val="7A005A"/>
                </a:buClr>
                <a:defRPr/>
              </a:pPr>
              <a:r>
                <a:rPr lang="en-US" altLang="en-US" sz="1400" b="0" kern="0" dirty="0" smtClean="0">
                  <a:solidFill>
                    <a:prstClr val="black"/>
                  </a:solidFill>
                  <a:latin typeface="Calibri" panose="020F0502020204030204" pitchFamily="34" charset="0"/>
                  <a:ea typeface="Arial" charset="0"/>
                  <a:cs typeface="Arial" charset="0"/>
                </a:rPr>
                <a:t>     OR</a:t>
              </a:r>
            </a:p>
            <a:p>
              <a:pPr marL="119063" indent="-119063" algn="l" defTabSz="457178" fontAlgn="auto">
                <a:spcBef>
                  <a:spcPct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altLang="en-US" sz="1400" b="0" kern="0" dirty="0" smtClean="0">
                  <a:solidFill>
                    <a:prstClr val="black"/>
                  </a:solidFill>
                  <a:latin typeface="Calibri" panose="020F0502020204030204" pitchFamily="34" charset="0"/>
                  <a:ea typeface="Arial" charset="0"/>
                  <a:cs typeface="Arial" charset="0"/>
                </a:rPr>
                <a:t>5 years</a:t>
              </a:r>
            </a:p>
          </p:txBody>
        </p:sp>
        <p:sp>
          <p:nvSpPr>
            <p:cNvPr id="28" name="Rounded Rectangle 52"/>
            <p:cNvSpPr/>
            <p:nvPr/>
          </p:nvSpPr>
          <p:spPr>
            <a:xfrm>
              <a:off x="4051394" y="2179921"/>
              <a:ext cx="1715590" cy="369071"/>
            </a:xfrm>
            <a:prstGeom prst="roundRect">
              <a:avLst/>
            </a:prstGeom>
            <a:solidFill>
              <a:srgbClr val="4F81BD"/>
            </a:solidFill>
            <a:ln w="6350">
              <a:solidFill>
                <a:sysClr val="windowText" lastClr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defTabSz="457178" fontAlgn="auto">
                <a:spcBef>
                  <a:spcPct val="0"/>
                </a:spcBef>
                <a:spcAft>
                  <a:spcPts val="0"/>
                </a:spcAft>
                <a:defRPr/>
              </a:pPr>
              <a:r>
                <a:rPr lang="pt-BR" altLang="en-US" sz="1350" b="0" kern="0" dirty="0" smtClean="0">
                  <a:solidFill>
                    <a:prstClr val="white"/>
                  </a:solidFill>
                  <a:latin typeface="Calibri" panose="020F0502020204030204" pitchFamily="34" charset="0"/>
                  <a:ea typeface="Arial" charset="0"/>
                  <a:cs typeface="Arial" charset="0"/>
                </a:rPr>
                <a:t>CPX-351 (n=153)</a:t>
              </a:r>
              <a:endParaRPr lang="en-US" altLang="en-US" sz="1350" b="0" kern="0" dirty="0" smtClean="0">
                <a:solidFill>
                  <a:prstClr val="white"/>
                </a:solidFill>
                <a:latin typeface="Calibri" panose="020F0502020204030204" pitchFamily="34" charset="0"/>
                <a:ea typeface="Arial" charset="0"/>
                <a:cs typeface="Arial" charset="0"/>
              </a:endParaRPr>
            </a:p>
          </p:txBody>
        </p:sp>
        <p:sp>
          <p:nvSpPr>
            <p:cNvPr id="29" name="Rounded Rectangle 52"/>
            <p:cNvSpPr/>
            <p:nvPr/>
          </p:nvSpPr>
          <p:spPr>
            <a:xfrm>
              <a:off x="4050308" y="5148161"/>
              <a:ext cx="1715590" cy="369071"/>
            </a:xfrm>
            <a:prstGeom prst="roundRect">
              <a:avLst/>
            </a:prstGeom>
            <a:solidFill>
              <a:srgbClr val="C0504D"/>
            </a:solidFill>
            <a:ln w="6350">
              <a:solidFill>
                <a:sysClr val="windowText" lastClr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defTabSz="457178" fontAlgn="auto">
                <a:spcBef>
                  <a:spcPct val="0"/>
                </a:spcBef>
                <a:spcAft>
                  <a:spcPts val="0"/>
                </a:spcAft>
                <a:defRPr/>
              </a:pPr>
              <a:r>
                <a:rPr lang="de-DE" altLang="en-US" sz="1350" b="0" kern="0" dirty="0" smtClean="0">
                  <a:solidFill>
                    <a:srgbClr val="FFFFFF"/>
                  </a:solidFill>
                  <a:latin typeface="Calibri" panose="020F0502020204030204" pitchFamily="34" charset="0"/>
                  <a:ea typeface="Arial" charset="0"/>
                  <a:cs typeface="Arial" charset="0"/>
                </a:rPr>
                <a:t>7+3</a:t>
              </a:r>
              <a:r>
                <a:rPr lang="en-US" altLang="en-US" sz="1350" b="0" kern="0" dirty="0" smtClean="0">
                  <a:solidFill>
                    <a:srgbClr val="FFFFFF"/>
                  </a:solidFill>
                  <a:latin typeface="Calibri" panose="020F0502020204030204" pitchFamily="34" charset="0"/>
                  <a:ea typeface="Arial" charset="0"/>
                  <a:cs typeface="Arial" charset="0"/>
                </a:rPr>
                <a:t> (n=156)</a:t>
              </a:r>
            </a:p>
          </p:txBody>
        </p:sp>
        <p:sp>
          <p:nvSpPr>
            <p:cNvPr id="30" name="Rectangle 2"/>
            <p:cNvSpPr/>
            <p:nvPr/>
          </p:nvSpPr>
          <p:spPr>
            <a:xfrm>
              <a:off x="3707953" y="4620143"/>
              <a:ext cx="2531085" cy="5314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3038" lvl="2" indent="-158750" algn="l" defTabSz="457178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Font typeface="Arial"/>
                <a:buChar char="•"/>
                <a:defRPr/>
              </a:pPr>
              <a:r>
                <a:rPr lang="en-US" sz="1400" dirty="0">
                  <a:solidFill>
                    <a:srgbClr val="000000"/>
                  </a:solidFill>
                  <a:latin typeface="Calibri" panose="020F0502020204030204" pitchFamily="34" charset="0"/>
                  <a:ea typeface="Arial" charset="0"/>
                  <a:cs typeface="Arial" charset="0"/>
                </a:rPr>
                <a:t>60–69 years </a:t>
              </a:r>
            </a:p>
            <a:p>
              <a:pPr marL="173038" lvl="2" indent="-158750" algn="l" defTabSz="457178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Font typeface="Arial"/>
                <a:buChar char="•"/>
                <a:defRPr/>
              </a:pPr>
              <a:r>
                <a:rPr lang="en-US" sz="1400" dirty="0">
                  <a:solidFill>
                    <a:srgbClr val="000000"/>
                  </a:solidFill>
                  <a:latin typeface="Calibri" panose="020F0502020204030204" pitchFamily="34" charset="0"/>
                  <a:ea typeface="Arial" charset="0"/>
                  <a:cs typeface="Arial" charset="0"/>
                </a:rPr>
                <a:t>70–75 years</a:t>
              </a:r>
            </a:p>
          </p:txBody>
        </p:sp>
        <p:cxnSp>
          <p:nvCxnSpPr>
            <p:cNvPr id="31" name="Gerader Verbinder 30"/>
            <p:cNvCxnSpPr/>
            <p:nvPr/>
          </p:nvCxnSpPr>
          <p:spPr bwMode="auto">
            <a:xfrm>
              <a:off x="8817123" y="3268722"/>
              <a:ext cx="0" cy="21751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r Verbinder 31"/>
            <p:cNvCxnSpPr/>
            <p:nvPr/>
          </p:nvCxnSpPr>
          <p:spPr bwMode="auto">
            <a:xfrm>
              <a:off x="7537005" y="3862462"/>
              <a:ext cx="152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Line 7"/>
            <p:cNvSpPr>
              <a:spLocks noChangeShapeType="1"/>
            </p:cNvSpPr>
            <p:nvPr/>
          </p:nvSpPr>
          <p:spPr bwMode="auto">
            <a:xfrm>
              <a:off x="3378661" y="3497657"/>
              <a:ext cx="292649" cy="134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l" defTabSz="457178" fontAlgn="auto">
                <a:spcBef>
                  <a:spcPct val="0"/>
                </a:spcBef>
                <a:spcAft>
                  <a:spcPts val="0"/>
                </a:spcAft>
                <a:defRPr/>
              </a:pPr>
              <a:endParaRPr lang="en-US" sz="1400" b="0" kern="0" dirty="0" smtClean="0">
                <a:solidFill>
                  <a:prstClr val="black"/>
                </a:solidFill>
                <a:latin typeface="Calibri" panose="020F0502020204030204" pitchFamily="34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4439816" y="6307816"/>
            <a:ext cx="4084783" cy="3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>
              <a:lnSpc>
                <a:spcPct val="115000"/>
              </a:lnSpc>
              <a:spcBef>
                <a:spcPct val="0"/>
              </a:spcBef>
              <a:buClr>
                <a:srgbClr val="B2B2B2"/>
              </a:buClr>
              <a:buSzPct val="75000"/>
              <a:buFontTx/>
              <a:buNone/>
            </a:pPr>
            <a:r>
              <a:rPr lang="fr-FR" altLang="de-DE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Lancet JE, et al. J Clin </a:t>
            </a:r>
            <a:r>
              <a:rPr lang="fr-FR" altLang="de-DE" sz="14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Oncol</a:t>
            </a:r>
            <a:r>
              <a:rPr lang="fr-FR" altLang="de-DE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n-US" altLang="de-DE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2018;36(26</a:t>
            </a:r>
            <a:r>
              <a:rPr lang="en-US" altLang="de-DE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):</a:t>
            </a:r>
            <a:r>
              <a:rPr lang="en-US" altLang="de-DE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2684-2692.</a:t>
            </a:r>
            <a:endParaRPr lang="en-US" altLang="de-DE" sz="1400" b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0" y="-26578"/>
            <a:ext cx="12192000" cy="14086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479069" y="174274"/>
            <a:ext cx="1147799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de-DE" sz="3400" b="1" kern="0" dirty="0">
                <a:latin typeface="Calibri" panose="020F0502020204030204" pitchFamily="34" charset="0"/>
              </a:rPr>
              <a:t>Randomized </a:t>
            </a:r>
            <a:r>
              <a:rPr lang="en-US" altLang="de-DE" sz="3400" b="1" kern="0" dirty="0" smtClean="0">
                <a:latin typeface="Calibri" panose="020F0502020204030204" pitchFamily="34" charset="0"/>
              </a:rPr>
              <a:t>phase III trial </a:t>
            </a:r>
            <a:r>
              <a:rPr lang="en-US" altLang="de-DE" sz="3400" b="1" kern="0" dirty="0">
                <a:latin typeface="Calibri" panose="020F0502020204030204" pitchFamily="34" charset="0"/>
              </a:rPr>
              <a:t>of CPX-351 vs ‘</a:t>
            </a:r>
            <a:r>
              <a:rPr lang="en-US" altLang="de-DE" sz="3400" b="1" kern="0" dirty="0" smtClean="0">
                <a:latin typeface="Calibri" panose="020F0502020204030204" pitchFamily="34" charset="0"/>
              </a:rPr>
              <a:t>7+3’ in </a:t>
            </a:r>
            <a:r>
              <a:rPr lang="en-US" altLang="de-DE" sz="3400" b="1" kern="0" dirty="0">
                <a:latin typeface="Calibri" panose="020F0502020204030204" pitchFamily="34" charset="0"/>
              </a:rPr>
              <a:t>older patients </a:t>
            </a:r>
            <a:endParaRPr lang="en-US" altLang="de-DE" sz="3400" b="1" kern="0" dirty="0" smtClean="0">
              <a:latin typeface="Calibri" panose="020F0502020204030204" pitchFamily="34" charset="0"/>
            </a:endParaRPr>
          </a:p>
          <a:p>
            <a:pPr algn="ctr"/>
            <a:r>
              <a:rPr lang="en-US" altLang="de-DE" sz="3400" b="1" kern="0" dirty="0" smtClean="0">
                <a:latin typeface="Calibri" panose="020F0502020204030204" pitchFamily="34" charset="0"/>
              </a:rPr>
              <a:t>with </a:t>
            </a:r>
            <a:r>
              <a:rPr lang="en-US" altLang="de-DE" sz="3400" b="1" kern="0" dirty="0">
                <a:latin typeface="Calibri" panose="020F0502020204030204" pitchFamily="34" charset="0"/>
              </a:rPr>
              <a:t>high-risk AML</a:t>
            </a:r>
          </a:p>
        </p:txBody>
      </p:sp>
    </p:spTree>
    <p:extLst>
      <p:ext uri="{BB962C8B-B14F-4D97-AF65-F5344CB8AC3E}">
        <p14:creationId xmlns:p14="http://schemas.microsoft.com/office/powerpoint/2010/main" val="20269070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48816"/>
              </p:ext>
            </p:extLst>
          </p:nvPr>
        </p:nvGraphicFramePr>
        <p:xfrm>
          <a:off x="2056864" y="5118470"/>
          <a:ext cx="7632848" cy="1224136"/>
        </p:xfrm>
        <a:graphic>
          <a:graphicData uri="http://schemas.openxmlformats.org/drawingml/2006/table">
            <a:tbl>
              <a:tblPr firstRow="1" bandRow="1"/>
              <a:tblGrid>
                <a:gridCol w="18475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3490">
                  <a:extLst>
                    <a:ext uri="{9D8B030D-6E8A-4147-A177-3AD203B41FA5}">
                      <a16:colId xmlns:a16="http://schemas.microsoft.com/office/drawing/2014/main" xmlns="" val="1918260524"/>
                    </a:ext>
                  </a:extLst>
                </a:gridCol>
                <a:gridCol w="1850307">
                  <a:extLst>
                    <a:ext uri="{9D8B030D-6E8A-4147-A177-3AD203B41FA5}">
                      <a16:colId xmlns:a16="http://schemas.microsoft.com/office/drawing/2014/main" xmlns="" val="2445391459"/>
                    </a:ext>
                  </a:extLst>
                </a:gridCol>
                <a:gridCol w="1401707">
                  <a:extLst>
                    <a:ext uri="{9D8B030D-6E8A-4147-A177-3AD203B41FA5}">
                      <a16:colId xmlns:a16="http://schemas.microsoft.com/office/drawing/2014/main" xmlns="" val="914507650"/>
                    </a:ext>
                  </a:extLst>
                </a:gridCol>
                <a:gridCol w="11197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38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4290" marB="34290">
                    <a:lnL w="12700" cmpd="sng">
                      <a:solidFill>
                        <a:srgbClr val="5B9BD5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6858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CPX-351</a:t>
                      </a:r>
                    </a:p>
                    <a:p>
                      <a:pPr marL="0" marR="0" algn="ctr" defTabSz="6858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effectLst/>
                        </a:rPr>
                        <a:t>n=153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6858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de-DE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„</a:t>
                      </a:r>
                      <a:r>
                        <a:rPr lang="en-US" sz="1400" kern="1200" dirty="0" smtClean="0">
                          <a:effectLst/>
                        </a:rPr>
                        <a:t>7+3”</a:t>
                      </a:r>
                      <a:endParaRPr lang="en-US" sz="1400" kern="1200" baseline="0" dirty="0">
                        <a:effectLst/>
                      </a:endParaRPr>
                    </a:p>
                    <a:p>
                      <a:pPr marL="0" marR="0" algn="ctr" defTabSz="6858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effectLst/>
                        </a:rPr>
                        <a:t>n=156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6858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Odds Ratio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9" marR="54769" marT="13716" marB="13716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6858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P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69" marR="54769" marT="13716" marB="13716" anchor="ctr">
                    <a:lnL>
                      <a:noFill/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745787"/>
                  </a:ext>
                </a:extLst>
              </a:tr>
              <a:tr h="2397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CR+CRi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26" marR="51426" marT="13716" marB="13716">
                    <a:lnL w="12700" cmpd="sng">
                      <a:solidFill>
                        <a:srgbClr val="5B9BD5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47.7%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26" marR="51426" marT="13716" marB="13716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33.3%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26" marR="51426" marT="13716" marB="13716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effectLst/>
                        </a:rPr>
                        <a:t>1.77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26" marR="51426" marT="13716" marB="13716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0.016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26" marR="51426" marT="13716" marB="13716">
                    <a:lnL>
                      <a:noFill/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725489"/>
                  </a:ext>
                </a:extLst>
              </a:tr>
              <a:tr h="2397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HCT rate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13716" marB="13716">
                    <a:lnL w="12700" cmpd="sng">
                      <a:solidFill>
                        <a:srgbClr val="5B9BD5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34.0%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13716" marB="13716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25.0%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13716" marB="13716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effectLst/>
                        </a:rPr>
                        <a:t>1.54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13716" marB="13716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0.098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13716" marB="13716">
                    <a:lnL>
                      <a:noFill/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8900263"/>
                  </a:ext>
                </a:extLst>
              </a:tr>
              <a:tr h="2207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Deaths </a:t>
                      </a:r>
                      <a:r>
                        <a:rPr lang="en-US" sz="1200" kern="1200" dirty="0" smtClean="0">
                          <a:effectLst/>
                        </a:rPr>
                        <a:t>within </a:t>
                      </a:r>
                      <a:r>
                        <a:rPr lang="en-US" sz="1200" kern="1200" dirty="0">
                          <a:effectLst/>
                        </a:rPr>
                        <a:t>60 </a:t>
                      </a:r>
                      <a:r>
                        <a:rPr lang="en-US" sz="1200" kern="1200" dirty="0" smtClean="0">
                          <a:effectLst/>
                        </a:rPr>
                        <a:t>days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26" marR="51426" marT="13716" marB="13716">
                    <a:lnL w="12700" cmpd="sng">
                      <a:solidFill>
                        <a:srgbClr val="5B9BD5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13.8%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26" marR="51426" marT="13716" marB="13716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21.8%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26" marR="51426" marT="13716" marB="13716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13716" marB="13716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13716" marB="13716">
                    <a:lnL>
                      <a:noFill/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0518424"/>
                  </a:ext>
                </a:extLst>
              </a:tr>
            </a:tbl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736" y="1439511"/>
            <a:ext cx="4597480" cy="3642347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75696" y="6288458"/>
            <a:ext cx="4084783" cy="27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0" hangingPunct="0">
              <a:lnSpc>
                <a:spcPct val="115000"/>
              </a:lnSpc>
              <a:spcBef>
                <a:spcPct val="0"/>
              </a:spcBef>
              <a:buClr>
                <a:srgbClr val="B2B2B2"/>
              </a:buClr>
              <a:buSzPct val="75000"/>
              <a:buFontTx/>
              <a:buNone/>
            </a:pPr>
            <a:r>
              <a:rPr lang="de-DE" altLang="de-DE" sz="11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HCT, </a:t>
            </a:r>
            <a:r>
              <a:rPr lang="de-DE" altLang="de-DE" sz="11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hematopoietic-cell</a:t>
            </a:r>
            <a:r>
              <a:rPr lang="de-DE" altLang="de-DE" sz="11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1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transplantation</a:t>
            </a:r>
            <a:endParaRPr lang="en-US" altLang="de-DE" sz="1100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0" y="-26578"/>
            <a:ext cx="12192000" cy="13024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357001" y="137080"/>
            <a:ext cx="1147799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de-DE" sz="3400" b="1" kern="0" dirty="0">
                <a:latin typeface="Calibri" panose="020F0502020204030204" pitchFamily="34" charset="0"/>
              </a:rPr>
              <a:t>Randomized trial of CPX-351 vs ‘</a:t>
            </a:r>
            <a:r>
              <a:rPr lang="en-US" altLang="de-DE" sz="3400" b="1" kern="0" dirty="0" smtClean="0">
                <a:latin typeface="Calibri" panose="020F0502020204030204" pitchFamily="34" charset="0"/>
              </a:rPr>
              <a:t>7+3’in </a:t>
            </a:r>
            <a:r>
              <a:rPr lang="en-US" altLang="de-DE" sz="3400" b="1" kern="0" dirty="0">
                <a:latin typeface="Calibri" panose="020F0502020204030204" pitchFamily="34" charset="0"/>
              </a:rPr>
              <a:t>older patients </a:t>
            </a:r>
            <a:endParaRPr lang="en-US" altLang="de-DE" sz="3400" b="1" kern="0" dirty="0" smtClean="0">
              <a:latin typeface="Calibri" panose="020F0502020204030204" pitchFamily="34" charset="0"/>
            </a:endParaRPr>
          </a:p>
          <a:p>
            <a:pPr algn="ctr"/>
            <a:r>
              <a:rPr lang="en-US" altLang="de-DE" sz="3400" b="1" kern="0" dirty="0" smtClean="0">
                <a:latin typeface="Calibri" panose="020F0502020204030204" pitchFamily="34" charset="0"/>
              </a:rPr>
              <a:t>with </a:t>
            </a:r>
            <a:r>
              <a:rPr lang="en-US" altLang="de-DE" sz="3400" b="1" kern="0" dirty="0">
                <a:latin typeface="Calibri" panose="020F0502020204030204" pitchFamily="34" charset="0"/>
              </a:rPr>
              <a:t>high-risk AML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439816" y="6532462"/>
            <a:ext cx="4084783" cy="3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>
              <a:lnSpc>
                <a:spcPct val="115000"/>
              </a:lnSpc>
              <a:spcBef>
                <a:spcPct val="0"/>
              </a:spcBef>
              <a:buClr>
                <a:srgbClr val="B2B2B2"/>
              </a:buClr>
              <a:buSzPct val="75000"/>
              <a:buFontTx/>
              <a:buNone/>
            </a:pPr>
            <a:r>
              <a:rPr lang="fr-FR" altLang="de-DE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Lancet JE, et al. J Clin </a:t>
            </a:r>
            <a:r>
              <a:rPr lang="fr-FR" altLang="de-DE" sz="14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Oncol</a:t>
            </a:r>
            <a:r>
              <a:rPr lang="fr-FR" altLang="de-DE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n-US" altLang="de-DE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2018;36(26</a:t>
            </a:r>
            <a:r>
              <a:rPr lang="en-US" altLang="de-DE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):</a:t>
            </a:r>
            <a:r>
              <a:rPr lang="en-US" altLang="de-DE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2684-2692.</a:t>
            </a:r>
            <a:endParaRPr lang="en-US" altLang="de-DE" sz="1400" b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395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feil nach rechts 2"/>
          <p:cNvSpPr/>
          <p:nvPr/>
        </p:nvSpPr>
        <p:spPr>
          <a:xfrm>
            <a:off x="1103446" y="1124744"/>
            <a:ext cx="10903733" cy="4629547"/>
          </a:xfrm>
          <a:prstGeom prst="rightArrow">
            <a:avLst/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Freihandform 3"/>
          <p:cNvSpPr/>
          <p:nvPr/>
        </p:nvSpPr>
        <p:spPr>
          <a:xfrm>
            <a:off x="335360" y="2276872"/>
            <a:ext cx="1774397" cy="2400267"/>
          </a:xfrm>
          <a:custGeom>
            <a:avLst/>
            <a:gdLst>
              <a:gd name="connsiteX0" fmla="*/ 0 w 1253962"/>
              <a:gd name="connsiteY0" fmla="*/ 208998 h 1388864"/>
              <a:gd name="connsiteX1" fmla="*/ 208998 w 1253962"/>
              <a:gd name="connsiteY1" fmla="*/ 0 h 1388864"/>
              <a:gd name="connsiteX2" fmla="*/ 1044964 w 1253962"/>
              <a:gd name="connsiteY2" fmla="*/ 0 h 1388864"/>
              <a:gd name="connsiteX3" fmla="*/ 1253962 w 1253962"/>
              <a:gd name="connsiteY3" fmla="*/ 208998 h 1388864"/>
              <a:gd name="connsiteX4" fmla="*/ 1253962 w 1253962"/>
              <a:gd name="connsiteY4" fmla="*/ 1179866 h 1388864"/>
              <a:gd name="connsiteX5" fmla="*/ 1044964 w 1253962"/>
              <a:gd name="connsiteY5" fmla="*/ 1388864 h 1388864"/>
              <a:gd name="connsiteX6" fmla="*/ 208998 w 1253962"/>
              <a:gd name="connsiteY6" fmla="*/ 1388864 h 1388864"/>
              <a:gd name="connsiteX7" fmla="*/ 0 w 1253962"/>
              <a:gd name="connsiteY7" fmla="*/ 1179866 h 1388864"/>
              <a:gd name="connsiteX8" fmla="*/ 0 w 1253962"/>
              <a:gd name="connsiteY8" fmla="*/ 208998 h 138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3962" h="1388864">
                <a:moveTo>
                  <a:pt x="0" y="208998"/>
                </a:moveTo>
                <a:cubicBezTo>
                  <a:pt x="0" y="93572"/>
                  <a:pt x="93572" y="0"/>
                  <a:pt x="208998" y="0"/>
                </a:cubicBezTo>
                <a:lnTo>
                  <a:pt x="1044964" y="0"/>
                </a:lnTo>
                <a:cubicBezTo>
                  <a:pt x="1160390" y="0"/>
                  <a:pt x="1253962" y="93572"/>
                  <a:pt x="1253962" y="208998"/>
                </a:cubicBezTo>
                <a:lnTo>
                  <a:pt x="1253962" y="1179866"/>
                </a:lnTo>
                <a:cubicBezTo>
                  <a:pt x="1253962" y="1295292"/>
                  <a:pt x="1160390" y="1388864"/>
                  <a:pt x="1044964" y="1388864"/>
                </a:cubicBezTo>
                <a:lnTo>
                  <a:pt x="208998" y="1388864"/>
                </a:lnTo>
                <a:cubicBezTo>
                  <a:pt x="93572" y="1388864"/>
                  <a:pt x="0" y="1295292"/>
                  <a:pt x="0" y="1179866"/>
                </a:cubicBezTo>
                <a:lnTo>
                  <a:pt x="0" y="20899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3057" tIns="173057" rIns="173057" bIns="173057" numCol="1" spcCol="1270" anchor="t" anchorCtr="0">
            <a:noAutofit/>
          </a:bodyPr>
          <a:lstStyle/>
          <a:p>
            <a:pPr algn="ct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b="1" dirty="0">
                <a:solidFill>
                  <a:srgbClr val="FFFF00"/>
                </a:solidFill>
              </a:rPr>
              <a:t>1990</a:t>
            </a:r>
          </a:p>
          <a:p>
            <a:pPr algn="ct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867" b="1" dirty="0" err="1"/>
              <a:t>Idarubicin</a:t>
            </a:r>
            <a:endParaRPr lang="de-DE" sz="1467" b="1" dirty="0"/>
          </a:p>
        </p:txBody>
      </p:sp>
      <p:sp>
        <p:nvSpPr>
          <p:cNvPr id="5" name="Freihandform 4"/>
          <p:cNvSpPr/>
          <p:nvPr/>
        </p:nvSpPr>
        <p:spPr>
          <a:xfrm>
            <a:off x="2305379" y="2276872"/>
            <a:ext cx="1774397" cy="2400267"/>
          </a:xfrm>
          <a:custGeom>
            <a:avLst/>
            <a:gdLst>
              <a:gd name="connsiteX0" fmla="*/ 0 w 1253962"/>
              <a:gd name="connsiteY0" fmla="*/ 208998 h 1388864"/>
              <a:gd name="connsiteX1" fmla="*/ 208998 w 1253962"/>
              <a:gd name="connsiteY1" fmla="*/ 0 h 1388864"/>
              <a:gd name="connsiteX2" fmla="*/ 1044964 w 1253962"/>
              <a:gd name="connsiteY2" fmla="*/ 0 h 1388864"/>
              <a:gd name="connsiteX3" fmla="*/ 1253962 w 1253962"/>
              <a:gd name="connsiteY3" fmla="*/ 208998 h 1388864"/>
              <a:gd name="connsiteX4" fmla="*/ 1253962 w 1253962"/>
              <a:gd name="connsiteY4" fmla="*/ 1179866 h 1388864"/>
              <a:gd name="connsiteX5" fmla="*/ 1044964 w 1253962"/>
              <a:gd name="connsiteY5" fmla="*/ 1388864 h 1388864"/>
              <a:gd name="connsiteX6" fmla="*/ 208998 w 1253962"/>
              <a:gd name="connsiteY6" fmla="*/ 1388864 h 1388864"/>
              <a:gd name="connsiteX7" fmla="*/ 0 w 1253962"/>
              <a:gd name="connsiteY7" fmla="*/ 1179866 h 1388864"/>
              <a:gd name="connsiteX8" fmla="*/ 0 w 1253962"/>
              <a:gd name="connsiteY8" fmla="*/ 208998 h 138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3962" h="1388864">
                <a:moveTo>
                  <a:pt x="0" y="208998"/>
                </a:moveTo>
                <a:cubicBezTo>
                  <a:pt x="0" y="93572"/>
                  <a:pt x="93572" y="0"/>
                  <a:pt x="208998" y="0"/>
                </a:cubicBezTo>
                <a:lnTo>
                  <a:pt x="1044964" y="0"/>
                </a:lnTo>
                <a:cubicBezTo>
                  <a:pt x="1160390" y="0"/>
                  <a:pt x="1253962" y="93572"/>
                  <a:pt x="1253962" y="208998"/>
                </a:cubicBezTo>
                <a:lnTo>
                  <a:pt x="1253962" y="1179866"/>
                </a:lnTo>
                <a:cubicBezTo>
                  <a:pt x="1253962" y="1295292"/>
                  <a:pt x="1160390" y="1388864"/>
                  <a:pt x="1044964" y="1388864"/>
                </a:cubicBezTo>
                <a:lnTo>
                  <a:pt x="208998" y="1388864"/>
                </a:lnTo>
                <a:cubicBezTo>
                  <a:pt x="93572" y="1388864"/>
                  <a:pt x="0" y="1295292"/>
                  <a:pt x="0" y="1179866"/>
                </a:cubicBezTo>
                <a:lnTo>
                  <a:pt x="0" y="20899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3057" tIns="173057" rIns="173057" bIns="173057" numCol="1" spcCol="1270" anchor="t" anchorCtr="0">
            <a:noAutofit/>
          </a:bodyPr>
          <a:lstStyle/>
          <a:p>
            <a:pPr algn="ct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b="1" dirty="0">
                <a:solidFill>
                  <a:srgbClr val="FFFF00"/>
                </a:solidFill>
              </a:rPr>
              <a:t>2000</a:t>
            </a:r>
            <a:endParaRPr lang="de-DE" sz="1467" b="1" dirty="0">
              <a:solidFill>
                <a:srgbClr val="FFFF00"/>
              </a:solidFill>
            </a:endParaRPr>
          </a:p>
          <a:p>
            <a:pPr algn="ct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867" b="1" dirty="0" err="1">
                <a:solidFill>
                  <a:srgbClr val="CCFFFF"/>
                </a:solidFill>
              </a:rPr>
              <a:t>Gemtuzumab</a:t>
            </a:r>
            <a:r>
              <a:rPr lang="de-DE" sz="2400" b="1" dirty="0">
                <a:solidFill>
                  <a:srgbClr val="CCFFFF"/>
                </a:solidFill>
              </a:rPr>
              <a:t> </a:t>
            </a:r>
            <a:r>
              <a:rPr lang="de-DE" sz="1867" b="1" dirty="0" err="1">
                <a:solidFill>
                  <a:srgbClr val="CCFFFF"/>
                </a:solidFill>
              </a:rPr>
              <a:t>ozogamicin</a:t>
            </a:r>
            <a:endParaRPr lang="de-DE" sz="1867" b="1" dirty="0">
              <a:solidFill>
                <a:srgbClr val="CCFFFF"/>
              </a:solidFill>
            </a:endParaRPr>
          </a:p>
          <a:p>
            <a:pPr algn="ct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067" dirty="0" err="1">
                <a:solidFill>
                  <a:srgbClr val="CCFFFF"/>
                </a:solidFill>
              </a:rPr>
              <a:t>Voluntarily</a:t>
            </a:r>
            <a:r>
              <a:rPr lang="de-DE" sz="1067" dirty="0">
                <a:solidFill>
                  <a:srgbClr val="CCFFFF"/>
                </a:solidFill>
              </a:rPr>
              <a:t> </a:t>
            </a:r>
            <a:r>
              <a:rPr lang="de-DE" sz="1067" dirty="0" err="1">
                <a:solidFill>
                  <a:srgbClr val="CCFFFF"/>
                </a:solidFill>
              </a:rPr>
              <a:t>withdrawn</a:t>
            </a:r>
            <a:endParaRPr lang="de-DE" sz="1067" dirty="0">
              <a:solidFill>
                <a:srgbClr val="CCFFFF"/>
              </a:solidFill>
            </a:endParaRPr>
          </a:p>
          <a:p>
            <a:pPr algn="ct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067" dirty="0">
                <a:solidFill>
                  <a:srgbClr val="CCFFFF"/>
                </a:solidFill>
              </a:rPr>
              <a:t>2010</a:t>
            </a:r>
          </a:p>
          <a:p>
            <a:pPr algn="ct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467" dirty="0"/>
          </a:p>
        </p:txBody>
      </p:sp>
      <p:sp>
        <p:nvSpPr>
          <p:cNvPr id="6" name="Freihandform 5"/>
          <p:cNvSpPr/>
          <p:nvPr/>
        </p:nvSpPr>
        <p:spPr>
          <a:xfrm>
            <a:off x="4295800" y="2276872"/>
            <a:ext cx="1671809" cy="2400267"/>
          </a:xfrm>
          <a:custGeom>
            <a:avLst/>
            <a:gdLst>
              <a:gd name="connsiteX0" fmla="*/ 0 w 1253962"/>
              <a:gd name="connsiteY0" fmla="*/ 208998 h 1388864"/>
              <a:gd name="connsiteX1" fmla="*/ 208998 w 1253962"/>
              <a:gd name="connsiteY1" fmla="*/ 0 h 1388864"/>
              <a:gd name="connsiteX2" fmla="*/ 1044964 w 1253962"/>
              <a:gd name="connsiteY2" fmla="*/ 0 h 1388864"/>
              <a:gd name="connsiteX3" fmla="*/ 1253962 w 1253962"/>
              <a:gd name="connsiteY3" fmla="*/ 208998 h 1388864"/>
              <a:gd name="connsiteX4" fmla="*/ 1253962 w 1253962"/>
              <a:gd name="connsiteY4" fmla="*/ 1179866 h 1388864"/>
              <a:gd name="connsiteX5" fmla="*/ 1044964 w 1253962"/>
              <a:gd name="connsiteY5" fmla="*/ 1388864 h 1388864"/>
              <a:gd name="connsiteX6" fmla="*/ 208998 w 1253962"/>
              <a:gd name="connsiteY6" fmla="*/ 1388864 h 1388864"/>
              <a:gd name="connsiteX7" fmla="*/ 0 w 1253962"/>
              <a:gd name="connsiteY7" fmla="*/ 1179866 h 1388864"/>
              <a:gd name="connsiteX8" fmla="*/ 0 w 1253962"/>
              <a:gd name="connsiteY8" fmla="*/ 208998 h 138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3962" h="1388864">
                <a:moveTo>
                  <a:pt x="0" y="208998"/>
                </a:moveTo>
                <a:cubicBezTo>
                  <a:pt x="0" y="93572"/>
                  <a:pt x="93572" y="0"/>
                  <a:pt x="208998" y="0"/>
                </a:cubicBezTo>
                <a:lnTo>
                  <a:pt x="1044964" y="0"/>
                </a:lnTo>
                <a:cubicBezTo>
                  <a:pt x="1160390" y="0"/>
                  <a:pt x="1253962" y="93572"/>
                  <a:pt x="1253962" y="208998"/>
                </a:cubicBezTo>
                <a:lnTo>
                  <a:pt x="1253962" y="1179866"/>
                </a:lnTo>
                <a:cubicBezTo>
                  <a:pt x="1253962" y="1295292"/>
                  <a:pt x="1160390" y="1388864"/>
                  <a:pt x="1044964" y="1388864"/>
                </a:cubicBezTo>
                <a:lnTo>
                  <a:pt x="208998" y="1388864"/>
                </a:lnTo>
                <a:cubicBezTo>
                  <a:pt x="93572" y="1388864"/>
                  <a:pt x="0" y="1295292"/>
                  <a:pt x="0" y="1179866"/>
                </a:cubicBezTo>
                <a:lnTo>
                  <a:pt x="0" y="20899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3057" tIns="173057" rIns="173057" bIns="173057" numCol="1" spcCol="1270" anchor="t" anchorCtr="0">
            <a:noAutofit/>
          </a:bodyPr>
          <a:lstStyle/>
          <a:p>
            <a:pPr algn="ct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b="1" dirty="0">
                <a:solidFill>
                  <a:srgbClr val="FFFF00"/>
                </a:solidFill>
              </a:rPr>
              <a:t>2008</a:t>
            </a:r>
            <a:endParaRPr lang="de-DE" sz="1467" b="1" dirty="0">
              <a:solidFill>
                <a:srgbClr val="FFFF00"/>
              </a:solidFill>
            </a:endParaRPr>
          </a:p>
          <a:p>
            <a:pPr algn="ct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867" b="1" dirty="0" err="1">
                <a:solidFill>
                  <a:srgbClr val="CCFFCC"/>
                </a:solidFill>
              </a:rPr>
              <a:t>Azacitidine</a:t>
            </a:r>
            <a:endParaRPr lang="de-DE" sz="1867" b="1" dirty="0">
              <a:solidFill>
                <a:srgbClr val="CCFFCC"/>
              </a:solidFill>
            </a:endParaRPr>
          </a:p>
          <a:p>
            <a:pPr algn="ct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200" dirty="0">
                <a:solidFill>
                  <a:srgbClr val="CCFFCC"/>
                </a:solidFill>
              </a:rPr>
              <a:t>BM-</a:t>
            </a:r>
            <a:r>
              <a:rPr lang="de-DE" sz="1200" dirty="0" err="1">
                <a:solidFill>
                  <a:srgbClr val="CCFFCC"/>
                </a:solidFill>
              </a:rPr>
              <a:t>blasts</a:t>
            </a:r>
            <a:r>
              <a:rPr lang="de-DE" sz="1200" dirty="0">
                <a:solidFill>
                  <a:srgbClr val="CCFFCC"/>
                </a:solidFill>
              </a:rPr>
              <a:t>: 20%-30%</a:t>
            </a:r>
          </a:p>
          <a:p>
            <a:pPr algn="ct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067" dirty="0">
                <a:solidFill>
                  <a:srgbClr val="CCFFCC"/>
                </a:solidFill>
              </a:rPr>
              <a:t>2015: </a:t>
            </a:r>
            <a:r>
              <a:rPr lang="de-DE" sz="1067" dirty="0" err="1">
                <a:solidFill>
                  <a:srgbClr val="CCFFCC"/>
                </a:solidFill>
              </a:rPr>
              <a:t>label</a:t>
            </a:r>
            <a:r>
              <a:rPr lang="de-DE" sz="1067" dirty="0">
                <a:solidFill>
                  <a:srgbClr val="CCFFCC"/>
                </a:solidFill>
              </a:rPr>
              <a:t> </a:t>
            </a:r>
            <a:r>
              <a:rPr lang="de-DE" sz="1067" dirty="0" err="1">
                <a:solidFill>
                  <a:srgbClr val="CCFFCC"/>
                </a:solidFill>
              </a:rPr>
              <a:t>extension</a:t>
            </a:r>
            <a:r>
              <a:rPr lang="de-DE" sz="1067" dirty="0">
                <a:solidFill>
                  <a:srgbClr val="CCFFCC"/>
                </a:solidFill>
              </a:rPr>
              <a:t> </a:t>
            </a:r>
            <a:r>
              <a:rPr lang="de-DE" sz="1067" dirty="0" err="1">
                <a:solidFill>
                  <a:srgbClr val="CCFFCC"/>
                </a:solidFill>
              </a:rPr>
              <a:t>for</a:t>
            </a:r>
            <a:r>
              <a:rPr lang="de-DE" sz="1067" dirty="0">
                <a:solidFill>
                  <a:srgbClr val="CCFFCC"/>
                </a:solidFill>
              </a:rPr>
              <a:t> blast </a:t>
            </a:r>
            <a:r>
              <a:rPr lang="de-DE" sz="1067" dirty="0" err="1">
                <a:solidFill>
                  <a:srgbClr val="CCFFCC"/>
                </a:solidFill>
              </a:rPr>
              <a:t>counts</a:t>
            </a:r>
            <a:r>
              <a:rPr lang="de-DE" sz="1067" dirty="0">
                <a:solidFill>
                  <a:srgbClr val="CCFFCC"/>
                </a:solidFill>
              </a:rPr>
              <a:t> &gt;30%</a:t>
            </a:r>
          </a:p>
        </p:txBody>
      </p:sp>
      <p:sp>
        <p:nvSpPr>
          <p:cNvPr id="7" name="Freihandform 6"/>
          <p:cNvSpPr/>
          <p:nvPr/>
        </p:nvSpPr>
        <p:spPr>
          <a:xfrm>
            <a:off x="6168008" y="2276872"/>
            <a:ext cx="1671809" cy="2400267"/>
          </a:xfrm>
          <a:custGeom>
            <a:avLst/>
            <a:gdLst>
              <a:gd name="connsiteX0" fmla="*/ 0 w 1253962"/>
              <a:gd name="connsiteY0" fmla="*/ 208998 h 1388864"/>
              <a:gd name="connsiteX1" fmla="*/ 208998 w 1253962"/>
              <a:gd name="connsiteY1" fmla="*/ 0 h 1388864"/>
              <a:gd name="connsiteX2" fmla="*/ 1044964 w 1253962"/>
              <a:gd name="connsiteY2" fmla="*/ 0 h 1388864"/>
              <a:gd name="connsiteX3" fmla="*/ 1253962 w 1253962"/>
              <a:gd name="connsiteY3" fmla="*/ 208998 h 1388864"/>
              <a:gd name="connsiteX4" fmla="*/ 1253962 w 1253962"/>
              <a:gd name="connsiteY4" fmla="*/ 1179866 h 1388864"/>
              <a:gd name="connsiteX5" fmla="*/ 1044964 w 1253962"/>
              <a:gd name="connsiteY5" fmla="*/ 1388864 h 1388864"/>
              <a:gd name="connsiteX6" fmla="*/ 208998 w 1253962"/>
              <a:gd name="connsiteY6" fmla="*/ 1388864 h 1388864"/>
              <a:gd name="connsiteX7" fmla="*/ 0 w 1253962"/>
              <a:gd name="connsiteY7" fmla="*/ 1179866 h 1388864"/>
              <a:gd name="connsiteX8" fmla="*/ 0 w 1253962"/>
              <a:gd name="connsiteY8" fmla="*/ 208998 h 138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3962" h="1388864">
                <a:moveTo>
                  <a:pt x="0" y="208998"/>
                </a:moveTo>
                <a:cubicBezTo>
                  <a:pt x="0" y="93572"/>
                  <a:pt x="93572" y="0"/>
                  <a:pt x="208998" y="0"/>
                </a:cubicBezTo>
                <a:lnTo>
                  <a:pt x="1044964" y="0"/>
                </a:lnTo>
                <a:cubicBezTo>
                  <a:pt x="1160390" y="0"/>
                  <a:pt x="1253962" y="93572"/>
                  <a:pt x="1253962" y="208998"/>
                </a:cubicBezTo>
                <a:lnTo>
                  <a:pt x="1253962" y="1179866"/>
                </a:lnTo>
                <a:cubicBezTo>
                  <a:pt x="1253962" y="1295292"/>
                  <a:pt x="1160390" y="1388864"/>
                  <a:pt x="1044964" y="1388864"/>
                </a:cubicBezTo>
                <a:lnTo>
                  <a:pt x="208998" y="1388864"/>
                </a:lnTo>
                <a:cubicBezTo>
                  <a:pt x="93572" y="1388864"/>
                  <a:pt x="0" y="1295292"/>
                  <a:pt x="0" y="1179866"/>
                </a:cubicBezTo>
                <a:lnTo>
                  <a:pt x="0" y="20899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3057" tIns="173057" rIns="173057" bIns="173057" numCol="1" spcCol="1270" anchor="t" anchorCtr="0">
            <a:noAutofit/>
          </a:bodyPr>
          <a:lstStyle/>
          <a:p>
            <a:pPr algn="ct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b="1" dirty="0">
                <a:solidFill>
                  <a:srgbClr val="FFFF00"/>
                </a:solidFill>
              </a:rPr>
              <a:t>2012</a:t>
            </a:r>
            <a:endParaRPr lang="de-DE" sz="1467" b="1" dirty="0">
              <a:solidFill>
                <a:srgbClr val="FFFF00"/>
              </a:solidFill>
            </a:endParaRPr>
          </a:p>
          <a:p>
            <a:pPr algn="ct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867" b="1" dirty="0" err="1">
                <a:solidFill>
                  <a:srgbClr val="CCFFCC"/>
                </a:solidFill>
              </a:rPr>
              <a:t>Decitabine</a:t>
            </a:r>
            <a:endParaRPr lang="de-DE" sz="1467" b="1" dirty="0">
              <a:solidFill>
                <a:srgbClr val="CCFFCC"/>
              </a:solidFill>
            </a:endParaRPr>
          </a:p>
        </p:txBody>
      </p:sp>
      <p:sp>
        <p:nvSpPr>
          <p:cNvPr id="8" name="Freihandform 7"/>
          <p:cNvSpPr/>
          <p:nvPr/>
        </p:nvSpPr>
        <p:spPr>
          <a:xfrm>
            <a:off x="8040216" y="2276872"/>
            <a:ext cx="1798495" cy="2400267"/>
          </a:xfrm>
          <a:custGeom>
            <a:avLst/>
            <a:gdLst>
              <a:gd name="connsiteX0" fmla="*/ 0 w 1253962"/>
              <a:gd name="connsiteY0" fmla="*/ 208998 h 1388864"/>
              <a:gd name="connsiteX1" fmla="*/ 208998 w 1253962"/>
              <a:gd name="connsiteY1" fmla="*/ 0 h 1388864"/>
              <a:gd name="connsiteX2" fmla="*/ 1044964 w 1253962"/>
              <a:gd name="connsiteY2" fmla="*/ 0 h 1388864"/>
              <a:gd name="connsiteX3" fmla="*/ 1253962 w 1253962"/>
              <a:gd name="connsiteY3" fmla="*/ 208998 h 1388864"/>
              <a:gd name="connsiteX4" fmla="*/ 1253962 w 1253962"/>
              <a:gd name="connsiteY4" fmla="*/ 1179866 h 1388864"/>
              <a:gd name="connsiteX5" fmla="*/ 1044964 w 1253962"/>
              <a:gd name="connsiteY5" fmla="*/ 1388864 h 1388864"/>
              <a:gd name="connsiteX6" fmla="*/ 208998 w 1253962"/>
              <a:gd name="connsiteY6" fmla="*/ 1388864 h 1388864"/>
              <a:gd name="connsiteX7" fmla="*/ 0 w 1253962"/>
              <a:gd name="connsiteY7" fmla="*/ 1179866 h 1388864"/>
              <a:gd name="connsiteX8" fmla="*/ 0 w 1253962"/>
              <a:gd name="connsiteY8" fmla="*/ 208998 h 138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3962" h="1388864">
                <a:moveTo>
                  <a:pt x="0" y="208998"/>
                </a:moveTo>
                <a:cubicBezTo>
                  <a:pt x="0" y="93572"/>
                  <a:pt x="93572" y="0"/>
                  <a:pt x="208998" y="0"/>
                </a:cubicBezTo>
                <a:lnTo>
                  <a:pt x="1044964" y="0"/>
                </a:lnTo>
                <a:cubicBezTo>
                  <a:pt x="1160390" y="0"/>
                  <a:pt x="1253962" y="93572"/>
                  <a:pt x="1253962" y="208998"/>
                </a:cubicBezTo>
                <a:lnTo>
                  <a:pt x="1253962" y="1179866"/>
                </a:lnTo>
                <a:cubicBezTo>
                  <a:pt x="1253962" y="1295292"/>
                  <a:pt x="1160390" y="1388864"/>
                  <a:pt x="1044964" y="1388864"/>
                </a:cubicBezTo>
                <a:lnTo>
                  <a:pt x="208998" y="1388864"/>
                </a:lnTo>
                <a:cubicBezTo>
                  <a:pt x="93572" y="1388864"/>
                  <a:pt x="0" y="1295292"/>
                  <a:pt x="0" y="1179866"/>
                </a:cubicBezTo>
                <a:lnTo>
                  <a:pt x="0" y="20899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3057" tIns="173057" rIns="173057" bIns="173057" numCol="1" spcCol="1270" anchor="ctr" anchorCtr="0">
            <a:noAutofit/>
          </a:bodyPr>
          <a:lstStyle/>
          <a:p>
            <a:pPr algn="ctr" defTabSz="1066773">
              <a:lnSpc>
                <a:spcPct val="90000"/>
              </a:lnSpc>
              <a:spcBef>
                <a:spcPct val="0"/>
              </a:spcBef>
            </a:pPr>
            <a:r>
              <a:rPr lang="de-DE" sz="2400" b="1" dirty="0">
                <a:solidFill>
                  <a:srgbClr val="FFFF00"/>
                </a:solidFill>
              </a:rPr>
              <a:t>2017</a:t>
            </a:r>
            <a:endParaRPr lang="de-DE" sz="1467" b="1" dirty="0">
              <a:solidFill>
                <a:srgbClr val="FFFF00"/>
              </a:solidFill>
            </a:endParaRPr>
          </a:p>
          <a:p>
            <a:pPr indent="116414" defTabSz="1066773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de-DE" sz="1600" dirty="0"/>
              <a:t>- </a:t>
            </a:r>
            <a:r>
              <a:rPr lang="de-DE" sz="1600" b="1" dirty="0" err="1"/>
              <a:t>Midostaurin</a:t>
            </a:r>
            <a:endParaRPr lang="de-DE" sz="1600" b="1" dirty="0"/>
          </a:p>
          <a:p>
            <a:pPr indent="116414" defTabSz="1066773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de-DE" sz="1600" dirty="0"/>
              <a:t>- </a:t>
            </a:r>
            <a:r>
              <a:rPr lang="de-DE" sz="1600" b="1" dirty="0" err="1">
                <a:solidFill>
                  <a:srgbClr val="CCFFFF"/>
                </a:solidFill>
              </a:rPr>
              <a:t>Enasidenib</a:t>
            </a:r>
            <a:endParaRPr lang="de-DE" sz="1600" b="1" dirty="0">
              <a:solidFill>
                <a:srgbClr val="CCFFFF"/>
              </a:solidFill>
            </a:endParaRPr>
          </a:p>
          <a:p>
            <a:pPr indent="116414" defTabSz="1066773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de-DE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- </a:t>
            </a:r>
            <a:r>
              <a:rPr lang="de-DE" sz="1600" b="1" dirty="0" err="1">
                <a:solidFill>
                  <a:srgbClr val="CCFFFF"/>
                </a:solidFill>
              </a:rPr>
              <a:t>Gemtuzumab</a:t>
            </a:r>
            <a:r>
              <a:rPr lang="de-DE" sz="1600" b="1" dirty="0">
                <a:solidFill>
                  <a:srgbClr val="CCFFFF"/>
                </a:solidFill>
              </a:rPr>
              <a:t>  </a:t>
            </a:r>
          </a:p>
          <a:p>
            <a:pPr indent="116414" defTabSz="1066773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de-DE" sz="1600" b="1" dirty="0">
                <a:solidFill>
                  <a:srgbClr val="CCFFFF"/>
                </a:solidFill>
              </a:rPr>
              <a:t>   </a:t>
            </a:r>
            <a:r>
              <a:rPr lang="de-DE" sz="1600" b="1" dirty="0" err="1">
                <a:solidFill>
                  <a:srgbClr val="CCFFFF"/>
                </a:solidFill>
              </a:rPr>
              <a:t>ozogamicin</a:t>
            </a:r>
            <a:endParaRPr lang="de-DE" sz="1600" b="1" dirty="0">
              <a:solidFill>
                <a:srgbClr val="CCFFFF"/>
              </a:solidFill>
            </a:endParaRPr>
          </a:p>
          <a:p>
            <a:pPr indent="116414" defTabSz="1066773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de-DE" sz="1600" dirty="0">
                <a:solidFill>
                  <a:srgbClr val="CCFFFF"/>
                </a:solidFill>
              </a:rPr>
              <a:t>-</a:t>
            </a:r>
            <a:r>
              <a:rPr lang="de-DE" sz="1600" b="1" dirty="0">
                <a:solidFill>
                  <a:srgbClr val="CCFFFF"/>
                </a:solidFill>
              </a:rPr>
              <a:t> </a:t>
            </a:r>
            <a:r>
              <a:rPr lang="de-DE" sz="1600" b="1" dirty="0" err="1">
                <a:solidFill>
                  <a:srgbClr val="CCFFFF"/>
                </a:solidFill>
              </a:rPr>
              <a:t>Vyxeos</a:t>
            </a:r>
            <a:endParaRPr lang="de-DE" sz="1600" b="1" dirty="0">
              <a:solidFill>
                <a:srgbClr val="CCFFFF"/>
              </a:solidFill>
            </a:endParaRPr>
          </a:p>
          <a:p>
            <a:pPr defTabSz="1066773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endParaRPr lang="de-DE" sz="1600" b="1" dirty="0">
              <a:solidFill>
                <a:srgbClr val="CCFFFF"/>
              </a:solidFill>
            </a:endParaRPr>
          </a:p>
        </p:txBody>
      </p:sp>
      <p:sp>
        <p:nvSpPr>
          <p:cNvPr id="9" name="Freihandform 8"/>
          <p:cNvSpPr/>
          <p:nvPr/>
        </p:nvSpPr>
        <p:spPr>
          <a:xfrm>
            <a:off x="10016672" y="2276872"/>
            <a:ext cx="1767960" cy="2400267"/>
          </a:xfrm>
          <a:custGeom>
            <a:avLst/>
            <a:gdLst>
              <a:gd name="connsiteX0" fmla="*/ 0 w 1253962"/>
              <a:gd name="connsiteY0" fmla="*/ 208998 h 1388864"/>
              <a:gd name="connsiteX1" fmla="*/ 208998 w 1253962"/>
              <a:gd name="connsiteY1" fmla="*/ 0 h 1388864"/>
              <a:gd name="connsiteX2" fmla="*/ 1044964 w 1253962"/>
              <a:gd name="connsiteY2" fmla="*/ 0 h 1388864"/>
              <a:gd name="connsiteX3" fmla="*/ 1253962 w 1253962"/>
              <a:gd name="connsiteY3" fmla="*/ 208998 h 1388864"/>
              <a:gd name="connsiteX4" fmla="*/ 1253962 w 1253962"/>
              <a:gd name="connsiteY4" fmla="*/ 1179866 h 1388864"/>
              <a:gd name="connsiteX5" fmla="*/ 1044964 w 1253962"/>
              <a:gd name="connsiteY5" fmla="*/ 1388864 h 1388864"/>
              <a:gd name="connsiteX6" fmla="*/ 208998 w 1253962"/>
              <a:gd name="connsiteY6" fmla="*/ 1388864 h 1388864"/>
              <a:gd name="connsiteX7" fmla="*/ 0 w 1253962"/>
              <a:gd name="connsiteY7" fmla="*/ 1179866 h 1388864"/>
              <a:gd name="connsiteX8" fmla="*/ 0 w 1253962"/>
              <a:gd name="connsiteY8" fmla="*/ 208998 h 138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3962" h="1388864">
                <a:moveTo>
                  <a:pt x="0" y="208998"/>
                </a:moveTo>
                <a:cubicBezTo>
                  <a:pt x="0" y="93572"/>
                  <a:pt x="93572" y="0"/>
                  <a:pt x="208998" y="0"/>
                </a:cubicBezTo>
                <a:lnTo>
                  <a:pt x="1044964" y="0"/>
                </a:lnTo>
                <a:cubicBezTo>
                  <a:pt x="1160390" y="0"/>
                  <a:pt x="1253962" y="93572"/>
                  <a:pt x="1253962" y="208998"/>
                </a:cubicBezTo>
                <a:lnTo>
                  <a:pt x="1253962" y="1179866"/>
                </a:lnTo>
                <a:cubicBezTo>
                  <a:pt x="1253962" y="1295292"/>
                  <a:pt x="1160390" y="1388864"/>
                  <a:pt x="1044964" y="1388864"/>
                </a:cubicBezTo>
                <a:lnTo>
                  <a:pt x="208998" y="1388864"/>
                </a:lnTo>
                <a:cubicBezTo>
                  <a:pt x="93572" y="1388864"/>
                  <a:pt x="0" y="1295292"/>
                  <a:pt x="0" y="1179866"/>
                </a:cubicBezTo>
                <a:lnTo>
                  <a:pt x="0" y="20899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3057" tIns="173057" rIns="173057" bIns="173057" numCol="1" spcCol="1270" anchor="t" anchorCtr="0">
            <a:noAutofit/>
          </a:bodyPr>
          <a:lstStyle/>
          <a:p>
            <a:pPr algn="ctr" defTabSz="1066773">
              <a:lnSpc>
                <a:spcPct val="90000"/>
              </a:lnSpc>
              <a:spcBef>
                <a:spcPct val="0"/>
              </a:spcBef>
            </a:pPr>
            <a:r>
              <a:rPr lang="de-DE" sz="2400" b="1" dirty="0">
                <a:solidFill>
                  <a:srgbClr val="FFFF00"/>
                </a:solidFill>
              </a:rPr>
              <a:t>2018</a:t>
            </a:r>
          </a:p>
          <a:p>
            <a:pPr indent="118530" defTabSz="1066773">
              <a:lnSpc>
                <a:spcPct val="90000"/>
              </a:lnSpc>
              <a:spcBef>
                <a:spcPct val="0"/>
              </a:spcBef>
              <a:spcAft>
                <a:spcPts val="533"/>
              </a:spcAft>
            </a:pPr>
            <a:r>
              <a:rPr lang="de-DE" sz="1600" dirty="0">
                <a:solidFill>
                  <a:schemeClr val="bg1"/>
                </a:solidFill>
              </a:rPr>
              <a:t>-</a:t>
            </a:r>
            <a:r>
              <a:rPr lang="de-DE" sz="1600" b="1" dirty="0">
                <a:solidFill>
                  <a:srgbClr val="CCFFFF"/>
                </a:solidFill>
              </a:rPr>
              <a:t> </a:t>
            </a:r>
            <a:r>
              <a:rPr lang="de-DE" sz="1600" b="1" dirty="0" err="1">
                <a:solidFill>
                  <a:srgbClr val="CCFFFF"/>
                </a:solidFill>
              </a:rPr>
              <a:t>Ivosidenib</a:t>
            </a:r>
            <a:endParaRPr lang="de-DE" sz="1600" b="1" dirty="0">
              <a:solidFill>
                <a:srgbClr val="CCFFFF"/>
              </a:solidFill>
            </a:endParaRPr>
          </a:p>
          <a:p>
            <a:pPr marL="234945" indent="-116414" defTabSz="1066773">
              <a:lnSpc>
                <a:spcPct val="90000"/>
              </a:lnSpc>
              <a:spcBef>
                <a:spcPct val="0"/>
              </a:spcBef>
              <a:spcAft>
                <a:spcPts val="533"/>
              </a:spcAft>
            </a:pPr>
            <a:r>
              <a:rPr lang="de-DE" sz="1600" dirty="0">
                <a:solidFill>
                  <a:schemeClr val="bg1"/>
                </a:solidFill>
              </a:rPr>
              <a:t>- </a:t>
            </a:r>
            <a:r>
              <a:rPr lang="de-DE" sz="1600" b="1" dirty="0" err="1">
                <a:solidFill>
                  <a:schemeClr val="bg1"/>
                </a:solidFill>
              </a:rPr>
              <a:t>Gemtuzumab</a:t>
            </a:r>
            <a:r>
              <a:rPr lang="de-DE" sz="1600" b="1" dirty="0">
                <a:solidFill>
                  <a:schemeClr val="bg1"/>
                </a:solidFill>
              </a:rPr>
              <a:t> </a:t>
            </a:r>
            <a:r>
              <a:rPr lang="de-DE" sz="1600" b="1" dirty="0" err="1">
                <a:solidFill>
                  <a:schemeClr val="bg1"/>
                </a:solidFill>
              </a:rPr>
              <a:t>ozogamicin</a:t>
            </a:r>
            <a:endParaRPr lang="de-DE" sz="1600" b="1" dirty="0">
              <a:solidFill>
                <a:schemeClr val="bg1"/>
              </a:solidFill>
            </a:endParaRPr>
          </a:p>
          <a:p>
            <a:pPr marL="237061" indent="-118530" defTabSz="1066773">
              <a:lnSpc>
                <a:spcPct val="90000"/>
              </a:lnSpc>
              <a:spcBef>
                <a:spcPct val="0"/>
              </a:spcBef>
              <a:spcAft>
                <a:spcPts val="533"/>
              </a:spcAft>
              <a:buFontTx/>
              <a:buChar char="-"/>
            </a:pPr>
            <a:r>
              <a:rPr lang="de-DE" sz="1600" b="1" dirty="0" err="1">
                <a:solidFill>
                  <a:schemeClr val="bg1"/>
                </a:solidFill>
              </a:rPr>
              <a:t>Vyxeos</a:t>
            </a:r>
            <a:endParaRPr lang="de-DE" sz="1600" b="1" dirty="0">
              <a:solidFill>
                <a:schemeClr val="bg1"/>
              </a:solidFill>
            </a:endParaRPr>
          </a:p>
          <a:p>
            <a:pPr marL="237061" indent="-118530" defTabSz="1066773">
              <a:lnSpc>
                <a:spcPct val="90000"/>
              </a:lnSpc>
              <a:spcBef>
                <a:spcPct val="0"/>
              </a:spcBef>
              <a:spcAft>
                <a:spcPts val="533"/>
              </a:spcAft>
              <a:buFontTx/>
              <a:buChar char="-"/>
            </a:pPr>
            <a:r>
              <a:rPr lang="de-DE" sz="1600" b="1" dirty="0" err="1">
                <a:solidFill>
                  <a:srgbClr val="CCFFFF"/>
                </a:solidFill>
              </a:rPr>
              <a:t>Glasdegib</a:t>
            </a:r>
            <a:endParaRPr lang="de-DE" sz="1600" b="1" dirty="0">
              <a:solidFill>
                <a:srgbClr val="CCFFFF"/>
              </a:solidFill>
            </a:endParaRPr>
          </a:p>
          <a:p>
            <a:pPr marL="237061" indent="-118530" defTabSz="1066773">
              <a:lnSpc>
                <a:spcPct val="90000"/>
              </a:lnSpc>
              <a:spcBef>
                <a:spcPct val="0"/>
              </a:spcBef>
              <a:spcAft>
                <a:spcPts val="533"/>
              </a:spcAft>
              <a:buFontTx/>
              <a:buChar char="-"/>
            </a:pPr>
            <a:r>
              <a:rPr lang="de-DE" sz="1600" b="1" dirty="0" err="1">
                <a:solidFill>
                  <a:srgbClr val="CCFFFF"/>
                </a:solidFill>
              </a:rPr>
              <a:t>Gilteritinib</a:t>
            </a:r>
            <a:endParaRPr lang="de-DE" sz="1600" b="1" dirty="0">
              <a:solidFill>
                <a:srgbClr val="CCFFFF"/>
              </a:solidFill>
            </a:endParaRPr>
          </a:p>
          <a:p>
            <a:pPr marL="237061" indent="-118530" defTabSz="1066773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de-DE" sz="1600" b="1" dirty="0" err="1">
                <a:solidFill>
                  <a:srgbClr val="CCFFFF"/>
                </a:solidFill>
              </a:rPr>
              <a:t>Venetoclax</a:t>
            </a:r>
            <a:endParaRPr lang="de-DE" sz="1600" b="1" dirty="0">
              <a:solidFill>
                <a:srgbClr val="CCFFFF"/>
              </a:solidFill>
            </a:endParaRPr>
          </a:p>
          <a:p>
            <a:pPr marL="237061" indent="-118530" defTabSz="1066773">
              <a:lnSpc>
                <a:spcPct val="90000"/>
              </a:lnSpc>
              <a:spcBef>
                <a:spcPct val="0"/>
              </a:spcBef>
              <a:buFontTx/>
              <a:buChar char="-"/>
            </a:pPr>
            <a:endParaRPr lang="de-DE" sz="1600" b="1" dirty="0">
              <a:solidFill>
                <a:srgbClr val="CCFFFF"/>
              </a:solidFill>
            </a:endParaRPr>
          </a:p>
          <a:p>
            <a:pPr marL="237061" indent="-118530" defTabSz="1066773">
              <a:lnSpc>
                <a:spcPct val="90000"/>
              </a:lnSpc>
              <a:spcBef>
                <a:spcPct val="0"/>
              </a:spcBef>
              <a:buFontTx/>
              <a:buChar char="-"/>
            </a:pPr>
            <a:endParaRPr lang="de-DE" sz="1600" b="1" dirty="0">
              <a:solidFill>
                <a:srgbClr val="CCFFFF"/>
              </a:solidFill>
            </a:endParaRPr>
          </a:p>
        </p:txBody>
      </p:sp>
      <p:sp>
        <p:nvSpPr>
          <p:cNvPr id="20" name="Textfeld 6"/>
          <p:cNvSpPr txBox="1">
            <a:spLocks noChangeArrowheads="1"/>
          </p:cNvSpPr>
          <p:nvPr/>
        </p:nvSpPr>
        <p:spPr bwMode="auto">
          <a:xfrm>
            <a:off x="471991" y="4892125"/>
            <a:ext cx="28696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200" i="1" dirty="0" err="1">
                <a:solidFill>
                  <a:schemeClr val="bg2">
                    <a:lumMod val="50000"/>
                  </a:schemeClr>
                </a:solidFill>
              </a:rPr>
              <a:t>Acute</a:t>
            </a:r>
            <a:r>
              <a:rPr lang="de-DE" altLang="de-DE" sz="12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altLang="de-DE" sz="1200" i="1" dirty="0" err="1">
                <a:solidFill>
                  <a:schemeClr val="bg2">
                    <a:lumMod val="50000"/>
                  </a:schemeClr>
                </a:solidFill>
              </a:rPr>
              <a:t>promyelocytic</a:t>
            </a:r>
            <a:r>
              <a:rPr lang="de-DE" altLang="de-DE" sz="12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altLang="de-DE" sz="1200" i="1" dirty="0" err="1">
                <a:solidFill>
                  <a:schemeClr val="bg2">
                    <a:lumMod val="50000"/>
                  </a:schemeClr>
                </a:solidFill>
              </a:rPr>
              <a:t>leukemia</a:t>
            </a:r>
            <a:r>
              <a:rPr lang="de-DE" altLang="de-DE" sz="12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altLang="de-DE" sz="1200" i="1" dirty="0" err="1">
                <a:solidFill>
                  <a:schemeClr val="bg2">
                    <a:lumMod val="50000"/>
                  </a:schemeClr>
                </a:solidFill>
              </a:rPr>
              <a:t>excluded</a:t>
            </a:r>
            <a:endParaRPr lang="de-DE" altLang="de-DE" sz="1200" i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1" name="Gruppieren 20"/>
          <p:cNvGrpSpPr/>
          <p:nvPr/>
        </p:nvGrpSpPr>
        <p:grpSpPr>
          <a:xfrm>
            <a:off x="4649506" y="5893047"/>
            <a:ext cx="1513567" cy="480044"/>
            <a:chOff x="2510" y="1041648"/>
            <a:chExt cx="1511281" cy="895562"/>
          </a:xfrm>
          <a:scene3d>
            <a:camera prst="orthographicFront"/>
            <a:lightRig rig="flat" dir="t"/>
          </a:scene3d>
        </p:grpSpPr>
        <p:sp>
          <p:nvSpPr>
            <p:cNvPr id="22" name="Abgerundetes Rechteck 21"/>
            <p:cNvSpPr/>
            <p:nvPr/>
          </p:nvSpPr>
          <p:spPr>
            <a:xfrm>
              <a:off x="2510" y="1041648"/>
              <a:ext cx="1511281" cy="895562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2133" dirty="0">
                <a:solidFill>
                  <a:prstClr val="white"/>
                </a:solidFill>
              </a:endParaRPr>
            </a:p>
          </p:txBody>
        </p:sp>
        <p:sp>
          <p:nvSpPr>
            <p:cNvPr id="23" name="Abgerundetes Rechteck 4"/>
            <p:cNvSpPr/>
            <p:nvPr/>
          </p:nvSpPr>
          <p:spPr>
            <a:xfrm>
              <a:off x="70309" y="1109448"/>
              <a:ext cx="1375683" cy="7859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91440" rIns="91440" bIns="91440" spcCol="1270" anchor="ctr"/>
            <a:lstStyle/>
            <a:p>
              <a:pPr algn="ctr" defTabSz="106677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de-DE" sz="2133" b="1" dirty="0">
                  <a:solidFill>
                    <a:srgbClr val="CCFFFF"/>
                  </a:solidFill>
                </a:rPr>
                <a:t>FDA</a:t>
              </a:r>
            </a:p>
          </p:txBody>
        </p:sp>
      </p:grpSp>
      <p:pic>
        <p:nvPicPr>
          <p:cNvPr id="15" name="Picture 2" descr="C:\Users\miriam.palmer\AppData\Local\Microsoft\Windows\Temporary Internet Files\Content.IE5\LBDW0WAP\1370901686[1].png">
            <a:extLst>
              <a:ext uri="{FF2B5EF4-FFF2-40B4-BE49-F238E27FC236}">
                <a16:creationId xmlns:a16="http://schemas.microsoft.com/office/drawing/2014/main" xmlns="" id="{C79F39CA-6D3D-4B75-9217-C2E435B27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245" y="5903528"/>
            <a:ext cx="528211" cy="44714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miriam.palmer\AppData\Local\Microsoft\Windows\Temporary Internet Files\Content.IE5\FB4NEC9Z\20080704213911098[1].gif">
            <a:extLst>
              <a:ext uri="{FF2B5EF4-FFF2-40B4-BE49-F238E27FC236}">
                <a16:creationId xmlns:a16="http://schemas.microsoft.com/office/drawing/2014/main" xmlns="" id="{A6B6F0DF-D07E-4E9A-A7FF-BF61EB662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66" y="5903528"/>
            <a:ext cx="572588" cy="44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pieren 25"/>
          <p:cNvGrpSpPr/>
          <p:nvPr/>
        </p:nvGrpSpPr>
        <p:grpSpPr>
          <a:xfrm>
            <a:off x="1868187" y="5888371"/>
            <a:ext cx="1513567" cy="480044"/>
            <a:chOff x="2510" y="1041648"/>
            <a:chExt cx="1511281" cy="895562"/>
          </a:xfrm>
          <a:scene3d>
            <a:camera prst="orthographicFront"/>
            <a:lightRig rig="flat" dir="t"/>
          </a:scene3d>
        </p:grpSpPr>
        <p:sp>
          <p:nvSpPr>
            <p:cNvPr id="27" name="Abgerundetes Rechteck 26"/>
            <p:cNvSpPr/>
            <p:nvPr/>
          </p:nvSpPr>
          <p:spPr>
            <a:xfrm>
              <a:off x="2510" y="1041648"/>
              <a:ext cx="1511281" cy="895562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2133" dirty="0">
                <a:solidFill>
                  <a:prstClr val="white"/>
                </a:solidFill>
              </a:endParaRPr>
            </a:p>
          </p:txBody>
        </p:sp>
        <p:sp>
          <p:nvSpPr>
            <p:cNvPr id="28" name="Abgerundetes Rechteck 4"/>
            <p:cNvSpPr/>
            <p:nvPr/>
          </p:nvSpPr>
          <p:spPr>
            <a:xfrm>
              <a:off x="70309" y="1109448"/>
              <a:ext cx="1375683" cy="7859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91440" rIns="91440" bIns="91440" spcCol="1270" anchor="ctr"/>
            <a:lstStyle/>
            <a:p>
              <a:pPr algn="ctr" defTabSz="106677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de-DE" sz="2133" b="1" dirty="0">
                  <a:solidFill>
                    <a:srgbClr val="CCFFCC"/>
                  </a:solidFill>
                </a:rPr>
                <a:t>EMA</a:t>
              </a:r>
            </a:p>
          </p:txBody>
        </p:sp>
      </p:grpSp>
      <p:pic>
        <p:nvPicPr>
          <p:cNvPr id="35" name="Picture 2" descr="C:\Users\miriam.palmer\AppData\Local\Microsoft\Windows\Temporary Internet Files\Content.IE5\LBDW0WAP\1370901686[1].png">
            <a:extLst>
              <a:ext uri="{FF2B5EF4-FFF2-40B4-BE49-F238E27FC236}">
                <a16:creationId xmlns:a16="http://schemas.microsoft.com/office/drawing/2014/main" xmlns="" id="{C79F39CA-6D3D-4B75-9217-C2E435B27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724" y="6085885"/>
            <a:ext cx="386893" cy="27703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miriam.palmer\AppData\Local\Microsoft\Windows\Temporary Internet Files\Content.IE5\FB4NEC9Z\20080704213911098[1].gif">
            <a:extLst>
              <a:ext uri="{FF2B5EF4-FFF2-40B4-BE49-F238E27FC236}">
                <a16:creationId xmlns:a16="http://schemas.microsoft.com/office/drawing/2014/main" xmlns="" id="{A6B6F0DF-D07E-4E9A-A7FF-BF61EB662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513" y="5882255"/>
            <a:ext cx="387667" cy="266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uppieren 23"/>
          <p:cNvGrpSpPr/>
          <p:nvPr/>
        </p:nvGrpSpPr>
        <p:grpSpPr>
          <a:xfrm>
            <a:off x="7315533" y="5882566"/>
            <a:ext cx="1513567" cy="480044"/>
            <a:chOff x="2510" y="1041648"/>
            <a:chExt cx="1511281" cy="895562"/>
          </a:xfrm>
          <a:scene3d>
            <a:camera prst="orthographicFront"/>
            <a:lightRig rig="flat" dir="t"/>
          </a:scene3d>
        </p:grpSpPr>
        <p:sp>
          <p:nvSpPr>
            <p:cNvPr id="25" name="Abgerundetes Rechteck 24"/>
            <p:cNvSpPr/>
            <p:nvPr/>
          </p:nvSpPr>
          <p:spPr>
            <a:xfrm>
              <a:off x="2510" y="1041648"/>
              <a:ext cx="1511281" cy="895562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2133" dirty="0">
                <a:solidFill>
                  <a:prstClr val="white"/>
                </a:solidFill>
              </a:endParaRPr>
            </a:p>
          </p:txBody>
        </p:sp>
        <p:sp>
          <p:nvSpPr>
            <p:cNvPr id="29" name="Abgerundetes Rechteck 4"/>
            <p:cNvSpPr/>
            <p:nvPr/>
          </p:nvSpPr>
          <p:spPr>
            <a:xfrm>
              <a:off x="70309" y="1109448"/>
              <a:ext cx="1375683" cy="7859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91440" rIns="91440" bIns="91440" spcCol="1270" anchor="ctr"/>
            <a:lstStyle/>
            <a:p>
              <a:pPr algn="ctr" defTabSz="106677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de-DE" sz="2133" b="1" dirty="0">
                  <a:solidFill>
                    <a:schemeClr val="bg1"/>
                  </a:solidFill>
                </a:rPr>
                <a:t>EMA/FDA</a:t>
              </a:r>
            </a:p>
          </p:txBody>
        </p:sp>
      </p:grpSp>
      <p:sp>
        <p:nvSpPr>
          <p:cNvPr id="30" name="Rechteck 29"/>
          <p:cNvSpPr/>
          <p:nvPr/>
        </p:nvSpPr>
        <p:spPr>
          <a:xfrm>
            <a:off x="-828" y="-4892"/>
            <a:ext cx="12192000" cy="9749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itel 1"/>
          <p:cNvSpPr txBox="1">
            <a:spLocks/>
          </p:cNvSpPr>
          <p:nvPr/>
        </p:nvSpPr>
        <p:spPr bwMode="auto">
          <a:xfrm>
            <a:off x="485898" y="104831"/>
            <a:ext cx="11521281" cy="75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altLang="de-DE" sz="3400" b="1" dirty="0" err="1" smtClean="0">
                <a:latin typeface="+mn-lt"/>
              </a:rPr>
              <a:t>Approved</a:t>
            </a:r>
            <a:r>
              <a:rPr lang="de-DE" altLang="de-DE" sz="3400" b="1" dirty="0" smtClean="0">
                <a:latin typeface="+mn-lt"/>
              </a:rPr>
              <a:t> </a:t>
            </a:r>
            <a:r>
              <a:rPr lang="de-DE" altLang="de-DE" sz="3400" b="1" dirty="0" err="1" smtClean="0">
                <a:latin typeface="+mn-lt"/>
              </a:rPr>
              <a:t>drugs</a:t>
            </a:r>
            <a:r>
              <a:rPr lang="de-DE" altLang="de-DE" sz="3400" b="1" dirty="0" smtClean="0">
                <a:latin typeface="+mn-lt"/>
              </a:rPr>
              <a:t> in AML </a:t>
            </a:r>
            <a:r>
              <a:rPr lang="de-DE" altLang="de-DE" sz="3400" b="1" dirty="0" err="1" smtClean="0">
                <a:latin typeface="+mn-lt"/>
              </a:rPr>
              <a:t>since</a:t>
            </a:r>
            <a:r>
              <a:rPr lang="de-DE" altLang="de-DE" sz="3400" b="1" dirty="0" smtClean="0">
                <a:latin typeface="+mn-lt"/>
              </a:rPr>
              <a:t> 1990</a:t>
            </a:r>
            <a:endParaRPr lang="de-DE" altLang="de-DE" sz="3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418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2745945" y="3079130"/>
            <a:ext cx="415987" cy="396044"/>
          </a:xfrm>
          <a:prstGeom prst="ellipse">
            <a:avLst/>
          </a:prstGeom>
          <a:solidFill>
            <a:srgbClr val="BDD7EE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de-DE" sz="1800" b="0" dirty="0">
              <a:solidFill>
                <a:srgbClr val="990033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794649" y="3083718"/>
            <a:ext cx="322203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 defTabSz="760413" eaLnBrk="0" hangingPunct="0">
              <a:spcBef>
                <a:spcPct val="0"/>
              </a:spcBef>
            </a:pPr>
            <a:r>
              <a:rPr lang="de-DE" sz="2000" b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</a:t>
            </a:r>
          </a:p>
        </p:txBody>
      </p:sp>
      <p:cxnSp>
        <p:nvCxnSpPr>
          <p:cNvPr id="8" name="AutoShape 11"/>
          <p:cNvCxnSpPr>
            <a:cxnSpLocks noChangeShapeType="1"/>
          </p:cNvCxnSpPr>
          <p:nvPr/>
        </p:nvCxnSpPr>
        <p:spPr bwMode="auto">
          <a:xfrm flipV="1">
            <a:off x="3173020" y="2651548"/>
            <a:ext cx="166333" cy="48558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983432" y="2514092"/>
            <a:ext cx="1642537" cy="1543235"/>
          </a:xfrm>
          <a:prstGeom prst="roundRect">
            <a:avLst>
              <a:gd name="adj" fmla="val 16667"/>
            </a:avLst>
          </a:prstGeom>
          <a:solidFill>
            <a:srgbClr val="BDD7EE"/>
          </a:solidFill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36000" tIns="18000" rIns="36000" bIns="18000" anchor="ctr" anchorCtr="1"/>
          <a:lstStyle/>
          <a:p>
            <a:pPr marL="90488" indent="-90488" algn="l" eaLnBrk="0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de-DE" sz="1600" b="0" dirty="0" err="1" smtClean="0">
                <a:ln w="0"/>
                <a:latin typeface="Calibri" panose="020F0502020204030204" pitchFamily="34" charset="0"/>
              </a:rPr>
              <a:t>Pts</a:t>
            </a:r>
            <a:r>
              <a:rPr lang="de-DE" sz="1600" b="0" dirty="0" smtClean="0">
                <a:ln w="0"/>
                <a:latin typeface="Calibri" panose="020F0502020204030204" pitchFamily="34" charset="0"/>
              </a:rPr>
              <a:t> </a:t>
            </a:r>
            <a:r>
              <a:rPr lang="de-DE" sz="1600" b="0" dirty="0">
                <a:ln w="0"/>
                <a:latin typeface="Calibri" panose="020F0502020204030204" pitchFamily="34" charset="0"/>
              </a:rPr>
              <a:t>≥18 </a:t>
            </a:r>
            <a:r>
              <a:rPr lang="de-DE" sz="1600" b="0" dirty="0" err="1" smtClean="0">
                <a:ln w="0"/>
                <a:latin typeface="Calibri" panose="020F0502020204030204" pitchFamily="34" charset="0"/>
              </a:rPr>
              <a:t>yrs</a:t>
            </a:r>
            <a:endParaRPr lang="de-DE" sz="1600" b="0" dirty="0" smtClean="0">
              <a:ln w="0"/>
              <a:latin typeface="Calibri" panose="020F0502020204030204" pitchFamily="34" charset="0"/>
            </a:endParaRPr>
          </a:p>
          <a:p>
            <a:pPr marL="90488" indent="-90488" algn="l" eaLnBrk="0" hangingPunct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de-DE" sz="1600" b="0" dirty="0" err="1">
                <a:ln w="0"/>
                <a:latin typeface="Calibri" panose="020F0502020204030204" pitchFamily="34" charset="0"/>
              </a:rPr>
              <a:t>U</a:t>
            </a:r>
            <a:r>
              <a:rPr lang="de-DE" sz="1600" b="0" dirty="0" err="1" smtClean="0">
                <a:ln w="0"/>
                <a:latin typeface="Calibri" panose="020F0502020204030204" pitchFamily="34" charset="0"/>
              </a:rPr>
              <a:t>ntreated</a:t>
            </a:r>
            <a:r>
              <a:rPr lang="de-DE" sz="1600" b="0" dirty="0" smtClean="0">
                <a:ln w="0"/>
                <a:latin typeface="Calibri" panose="020F0502020204030204" pitchFamily="34" charset="0"/>
              </a:rPr>
              <a:t> AML, inter-/ </a:t>
            </a:r>
            <a:r>
              <a:rPr lang="de-DE" sz="1600" b="0" dirty="0" err="1" smtClean="0">
                <a:ln w="0"/>
                <a:latin typeface="Calibri" panose="020F0502020204030204" pitchFamily="34" charset="0"/>
              </a:rPr>
              <a:t>adverse-risk</a:t>
            </a:r>
            <a:r>
              <a:rPr lang="de-DE" sz="1600" b="0" dirty="0" smtClean="0">
                <a:ln w="0"/>
                <a:latin typeface="Calibri" panose="020F0502020204030204" pitchFamily="34" charset="0"/>
              </a:rPr>
              <a:t> (ELN 2017)</a:t>
            </a:r>
            <a:endParaRPr lang="en-US" sz="1600" b="0" dirty="0">
              <a:ln w="0"/>
              <a:latin typeface="Calibri" panose="020F0502020204030204" pitchFamily="34" charset="0"/>
            </a:endParaRP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>
            <a:off x="3160582" y="3433119"/>
            <a:ext cx="197430" cy="552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200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4799856" y="2201298"/>
            <a:ext cx="1244032" cy="714805"/>
          </a:xfrm>
          <a:prstGeom prst="roundRect">
            <a:avLst>
              <a:gd name="adj" fmla="val 16667"/>
            </a:avLst>
          </a:prstGeom>
          <a:solidFill>
            <a:srgbClr val="BDD7EE"/>
          </a:solidFill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36000" tIns="18000" rIns="36000" bIns="18000" anchor="ctr" anchorCtr="1"/>
          <a:lstStyle/>
          <a:p>
            <a:pPr eaLnBrk="0" hangingPunct="0">
              <a:spcBef>
                <a:spcPct val="0"/>
              </a:spcBef>
              <a:defRPr/>
            </a:pPr>
            <a:r>
              <a:rPr lang="de-DE" sz="18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Dauno</a:t>
            </a:r>
            <a:endParaRPr lang="de-DE" sz="1800" b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hangingPunct="0">
              <a:spcBef>
                <a:spcPct val="0"/>
              </a:spcBef>
              <a:defRPr/>
            </a:pPr>
            <a:r>
              <a:rPr lang="de-DE" sz="18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IDAC</a:t>
            </a:r>
            <a:r>
              <a:rPr lang="de-DE" sz="1800" b="0" baseline="30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endParaRPr lang="de-DE" sz="1800" b="0" baseline="30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6430104" y="2196902"/>
            <a:ext cx="1185908" cy="719641"/>
          </a:xfrm>
          <a:prstGeom prst="roundRect">
            <a:avLst>
              <a:gd name="adj" fmla="val 16667"/>
            </a:avLst>
          </a:prstGeom>
          <a:solidFill>
            <a:srgbClr val="BDD7EE"/>
          </a:solidFill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36000" tIns="18000" rIns="36000" bIns="18000" anchor="ctr" anchorCtr="1"/>
          <a:lstStyle/>
          <a:p>
            <a:pPr eaLnBrk="0" hangingPunct="0">
              <a:spcBef>
                <a:spcPct val="0"/>
              </a:spcBef>
              <a:defRPr/>
            </a:pPr>
            <a:r>
              <a:rPr lang="de-DE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IDAC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7680176" y="2193693"/>
            <a:ext cx="1185908" cy="719641"/>
          </a:xfrm>
          <a:prstGeom prst="roundRect">
            <a:avLst>
              <a:gd name="adj" fmla="val 16667"/>
            </a:avLst>
          </a:prstGeom>
          <a:solidFill>
            <a:srgbClr val="BDD7EE"/>
          </a:solidFill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36000" tIns="18000" rIns="36000" bIns="18000" anchor="ctr" anchorCtr="1"/>
          <a:lstStyle/>
          <a:p>
            <a:pPr eaLnBrk="0" hangingPunct="0">
              <a:spcBef>
                <a:spcPct val="0"/>
              </a:spcBef>
              <a:defRPr/>
            </a:pPr>
            <a:r>
              <a:rPr lang="de-DE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IDAC</a:t>
            </a: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8976320" y="2185119"/>
            <a:ext cx="1185908" cy="719641"/>
          </a:xfrm>
          <a:prstGeom prst="roundRect">
            <a:avLst>
              <a:gd name="adj" fmla="val 16667"/>
            </a:avLst>
          </a:prstGeom>
          <a:solidFill>
            <a:srgbClr val="BDD7EE"/>
          </a:solidFill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36000" tIns="18000" rIns="36000" bIns="18000" anchor="ctr" anchorCtr="1"/>
          <a:lstStyle/>
          <a:p>
            <a:pPr eaLnBrk="0" hangingPunct="0">
              <a:spcBef>
                <a:spcPct val="0"/>
              </a:spcBef>
              <a:defRPr/>
            </a:pPr>
            <a:r>
              <a:rPr lang="de-DE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IDAC</a:t>
            </a: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6430104" y="3700018"/>
            <a:ext cx="1185908" cy="719641"/>
          </a:xfrm>
          <a:prstGeom prst="roundRect">
            <a:avLst>
              <a:gd name="adj" fmla="val 16667"/>
            </a:avLst>
          </a:prstGeom>
          <a:solidFill>
            <a:srgbClr val="BDD7EE"/>
          </a:solidFill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36000" tIns="18000" rIns="36000" bIns="18000" anchor="ctr" anchorCtr="1"/>
          <a:lstStyle/>
          <a:p>
            <a:pPr eaLnBrk="0" hangingPunct="0">
              <a:spcBef>
                <a:spcPct val="0"/>
              </a:spcBef>
              <a:spcAft>
                <a:spcPts val="300"/>
              </a:spcAft>
              <a:defRPr/>
            </a:pPr>
            <a:r>
              <a:rPr lang="de-DE" sz="1800" b="0" dirty="0" smtClean="0">
                <a:solidFill>
                  <a:srgbClr val="990033"/>
                </a:solidFill>
                <a:latin typeface="Calibri" panose="020F0502020204030204" pitchFamily="34" charset="0"/>
              </a:rPr>
              <a:t>CPX-351</a:t>
            </a:r>
            <a:r>
              <a:rPr lang="de-DE" sz="1800" b="0" baseline="30000" dirty="0" smtClean="0">
                <a:solidFill>
                  <a:srgbClr val="990033"/>
                </a:solidFill>
                <a:latin typeface="Calibri" panose="020F0502020204030204" pitchFamily="34" charset="0"/>
              </a:rPr>
              <a:t>c</a:t>
            </a:r>
            <a:endParaRPr lang="de-DE" sz="1800" b="0" baseline="30000" dirty="0">
              <a:solidFill>
                <a:srgbClr val="990033"/>
              </a:solidFill>
              <a:latin typeface="Calibri" panose="020F0502020204030204" pitchFamily="34" charset="0"/>
            </a:endParaRPr>
          </a:p>
          <a:p>
            <a:pPr eaLnBrk="0" hangingPunct="0">
              <a:spcBef>
                <a:spcPct val="0"/>
              </a:spcBef>
              <a:defRPr/>
            </a:pPr>
            <a:r>
              <a:rPr lang="de-DE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d1,3</a:t>
            </a:r>
            <a:endParaRPr lang="de-DE" sz="1800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7680176" y="3696809"/>
            <a:ext cx="1185908" cy="719641"/>
          </a:xfrm>
          <a:prstGeom prst="roundRect">
            <a:avLst>
              <a:gd name="adj" fmla="val 16667"/>
            </a:avLst>
          </a:prstGeom>
          <a:solidFill>
            <a:srgbClr val="BDD7EE"/>
          </a:solidFill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36000" tIns="18000" rIns="36000" bIns="18000" anchor="ctr" anchorCtr="1"/>
          <a:lstStyle/>
          <a:p>
            <a:pPr eaLnBrk="0" hangingPunct="0">
              <a:spcBef>
                <a:spcPct val="0"/>
              </a:spcBef>
              <a:spcAft>
                <a:spcPts val="300"/>
              </a:spcAft>
              <a:defRPr/>
            </a:pPr>
            <a:r>
              <a:rPr lang="de-DE" sz="1800" b="0" dirty="0" smtClean="0">
                <a:solidFill>
                  <a:srgbClr val="990033"/>
                </a:solidFill>
                <a:latin typeface="Calibri" panose="020F0502020204030204" pitchFamily="34" charset="0"/>
              </a:rPr>
              <a:t>CPX-351</a:t>
            </a:r>
            <a:r>
              <a:rPr lang="de-DE" sz="1800" b="0" baseline="30000" dirty="0" smtClean="0">
                <a:solidFill>
                  <a:srgbClr val="990033"/>
                </a:solidFill>
                <a:latin typeface="Calibri" panose="020F0502020204030204" pitchFamily="34" charset="0"/>
              </a:rPr>
              <a:t>c</a:t>
            </a:r>
            <a:endParaRPr lang="de-DE" sz="1800" b="0" baseline="30000" dirty="0">
              <a:solidFill>
                <a:srgbClr val="990033"/>
              </a:solidFill>
              <a:latin typeface="Calibri" panose="020F0502020204030204" pitchFamily="34" charset="0"/>
            </a:endParaRPr>
          </a:p>
          <a:p>
            <a:pPr eaLnBrk="0" hangingPunct="0">
              <a:spcBef>
                <a:spcPct val="0"/>
              </a:spcBef>
              <a:defRPr/>
            </a:pPr>
            <a:r>
              <a:rPr lang="de-DE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d1,3</a:t>
            </a:r>
            <a:endParaRPr lang="de-DE" sz="1800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8976320" y="3688235"/>
            <a:ext cx="1185908" cy="719641"/>
          </a:xfrm>
          <a:prstGeom prst="roundRect">
            <a:avLst>
              <a:gd name="adj" fmla="val 16667"/>
            </a:avLst>
          </a:prstGeom>
          <a:solidFill>
            <a:srgbClr val="BDD7EE"/>
          </a:solidFill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36000" tIns="18000" rIns="36000" bIns="18000" anchor="ctr" anchorCtr="1"/>
          <a:lstStyle/>
          <a:p>
            <a:pPr eaLnBrk="0" hangingPunct="0">
              <a:spcBef>
                <a:spcPct val="0"/>
              </a:spcBef>
              <a:spcAft>
                <a:spcPts val="300"/>
              </a:spcAft>
              <a:defRPr/>
            </a:pPr>
            <a:r>
              <a:rPr lang="de-DE" sz="1800" b="0" dirty="0" smtClean="0">
                <a:solidFill>
                  <a:srgbClr val="990033"/>
                </a:solidFill>
                <a:latin typeface="Calibri" panose="020F0502020204030204" pitchFamily="34" charset="0"/>
              </a:rPr>
              <a:t>CPX-351</a:t>
            </a:r>
            <a:r>
              <a:rPr lang="de-DE" sz="1800" b="0" baseline="30000" dirty="0" smtClean="0">
                <a:solidFill>
                  <a:srgbClr val="990033"/>
                </a:solidFill>
                <a:latin typeface="Calibri" panose="020F0502020204030204" pitchFamily="34" charset="0"/>
              </a:rPr>
              <a:t>c</a:t>
            </a:r>
            <a:endParaRPr lang="de-DE" sz="1800" b="0" baseline="30000" dirty="0">
              <a:solidFill>
                <a:srgbClr val="990033"/>
              </a:solidFill>
              <a:latin typeface="Calibri" panose="020F0502020204030204" pitchFamily="34" charset="0"/>
            </a:endParaRPr>
          </a:p>
          <a:p>
            <a:pPr eaLnBrk="0" hangingPunct="0">
              <a:spcBef>
                <a:spcPct val="0"/>
              </a:spcBef>
              <a:defRPr/>
            </a:pPr>
            <a:r>
              <a:rPr lang="de-DE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d1,3</a:t>
            </a:r>
            <a:endParaRPr lang="de-DE" sz="1800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3421655" y="1640800"/>
            <a:ext cx="1245533" cy="32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087" tIns="25400" rIns="65087" bIns="25400">
            <a:spAutoFit/>
          </a:bodyPr>
          <a:lstStyle/>
          <a:p>
            <a:pPr defTabSz="777875" eaLnBrk="0" hangingPunct="0">
              <a:lnSpc>
                <a:spcPct val="90000"/>
              </a:lnSpc>
              <a:spcBef>
                <a:spcPct val="0"/>
              </a:spcBef>
            </a:pPr>
            <a:r>
              <a:rPr lang="de-DE" sz="20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Induction</a:t>
            </a:r>
            <a:r>
              <a:rPr lang="de-DE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0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endParaRPr lang="de-DE" sz="2000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4775009" y="1640800"/>
            <a:ext cx="1309653" cy="32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087" tIns="25400" rIns="65087" bIns="25400">
            <a:spAutoFit/>
          </a:bodyPr>
          <a:lstStyle/>
          <a:p>
            <a:pPr defTabSz="777875" eaLnBrk="0" hangingPunct="0">
              <a:lnSpc>
                <a:spcPct val="90000"/>
              </a:lnSpc>
              <a:spcBef>
                <a:spcPct val="0"/>
              </a:spcBef>
            </a:pPr>
            <a:r>
              <a:rPr lang="de-DE" sz="20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Induction</a:t>
            </a:r>
            <a:r>
              <a:rPr lang="de-DE" sz="20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II</a:t>
            </a:r>
            <a:endParaRPr lang="de-DE" sz="2000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7502617" y="1640800"/>
            <a:ext cx="1562158" cy="32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087" tIns="25400" rIns="65087" bIns="25400">
            <a:spAutoFit/>
          </a:bodyPr>
          <a:lstStyle/>
          <a:p>
            <a:pPr defTabSz="777875" eaLnBrk="0" hangingPunct="0">
              <a:lnSpc>
                <a:spcPct val="90000"/>
              </a:lnSpc>
              <a:spcBef>
                <a:spcPct val="0"/>
              </a:spcBef>
            </a:pPr>
            <a:r>
              <a:rPr lang="de-DE" sz="20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Consolidation</a:t>
            </a:r>
            <a:endParaRPr lang="de-DE" sz="2000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578567" y="4849415"/>
            <a:ext cx="3546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l">
              <a:spcBef>
                <a:spcPts val="0"/>
              </a:spcBef>
              <a:spcAft>
                <a:spcPts val="300"/>
              </a:spcAft>
            </a:pPr>
            <a:r>
              <a:rPr lang="de-DE" sz="1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Sensitive </a:t>
            </a:r>
            <a:r>
              <a:rPr lang="de-DE" sz="14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response</a:t>
            </a:r>
            <a:r>
              <a:rPr lang="de-DE" sz="1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4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assessment</a:t>
            </a:r>
            <a:r>
              <a:rPr lang="de-DE" sz="1400" b="0" baseline="30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endParaRPr lang="de-DE" sz="1400" b="0" baseline="30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3393950" y="2201299"/>
            <a:ext cx="1234231" cy="714805"/>
          </a:xfrm>
          <a:prstGeom prst="roundRect">
            <a:avLst>
              <a:gd name="adj" fmla="val 16667"/>
            </a:avLst>
          </a:prstGeom>
          <a:solidFill>
            <a:srgbClr val="BDD7EE"/>
          </a:solidFill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36000" tIns="18000" rIns="36000" bIns="18000" anchor="ctr" anchorCtr="1"/>
          <a:lstStyle/>
          <a:p>
            <a:pPr eaLnBrk="0" hangingPunct="0">
              <a:spcBef>
                <a:spcPct val="0"/>
              </a:spcBef>
              <a:defRPr/>
            </a:pPr>
            <a:r>
              <a:rPr lang="de-DE" sz="18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Dauno</a:t>
            </a:r>
            <a:endParaRPr lang="de-DE" sz="1800" b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hangingPunct="0">
              <a:spcBef>
                <a:spcPct val="0"/>
              </a:spcBef>
              <a:defRPr/>
            </a:pPr>
            <a:r>
              <a:rPr lang="de-DE" sz="18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Cytarabine</a:t>
            </a:r>
            <a:endParaRPr lang="de-DE" sz="1800" b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4813546" y="3702562"/>
            <a:ext cx="1244032" cy="714805"/>
          </a:xfrm>
          <a:prstGeom prst="roundRect">
            <a:avLst>
              <a:gd name="adj" fmla="val 16667"/>
            </a:avLst>
          </a:prstGeom>
          <a:solidFill>
            <a:srgbClr val="BDD7EE"/>
          </a:solidFill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36000" tIns="18000" rIns="36000" bIns="18000" anchor="ctr" anchorCtr="1"/>
          <a:lstStyle/>
          <a:p>
            <a:pPr eaLnBrk="0" hangingPunct="0">
              <a:spcBef>
                <a:spcPct val="0"/>
              </a:spcBef>
              <a:spcAft>
                <a:spcPts val="300"/>
              </a:spcAft>
              <a:defRPr/>
            </a:pPr>
            <a:r>
              <a:rPr lang="de-DE" sz="1800" b="0" dirty="0">
                <a:solidFill>
                  <a:srgbClr val="990033"/>
                </a:solidFill>
                <a:latin typeface="Calibri" panose="020F0502020204030204" pitchFamily="34" charset="0"/>
              </a:rPr>
              <a:t>CPX-351</a:t>
            </a:r>
            <a:r>
              <a:rPr lang="de-DE" sz="1800" b="0" baseline="30000" dirty="0">
                <a:solidFill>
                  <a:srgbClr val="990033"/>
                </a:solidFill>
                <a:latin typeface="Calibri" panose="020F0502020204030204" pitchFamily="34" charset="0"/>
              </a:rPr>
              <a:t>b</a:t>
            </a:r>
          </a:p>
          <a:p>
            <a:pPr eaLnBrk="0" hangingPunct="0">
              <a:spcBef>
                <a:spcPct val="0"/>
              </a:spcBef>
              <a:defRPr/>
            </a:pPr>
            <a:r>
              <a:rPr lang="de-DE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d1,3</a:t>
            </a:r>
            <a:endParaRPr lang="de-DE" sz="1800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AutoShape 12"/>
          <p:cNvSpPr>
            <a:spLocks noChangeArrowheads="1"/>
          </p:cNvSpPr>
          <p:nvPr/>
        </p:nvSpPr>
        <p:spPr bwMode="auto">
          <a:xfrm>
            <a:off x="3407640" y="3702563"/>
            <a:ext cx="1234231" cy="714805"/>
          </a:xfrm>
          <a:prstGeom prst="roundRect">
            <a:avLst>
              <a:gd name="adj" fmla="val 16667"/>
            </a:avLst>
          </a:prstGeom>
          <a:solidFill>
            <a:srgbClr val="BDD7EE"/>
          </a:solidFill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36000" tIns="18000" rIns="36000" bIns="18000" anchor="ctr" anchorCtr="1"/>
          <a:lstStyle/>
          <a:p>
            <a:pPr eaLnBrk="0" hangingPunct="0">
              <a:spcBef>
                <a:spcPct val="0"/>
              </a:spcBef>
              <a:spcAft>
                <a:spcPts val="300"/>
              </a:spcAft>
              <a:defRPr/>
            </a:pPr>
            <a:r>
              <a:rPr lang="de-DE" sz="1800" b="0" dirty="0" smtClean="0">
                <a:solidFill>
                  <a:srgbClr val="990033"/>
                </a:solidFill>
                <a:latin typeface="Calibri" panose="020F0502020204030204" pitchFamily="34" charset="0"/>
              </a:rPr>
              <a:t>CPX-351</a:t>
            </a:r>
            <a:r>
              <a:rPr lang="de-DE" sz="1800" b="0" baseline="30000" dirty="0" smtClean="0">
                <a:solidFill>
                  <a:srgbClr val="990033"/>
                </a:solidFill>
                <a:latin typeface="Calibri" panose="020F0502020204030204" pitchFamily="34" charset="0"/>
              </a:rPr>
              <a:t>b</a:t>
            </a:r>
          </a:p>
          <a:p>
            <a:pPr eaLnBrk="0" hangingPunct="0">
              <a:spcBef>
                <a:spcPct val="0"/>
              </a:spcBef>
              <a:defRPr/>
            </a:pPr>
            <a:r>
              <a:rPr lang="de-DE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d1,3,5</a:t>
            </a:r>
            <a:endParaRPr lang="de-DE" sz="1800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28" name="Gerade Verbindung mit Pfeil 27"/>
          <p:cNvCxnSpPr/>
          <p:nvPr/>
        </p:nvCxnSpPr>
        <p:spPr bwMode="auto">
          <a:xfrm flipV="1">
            <a:off x="4799856" y="4561383"/>
            <a:ext cx="0" cy="2160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mit Pfeil 28"/>
          <p:cNvCxnSpPr/>
          <p:nvPr/>
        </p:nvCxnSpPr>
        <p:spPr bwMode="auto">
          <a:xfrm flipV="1">
            <a:off x="6384032" y="4561383"/>
            <a:ext cx="0" cy="2160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mit Pfeil 29"/>
          <p:cNvCxnSpPr/>
          <p:nvPr/>
        </p:nvCxnSpPr>
        <p:spPr bwMode="auto">
          <a:xfrm flipV="1">
            <a:off x="10200456" y="4561383"/>
            <a:ext cx="0" cy="2160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feld 30"/>
          <p:cNvSpPr txBox="1"/>
          <p:nvPr/>
        </p:nvSpPr>
        <p:spPr>
          <a:xfrm>
            <a:off x="150989" y="5157192"/>
            <a:ext cx="10081120" cy="1577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l">
              <a:spcBef>
                <a:spcPts val="0"/>
              </a:spcBef>
              <a:spcAft>
                <a:spcPts val="300"/>
              </a:spcAft>
            </a:pPr>
            <a:r>
              <a:rPr lang="de-DE" sz="1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Patients</a:t>
            </a:r>
            <a:r>
              <a:rPr lang="de-DE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 ≥18 </a:t>
            </a:r>
            <a:r>
              <a:rPr lang="de-DE" sz="1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years</a:t>
            </a:r>
            <a:r>
              <a:rPr lang="de-DE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eligible</a:t>
            </a:r>
            <a:r>
              <a:rPr lang="de-DE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for</a:t>
            </a:r>
            <a:r>
              <a:rPr lang="de-DE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 intensive </a:t>
            </a:r>
            <a:r>
              <a:rPr lang="de-DE" sz="12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therapy</a:t>
            </a:r>
            <a:r>
              <a:rPr lang="de-DE" sz="12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180975" indent="-180975" algn="l">
              <a:spcBef>
                <a:spcPts val="0"/>
              </a:spcBef>
              <a:spcAft>
                <a:spcPts val="300"/>
              </a:spcAft>
            </a:pPr>
            <a:r>
              <a:rPr lang="en-US" sz="12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Assignment 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to allogeneic </a:t>
            </a:r>
            <a:r>
              <a:rPr lang="en-US" sz="12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hematopoietic-cell 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transplantation (HCT) according to the local institutional or cooperative group prognostic algorithm; HCT can be performed at any time point following one induction </a:t>
            </a:r>
            <a:r>
              <a:rPr lang="en-US" sz="12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cycle</a:t>
            </a:r>
            <a:endParaRPr lang="de-DE" sz="1200" b="0" baseline="30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80975" indent="-180975" algn="l">
              <a:spcBef>
                <a:spcPts val="0"/>
              </a:spcBef>
              <a:spcAft>
                <a:spcPts val="300"/>
              </a:spcAft>
            </a:pPr>
            <a:r>
              <a:rPr lang="de-DE" sz="1200" b="0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de-DE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	IDAC, intermediate-dose </a:t>
            </a:r>
            <a:r>
              <a:rPr lang="de-DE" sz="1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cytarabine</a:t>
            </a:r>
            <a:r>
              <a:rPr lang="de-DE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; </a:t>
            </a:r>
            <a:r>
              <a:rPr lang="de-DE" sz="1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age-adapted</a:t>
            </a:r>
            <a:r>
              <a:rPr lang="de-DE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2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dosing</a:t>
            </a:r>
            <a:r>
              <a:rPr lang="de-DE" sz="12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; </a:t>
            </a:r>
            <a:r>
              <a:rPr lang="de-DE" sz="12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no</a:t>
            </a:r>
            <a:r>
              <a:rPr lang="de-DE" sz="12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2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anthracycline</a:t>
            </a:r>
            <a:r>
              <a:rPr lang="de-DE" sz="12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≥60 </a:t>
            </a:r>
            <a:r>
              <a:rPr lang="de-DE" sz="12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yrs</a:t>
            </a:r>
            <a:endParaRPr lang="de-DE" sz="12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80975" indent="-180975" algn="l">
              <a:spcBef>
                <a:spcPts val="0"/>
              </a:spcBef>
              <a:spcAft>
                <a:spcPts val="300"/>
              </a:spcAft>
            </a:pPr>
            <a:r>
              <a:rPr lang="de-DE" sz="1200" b="0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</a:t>
            </a:r>
            <a:r>
              <a:rPr lang="de-DE" sz="12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de-DE" sz="12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Patients</a:t>
            </a:r>
            <a:r>
              <a:rPr lang="de-DE" sz="12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18-60 </a:t>
            </a:r>
            <a:r>
              <a:rPr lang="de-DE" sz="12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yrs</a:t>
            </a:r>
            <a:r>
              <a:rPr lang="de-DE" sz="12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 CPX-351 55/125 mg/m</a:t>
            </a:r>
            <a:r>
              <a:rPr lang="de-DE" sz="1200" b="0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de-DE" sz="12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(120 U/m</a:t>
            </a:r>
            <a:r>
              <a:rPr lang="de-DE" sz="1200" b="0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de-DE" sz="12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); &gt;60 </a:t>
            </a:r>
            <a:r>
              <a:rPr lang="de-DE" sz="12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yrs</a:t>
            </a:r>
            <a:r>
              <a:rPr lang="de-DE" sz="12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de-DE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CPX-351 </a:t>
            </a:r>
            <a:r>
              <a:rPr lang="de-DE" sz="12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44/100 </a:t>
            </a:r>
            <a:r>
              <a:rPr lang="de-DE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mg/m</a:t>
            </a:r>
            <a:r>
              <a:rPr lang="de-DE" sz="1200" b="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de-DE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2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(=00 </a:t>
            </a:r>
            <a:r>
              <a:rPr lang="de-DE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U/m</a:t>
            </a:r>
            <a:r>
              <a:rPr lang="de-DE" sz="1200" b="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de-DE" sz="12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marL="180975" indent="-180975" algn="l">
              <a:spcBef>
                <a:spcPts val="0"/>
              </a:spcBef>
              <a:spcAft>
                <a:spcPts val="300"/>
              </a:spcAft>
            </a:pPr>
            <a:r>
              <a:rPr lang="de-DE" sz="1200" b="0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de-DE" sz="12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de-DE" sz="1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Patients</a:t>
            </a:r>
            <a:r>
              <a:rPr lang="de-DE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 18-60 </a:t>
            </a:r>
            <a:r>
              <a:rPr lang="de-DE" sz="1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yrs</a:t>
            </a:r>
            <a:r>
              <a:rPr lang="de-DE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: CPX-351 </a:t>
            </a:r>
            <a:r>
              <a:rPr lang="de-DE" sz="12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35/80 </a:t>
            </a:r>
            <a:r>
              <a:rPr lang="de-DE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mg/m</a:t>
            </a:r>
            <a:r>
              <a:rPr lang="de-DE" sz="1200" b="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de-DE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2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(80 </a:t>
            </a:r>
            <a:r>
              <a:rPr lang="de-DE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U/m</a:t>
            </a:r>
            <a:r>
              <a:rPr lang="de-DE" sz="1200" b="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de-DE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); &gt;60 </a:t>
            </a:r>
            <a:r>
              <a:rPr lang="de-DE" sz="1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yrs</a:t>
            </a:r>
            <a:r>
              <a:rPr lang="de-DE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: CPX-351 </a:t>
            </a:r>
            <a:r>
              <a:rPr lang="de-DE" sz="12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29/65 </a:t>
            </a:r>
            <a:r>
              <a:rPr lang="de-DE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mg/m</a:t>
            </a:r>
            <a:r>
              <a:rPr lang="de-DE" sz="1200" b="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de-DE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2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(65 </a:t>
            </a:r>
            <a:r>
              <a:rPr lang="de-DE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U/m</a:t>
            </a:r>
            <a:r>
              <a:rPr lang="de-DE" sz="1200" b="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de-DE" sz="12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marL="180975" indent="-180975" algn="l">
              <a:spcBef>
                <a:spcPts val="0"/>
              </a:spcBef>
              <a:spcAft>
                <a:spcPts val="300"/>
              </a:spcAft>
              <a:tabLst>
                <a:tab pos="5561013" algn="l"/>
              </a:tabLst>
            </a:pPr>
            <a:r>
              <a:rPr lang="en-US" sz="1200" b="0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r>
              <a:rPr lang="en-US" sz="12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Assessment by multi-parameter flow cytometry; and next-generation sequencing based analysis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sz="12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endParaRPr lang="de-DE" sz="1200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Abgerundetes Rechteck 32"/>
          <p:cNvSpPr/>
          <p:nvPr/>
        </p:nvSpPr>
        <p:spPr>
          <a:xfrm>
            <a:off x="10157651" y="5897237"/>
            <a:ext cx="1800200" cy="752416"/>
          </a:xfrm>
          <a:prstGeom prst="roundRect">
            <a:avLst/>
          </a:prstGeom>
          <a:solidFill>
            <a:srgbClr val="FFFF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75" indent="-3175" algn="ctr">
              <a:spcAft>
                <a:spcPts val="300"/>
              </a:spcAft>
            </a:pPr>
            <a:r>
              <a:rPr lang="de-DE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Expected</a:t>
            </a:r>
            <a:r>
              <a:rPr lang="de-DE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start</a:t>
            </a:r>
            <a:r>
              <a:rPr lang="de-DE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de-DE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Q1 </a:t>
            </a:r>
            <a:r>
              <a:rPr lang="de-DE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/ </a:t>
            </a:r>
            <a:r>
              <a:rPr lang="de-DE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2019</a:t>
            </a:r>
            <a:endParaRPr lang="de-DE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0" y="-26578"/>
            <a:ext cx="12192000" cy="13024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/>
          <p:cNvSpPr txBox="1"/>
          <p:nvPr/>
        </p:nvSpPr>
        <p:spPr>
          <a:xfrm>
            <a:off x="335361" y="105493"/>
            <a:ext cx="116224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de-DE" sz="3400" b="1" kern="0" dirty="0">
                <a:latin typeface="Calibri" panose="020F0502020204030204" pitchFamily="34" charset="0"/>
              </a:rPr>
              <a:t>CPX-351 vs ‘3+7‘ chemotherapy for patients </a:t>
            </a:r>
            <a:r>
              <a:rPr lang="en-US" altLang="de-DE" sz="3400" b="1" kern="0" dirty="0" smtClean="0">
                <a:latin typeface="Calibri" panose="020F0502020204030204" pitchFamily="34" charset="0"/>
              </a:rPr>
              <a:t>with</a:t>
            </a:r>
          </a:p>
          <a:p>
            <a:pPr algn="ctr">
              <a:spcBef>
                <a:spcPts val="0"/>
              </a:spcBef>
            </a:pPr>
            <a:r>
              <a:rPr lang="en-US" altLang="de-DE" sz="3400" b="1" kern="0" dirty="0" smtClean="0">
                <a:latin typeface="Calibri" panose="020F0502020204030204" pitchFamily="34" charset="0"/>
              </a:rPr>
              <a:t>intermediate-/adverse-risk AML – AMLSG 30-18</a:t>
            </a:r>
            <a:endParaRPr lang="en-US" altLang="de-DE" sz="3400" b="1" kern="0" dirty="0">
              <a:latin typeface="Calibri" panose="020F0502020204030204" pitchFamily="34" charset="0"/>
            </a:endParaRPr>
          </a:p>
        </p:txBody>
      </p:sp>
      <p:pic>
        <p:nvPicPr>
          <p:cNvPr id="36" name="Picture 16" descr="03_AML_bu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8621" y="20599"/>
            <a:ext cx="987206" cy="48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feld 36"/>
          <p:cNvSpPr txBox="1"/>
          <p:nvPr/>
        </p:nvSpPr>
        <p:spPr>
          <a:xfrm>
            <a:off x="8976320" y="4787661"/>
            <a:ext cx="2274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l">
              <a:spcBef>
                <a:spcPts val="0"/>
              </a:spcBef>
              <a:spcAft>
                <a:spcPts val="300"/>
              </a:spcAft>
            </a:pPr>
            <a:r>
              <a:rPr lang="de-DE" sz="1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Primary </a:t>
            </a:r>
            <a:r>
              <a:rPr lang="de-DE" sz="14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endpoint</a:t>
            </a:r>
            <a:r>
              <a:rPr lang="de-DE" sz="14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 EFS</a:t>
            </a:r>
            <a:endParaRPr lang="de-DE" sz="1400" b="0" baseline="30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4823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359696" y="6484789"/>
            <a:ext cx="3960440" cy="2894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Pan R, et al. Cancer </a:t>
            </a:r>
            <a:r>
              <a:rPr lang="da-DK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Discov. 2014;4:362-375.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19723" y="2367171"/>
            <a:ext cx="5242809" cy="245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71D4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71D4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" name="TextBox 10"/>
          <p:cNvSpPr txBox="1">
            <a:spLocks noChangeArrowheads="1"/>
          </p:cNvSpPr>
          <p:nvPr/>
        </p:nvSpPr>
        <p:spPr bwMode="auto">
          <a:xfrm>
            <a:off x="1070739" y="1431067"/>
            <a:ext cx="456946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80000"/>
              </a:spcBef>
              <a:buFont typeface="Arial" pitchFamily="34" charset="0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40000"/>
              </a:spcBef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1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1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b="0" dirty="0">
                <a:solidFill>
                  <a:srgbClr val="000000"/>
                </a:solidFill>
                <a:latin typeface="Calibri"/>
                <a:ea typeface="Arial" charset="0"/>
                <a:cs typeface="Arial" charset="0"/>
              </a:rPr>
              <a:t>AML primary patient samples cultured with </a:t>
            </a:r>
            <a:r>
              <a:rPr lang="en-US" altLang="en-US" b="0" dirty="0" err="1">
                <a:solidFill>
                  <a:srgbClr val="000000"/>
                </a:solidFill>
                <a:latin typeface="Calibri"/>
                <a:ea typeface="Arial" charset="0"/>
                <a:cs typeface="Arial" charset="0"/>
              </a:rPr>
              <a:t>venetoclax</a:t>
            </a:r>
            <a:r>
              <a:rPr lang="en-US" altLang="en-US" b="0" dirty="0">
                <a:solidFill>
                  <a:srgbClr val="000000"/>
                </a:solidFill>
                <a:latin typeface="Calibri"/>
                <a:ea typeface="Arial" charset="0"/>
                <a:cs typeface="Arial" charset="0"/>
              </a:rPr>
              <a:t> </a:t>
            </a:r>
            <a:r>
              <a:rPr lang="en-US" altLang="en-US" b="0" i="1" dirty="0">
                <a:solidFill>
                  <a:srgbClr val="000000"/>
                </a:solidFill>
                <a:latin typeface="Calibri"/>
                <a:ea typeface="Arial" charset="0"/>
                <a:cs typeface="Arial" charset="0"/>
              </a:rPr>
              <a:t>ex vivo</a:t>
            </a:r>
            <a:endParaRPr lang="en-US" altLang="en-US" b="0" dirty="0">
              <a:solidFill>
                <a:srgbClr val="000000"/>
              </a:solidFill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44" name="TextBox 10"/>
          <p:cNvSpPr txBox="1">
            <a:spLocks noChangeArrowheads="1"/>
          </p:cNvSpPr>
          <p:nvPr/>
        </p:nvSpPr>
        <p:spPr bwMode="auto">
          <a:xfrm>
            <a:off x="6805384" y="1450204"/>
            <a:ext cx="361109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80000"/>
              </a:spcBef>
              <a:buFont typeface="Arial" pitchFamily="34" charset="0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40000"/>
              </a:spcBef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1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1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b="0" dirty="0">
                <a:solidFill>
                  <a:srgbClr val="000000"/>
                </a:solidFill>
                <a:latin typeface="Calibri"/>
                <a:ea typeface="Arial" charset="0"/>
                <a:cs typeface="Arial" charset="0"/>
              </a:rPr>
              <a:t>Systemic model of AML (MOLM13-luciferase)</a:t>
            </a:r>
          </a:p>
        </p:txBody>
      </p:sp>
      <p:grpSp>
        <p:nvGrpSpPr>
          <p:cNvPr id="45" name="Group 11"/>
          <p:cNvGrpSpPr/>
          <p:nvPr/>
        </p:nvGrpSpPr>
        <p:grpSpPr>
          <a:xfrm>
            <a:off x="6744072" y="2328744"/>
            <a:ext cx="4541286" cy="4268608"/>
            <a:chOff x="5422900" y="2108570"/>
            <a:chExt cx="3651744" cy="3728853"/>
          </a:xfrm>
        </p:grpSpPr>
        <p:pic>
          <p:nvPicPr>
            <p:cNvPr id="4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2900" y="2413000"/>
              <a:ext cx="1316038" cy="974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2900" y="3479800"/>
              <a:ext cx="1316038" cy="930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7050" y="3479800"/>
              <a:ext cx="1395413" cy="930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2288" y="2413000"/>
              <a:ext cx="1408112" cy="976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0088" y="2257425"/>
              <a:ext cx="47625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8025" y="2225964"/>
              <a:ext cx="746619" cy="184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23"/>
            <p:cNvSpPr txBox="1">
              <a:spLocks noChangeArrowheads="1"/>
            </p:cNvSpPr>
            <p:nvPr/>
          </p:nvSpPr>
          <p:spPr bwMode="auto">
            <a:xfrm>
              <a:off x="5886125" y="2108570"/>
              <a:ext cx="2258223" cy="295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80000"/>
                </a:spcBef>
                <a:buFont typeface="Arial" pitchFamily="34" charset="0"/>
                <a:defRPr sz="2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40000"/>
                </a:spcBef>
                <a:buChar char="•"/>
                <a:defRPr sz="22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1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1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1524000" indent="-1524000" defTabSz="457200" eaLnBrk="1" fontAlgn="auto" hangingPunct="1">
                <a:spcBef>
                  <a:spcPct val="0"/>
                </a:spcBef>
                <a:spcAft>
                  <a:spcPts val="0"/>
                </a:spcAft>
              </a:pPr>
              <a:r>
                <a:rPr lang="en-US" altLang="en-US" sz="1600" b="0" dirty="0">
                  <a:solidFill>
                    <a:srgbClr val="070605"/>
                  </a:solidFill>
                  <a:latin typeface="Calibri" charset="0"/>
                  <a:ea typeface="Calibri" charset="0"/>
                  <a:cs typeface="Calibri" charset="0"/>
                </a:rPr>
                <a:t> Vehicle               Venetoclax    </a:t>
              </a:r>
            </a:p>
          </p:txBody>
        </p:sp>
        <p:pic>
          <p:nvPicPr>
            <p:cNvPr id="53" name="Picture 2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64" r="50438"/>
            <a:stretch>
              <a:fillRect/>
            </a:stretch>
          </p:blipFill>
          <p:spPr bwMode="auto">
            <a:xfrm>
              <a:off x="5422900" y="4533900"/>
              <a:ext cx="1350963" cy="1036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Text Box 31"/>
            <p:cNvSpPr txBox="1">
              <a:spLocks noChangeArrowheads="1"/>
            </p:cNvSpPr>
            <p:nvPr/>
          </p:nvSpPr>
          <p:spPr bwMode="gray">
            <a:xfrm>
              <a:off x="6346770" y="5575631"/>
              <a:ext cx="941769" cy="2617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rgbClr val="070605"/>
                  </a:solidFill>
                  <a:latin typeface="Calibri" charset="0"/>
                  <a:ea typeface="Calibri" charset="0"/>
                  <a:cs typeface="Calibri" charset="0"/>
                </a:rPr>
                <a:t>Spleens (D15)</a:t>
              </a:r>
            </a:p>
          </p:txBody>
        </p:sp>
        <p:sp>
          <p:nvSpPr>
            <p:cNvPr id="55" name="TextBox 47"/>
            <p:cNvSpPr txBox="1"/>
            <p:nvPr/>
          </p:nvSpPr>
          <p:spPr>
            <a:xfrm>
              <a:off x="6159500" y="3136900"/>
              <a:ext cx="546100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Day 4</a:t>
              </a:r>
            </a:p>
          </p:txBody>
        </p:sp>
        <p:sp>
          <p:nvSpPr>
            <p:cNvPr id="56" name="TextBox 48"/>
            <p:cNvSpPr txBox="1"/>
            <p:nvPr/>
          </p:nvSpPr>
          <p:spPr>
            <a:xfrm>
              <a:off x="6137275" y="4133850"/>
              <a:ext cx="627063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Day 14</a:t>
              </a:r>
            </a:p>
          </p:txBody>
        </p:sp>
        <p:sp>
          <p:nvSpPr>
            <p:cNvPr id="57" name="TextBox 49"/>
            <p:cNvSpPr txBox="1"/>
            <p:nvPr/>
          </p:nvSpPr>
          <p:spPr>
            <a:xfrm>
              <a:off x="7716838" y="3136900"/>
              <a:ext cx="546100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Day 4</a:t>
              </a:r>
            </a:p>
          </p:txBody>
        </p:sp>
        <p:sp>
          <p:nvSpPr>
            <p:cNvPr id="58" name="TextBox 50"/>
            <p:cNvSpPr txBox="1"/>
            <p:nvPr/>
          </p:nvSpPr>
          <p:spPr>
            <a:xfrm>
              <a:off x="7693025" y="4133850"/>
              <a:ext cx="627063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Day 14</a:t>
              </a:r>
            </a:p>
          </p:txBody>
        </p:sp>
        <p:pic>
          <p:nvPicPr>
            <p:cNvPr id="59" name="Picture 2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72" r="9641"/>
            <a:stretch>
              <a:fillRect/>
            </a:stretch>
          </p:blipFill>
          <p:spPr bwMode="auto">
            <a:xfrm>
              <a:off x="6894513" y="4548188"/>
              <a:ext cx="1385887" cy="1036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Rectangle 53"/>
            <p:cNvSpPr/>
            <p:nvPr/>
          </p:nvSpPr>
          <p:spPr>
            <a:xfrm>
              <a:off x="6748463" y="2368551"/>
              <a:ext cx="120633" cy="3201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FFFFFF"/>
                </a:solidFill>
                <a:ea typeface="Calibri" charset="0"/>
                <a:cs typeface="Calibri" charset="0"/>
              </a:endParaRPr>
            </a:p>
          </p:txBody>
        </p:sp>
      </p:grpSp>
      <p:sp>
        <p:nvSpPr>
          <p:cNvPr id="61" name="TextBox 4"/>
          <p:cNvSpPr txBox="1"/>
          <p:nvPr/>
        </p:nvSpPr>
        <p:spPr>
          <a:xfrm>
            <a:off x="697030" y="4965956"/>
            <a:ext cx="5165502" cy="106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6213" indent="-176213" algn="l" defTabSz="4572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b="0" dirty="0">
                <a:solidFill>
                  <a:srgbClr val="000000"/>
                </a:solidFill>
                <a:latin typeface="Calibri"/>
              </a:rPr>
              <a:t>73/106 (69%) primary AML patient samples sensitive to </a:t>
            </a:r>
            <a:r>
              <a:rPr lang="en-US" altLang="en-US" sz="1600" b="0" dirty="0" err="1">
                <a:solidFill>
                  <a:srgbClr val="000000"/>
                </a:solidFill>
                <a:latin typeface="Calibri"/>
              </a:rPr>
              <a:t>venetoclax</a:t>
            </a:r>
            <a:r>
              <a:rPr lang="en-US" altLang="en-US" sz="1600" b="0" dirty="0">
                <a:solidFill>
                  <a:srgbClr val="000000"/>
                </a:solidFill>
                <a:latin typeface="Calibri"/>
              </a:rPr>
              <a:t>-mediated cell killing (IC</a:t>
            </a:r>
            <a:r>
              <a:rPr lang="en-US" altLang="en-US" sz="1600" b="0" baseline="-25000" dirty="0">
                <a:solidFill>
                  <a:srgbClr val="000000"/>
                </a:solidFill>
                <a:latin typeface="Calibri"/>
              </a:rPr>
              <a:t>50</a:t>
            </a:r>
            <a:r>
              <a:rPr lang="en-US" altLang="en-US" sz="1600" b="0" dirty="0">
                <a:solidFill>
                  <a:srgbClr val="000000"/>
                </a:solidFill>
                <a:latin typeface="Calibri"/>
              </a:rPr>
              <a:t> &lt; 100 </a:t>
            </a:r>
            <a:r>
              <a:rPr lang="en-US" altLang="en-US" sz="1600" b="0" dirty="0" err="1">
                <a:solidFill>
                  <a:srgbClr val="000000"/>
                </a:solidFill>
                <a:latin typeface="Calibri"/>
              </a:rPr>
              <a:t>nM</a:t>
            </a:r>
            <a:r>
              <a:rPr lang="en-US" altLang="en-US" sz="1600" b="0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176213" indent="-176213" algn="l" defTabSz="4572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b="0" dirty="0" err="1">
                <a:solidFill>
                  <a:srgbClr val="000000"/>
                </a:solidFill>
                <a:latin typeface="Calibri"/>
              </a:rPr>
              <a:t>Venetoclax</a:t>
            </a:r>
            <a:r>
              <a:rPr lang="en-US" altLang="en-US" sz="1600" b="0" dirty="0">
                <a:solidFill>
                  <a:srgbClr val="000000"/>
                </a:solidFill>
                <a:latin typeface="Calibri"/>
              </a:rPr>
              <a:t> inhibits the progression of AML and reduces spleen size in mouse models of systemic AML </a:t>
            </a:r>
          </a:p>
        </p:txBody>
      </p:sp>
      <p:sp>
        <p:nvSpPr>
          <p:cNvPr id="62" name="Text Placeholder 5"/>
          <p:cNvSpPr txBox="1">
            <a:spLocks/>
          </p:cNvSpPr>
          <p:nvPr/>
        </p:nvSpPr>
        <p:spPr>
          <a:xfrm>
            <a:off x="634329" y="6027785"/>
            <a:ext cx="3096344" cy="28803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10000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4000" indent="-254000" algn="l" rtl="0" eaLnBrk="1" fontAlgn="base" hangingPunct="1"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579438" indent="-295275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Calibri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914400" indent="-314325" algn="l" rtl="0" eaLnBrk="1" fontAlgn="base" hangingPunct="1">
              <a:spcBef>
                <a:spcPts val="300"/>
              </a:spcBef>
              <a:spcAft>
                <a:spcPts val="0"/>
              </a:spcAft>
              <a:buSzPct val="90000"/>
              <a:buFont typeface="Calibri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219200" indent="-274638" algn="l" rtl="0" eaLnBrk="1" fontAlgn="base" hangingPunct="1">
              <a:spcBef>
                <a:spcPts val="300"/>
              </a:spcBef>
              <a:spcAft>
                <a:spcPts val="0"/>
              </a:spcAft>
              <a:buFont typeface="Calibri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5pPr>
            <a:lvl6pPr marL="1314450" indent="-16986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alibri" pitchFamily="34" charset="0"/>
              <a:buChar char="–"/>
              <a:defRPr sz="1600" baseline="0">
                <a:solidFill>
                  <a:srgbClr val="000000"/>
                </a:solidFill>
                <a:latin typeface="+mn-lt"/>
              </a:defRPr>
            </a:lvl6pPr>
            <a:lvl7pPr marL="2513013" indent="-227013" algn="l" rtl="0" eaLnBrk="1" fontAlgn="base" hangingPunct="1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970213" indent="-227013" algn="l" rtl="0" eaLnBrk="1" fontAlgn="base" hangingPunct="1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427413" indent="-227013" algn="l" rtl="0" eaLnBrk="1" fontAlgn="base" hangingPunct="1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0000"/>
              </a:buClr>
            </a:pPr>
            <a:r>
              <a:rPr lang="en-US" sz="1000" b="0" kern="0" dirty="0" smtClean="0">
                <a:solidFill>
                  <a:srgbClr val="000000"/>
                </a:solidFill>
              </a:rPr>
              <a:t>IC</a:t>
            </a:r>
            <a:r>
              <a:rPr lang="en-US" sz="1000" b="0" kern="0" baseline="-25000" dirty="0" smtClean="0">
                <a:solidFill>
                  <a:srgbClr val="000000"/>
                </a:solidFill>
              </a:rPr>
              <a:t>50</a:t>
            </a:r>
            <a:r>
              <a:rPr lang="en-US" sz="1000" b="0" kern="0" dirty="0" smtClean="0">
                <a:solidFill>
                  <a:srgbClr val="000000"/>
                </a:solidFill>
              </a:rPr>
              <a:t>, half-maximal inhibitory concentration</a:t>
            </a:r>
            <a:endParaRPr lang="en-US" sz="1000" b="0" kern="0" dirty="0">
              <a:solidFill>
                <a:srgbClr val="000000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0" y="-26577"/>
            <a:ext cx="12192000" cy="10585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602955" y="201388"/>
            <a:ext cx="11101064" cy="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29" tIns="45715" rIns="91429" bIns="35996" numCol="1" rtlCol="0" anchor="b" anchorCtr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400" b="1" dirty="0" err="1" smtClean="0">
                <a:latin typeface="+mn-lt"/>
              </a:rPr>
              <a:t>Venetoclax</a:t>
            </a:r>
            <a:r>
              <a:rPr lang="en-US" sz="3400" b="1" dirty="0" smtClean="0">
                <a:latin typeface="+mn-lt"/>
              </a:rPr>
              <a:t> is highly active in preclinical models of AML</a:t>
            </a:r>
            <a:endParaRPr lang="en-US" sz="3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72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479376" y="908720"/>
            <a:ext cx="11521280" cy="58772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US" sz="1800" b="1" kern="0" dirty="0" smtClean="0">
                <a:solidFill>
                  <a:srgbClr val="9E0F1E"/>
                </a:solidFill>
              </a:rPr>
              <a:t>Non-Intensive Therapy</a:t>
            </a:r>
          </a:p>
          <a:p>
            <a:pPr marL="266700" indent="-266700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800" b="0" kern="0" dirty="0" err="1" smtClean="0">
                <a:solidFill>
                  <a:prstClr val="black"/>
                </a:solidFill>
              </a:rPr>
              <a:t>Venetoclax</a:t>
            </a:r>
            <a:r>
              <a:rPr lang="en-US" sz="1800" b="0" kern="0" dirty="0" smtClean="0">
                <a:solidFill>
                  <a:prstClr val="black"/>
                </a:solidFill>
              </a:rPr>
              <a:t> </a:t>
            </a:r>
            <a:r>
              <a:rPr lang="en-US" sz="1800" b="0" kern="0" dirty="0">
                <a:solidFill>
                  <a:prstClr val="black"/>
                </a:solidFill>
              </a:rPr>
              <a:t>with LDAC in treatment-naïve elderly patients with AML: a phase I/II </a:t>
            </a:r>
            <a:r>
              <a:rPr lang="en-US" sz="1800" b="0" kern="0" dirty="0" smtClean="0">
                <a:solidFill>
                  <a:prstClr val="black"/>
                </a:solidFill>
              </a:rPr>
              <a:t>study</a:t>
            </a:r>
          </a:p>
          <a:p>
            <a:pPr marL="269875" indent="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US" sz="1300" b="0" dirty="0">
                <a:solidFill>
                  <a:prstClr val="white">
                    <a:lumMod val="50000"/>
                  </a:prstClr>
                </a:solidFill>
              </a:rPr>
              <a:t>Strickland S, et al</a:t>
            </a:r>
            <a:r>
              <a:rPr lang="en-US" sz="1300" b="0" dirty="0" smtClean="0">
                <a:solidFill>
                  <a:prstClr val="white">
                    <a:lumMod val="50000"/>
                  </a:prstClr>
                </a:solidFill>
              </a:rPr>
              <a:t>. </a:t>
            </a:r>
            <a:r>
              <a:rPr lang="en-US" sz="1300" b="0" dirty="0">
                <a:solidFill>
                  <a:prstClr val="white">
                    <a:lumMod val="50000"/>
                  </a:prstClr>
                </a:solidFill>
              </a:rPr>
              <a:t>ASH 2018, abstract #</a:t>
            </a:r>
            <a:r>
              <a:rPr lang="en-US" sz="1300" b="0" dirty="0" smtClean="0">
                <a:solidFill>
                  <a:prstClr val="white">
                    <a:lumMod val="50000"/>
                  </a:prstClr>
                </a:solidFill>
              </a:rPr>
              <a:t>284 </a:t>
            </a:r>
            <a:r>
              <a:rPr lang="de-DE" sz="1300" b="0" dirty="0" smtClean="0">
                <a:solidFill>
                  <a:prstClr val="white">
                    <a:lumMod val="50000"/>
                  </a:prstClr>
                </a:solidFill>
              </a:rPr>
              <a:t>[M14-387; </a:t>
            </a:r>
            <a:r>
              <a:rPr lang="en-US" sz="1300" b="0" kern="0" dirty="0" smtClean="0">
                <a:solidFill>
                  <a:prstClr val="white">
                    <a:lumMod val="50000"/>
                  </a:prstClr>
                </a:solidFill>
              </a:rPr>
              <a:t>NCT02287233]</a:t>
            </a:r>
            <a:endParaRPr lang="de-DE" sz="1300" b="0" dirty="0" smtClean="0">
              <a:solidFill>
                <a:prstClr val="white">
                  <a:lumMod val="50000"/>
                </a:prstClr>
              </a:solidFill>
            </a:endParaRPr>
          </a:p>
          <a:p>
            <a:pPr marL="269875" indent="-269875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800" b="0" kern="0" dirty="0" smtClean="0">
                <a:solidFill>
                  <a:prstClr val="black"/>
                </a:solidFill>
              </a:rPr>
              <a:t>Safety and preliminary efficacy of </a:t>
            </a:r>
            <a:r>
              <a:rPr lang="en-US" sz="1800" b="0" kern="0" dirty="0" err="1" smtClean="0">
                <a:solidFill>
                  <a:prstClr val="black"/>
                </a:solidFill>
              </a:rPr>
              <a:t>venetoclax</a:t>
            </a:r>
            <a:r>
              <a:rPr lang="en-US" sz="1800" b="0" kern="0" dirty="0" smtClean="0">
                <a:solidFill>
                  <a:prstClr val="black"/>
                </a:solidFill>
              </a:rPr>
              <a:t> with </a:t>
            </a:r>
            <a:r>
              <a:rPr lang="en-US" sz="1800" b="0" kern="0" dirty="0" err="1" smtClean="0">
                <a:solidFill>
                  <a:prstClr val="black"/>
                </a:solidFill>
              </a:rPr>
              <a:t>decitabine</a:t>
            </a:r>
            <a:r>
              <a:rPr lang="en-US" sz="1800" b="0" kern="0" dirty="0" smtClean="0">
                <a:solidFill>
                  <a:prstClr val="black"/>
                </a:solidFill>
              </a:rPr>
              <a:t> or </a:t>
            </a:r>
            <a:r>
              <a:rPr lang="en-US" sz="1800" b="0" kern="0" dirty="0" err="1" smtClean="0">
                <a:solidFill>
                  <a:prstClr val="black"/>
                </a:solidFill>
              </a:rPr>
              <a:t>azacitidine</a:t>
            </a:r>
            <a:r>
              <a:rPr lang="en-US" sz="1800" b="0" kern="0" dirty="0" smtClean="0">
                <a:solidFill>
                  <a:prstClr val="black"/>
                </a:solidFill>
              </a:rPr>
              <a:t> in elderly patients with previously untreated AML: a non-randomized, open-label, phase 1b study</a:t>
            </a:r>
          </a:p>
          <a:p>
            <a:pPr marL="269875" indent="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de-DE" sz="1300" b="0" dirty="0" err="1" smtClean="0">
                <a:solidFill>
                  <a:prstClr val="white">
                    <a:lumMod val="50000"/>
                  </a:prstClr>
                </a:solidFill>
              </a:rPr>
              <a:t>DiNardo</a:t>
            </a:r>
            <a:r>
              <a:rPr lang="de-DE" sz="1300" b="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300" b="0" dirty="0">
                <a:solidFill>
                  <a:prstClr val="white">
                    <a:lumMod val="50000"/>
                  </a:prstClr>
                </a:solidFill>
              </a:rPr>
              <a:t>C, et al. Lancet </a:t>
            </a:r>
            <a:r>
              <a:rPr lang="de-DE" sz="1300" b="0" dirty="0" err="1">
                <a:solidFill>
                  <a:prstClr val="white">
                    <a:lumMod val="50000"/>
                  </a:prstClr>
                </a:solidFill>
              </a:rPr>
              <a:t>Oncol</a:t>
            </a:r>
            <a:r>
              <a:rPr lang="de-DE" sz="1300" b="0" dirty="0">
                <a:solidFill>
                  <a:prstClr val="white">
                    <a:lumMod val="50000"/>
                  </a:prstClr>
                </a:solidFill>
              </a:rPr>
              <a:t>. 2018;19(2):</a:t>
            </a:r>
            <a:r>
              <a:rPr lang="de-DE" sz="1300" b="0" dirty="0" smtClean="0">
                <a:solidFill>
                  <a:prstClr val="white">
                    <a:lumMod val="50000"/>
                  </a:prstClr>
                </a:solidFill>
              </a:rPr>
              <a:t>216-228</a:t>
            </a:r>
            <a:r>
              <a:rPr lang="de-DE" sz="1300" b="0" dirty="0">
                <a:solidFill>
                  <a:prstClr val="white">
                    <a:lumMod val="50000"/>
                  </a:prstClr>
                </a:solidFill>
              </a:rPr>
              <a:t>. </a:t>
            </a:r>
            <a:r>
              <a:rPr lang="de-DE" sz="1300" b="0" dirty="0" smtClean="0">
                <a:solidFill>
                  <a:prstClr val="white">
                    <a:lumMod val="50000"/>
                  </a:prstClr>
                </a:solidFill>
              </a:rPr>
              <a:t>[M14-358; NCT02203773]</a:t>
            </a:r>
            <a:endParaRPr lang="en-US" sz="1300" b="0" kern="0" dirty="0" smtClean="0">
              <a:solidFill>
                <a:prstClr val="white">
                  <a:lumMod val="50000"/>
                </a:prstClr>
              </a:solidFill>
            </a:endParaRPr>
          </a:p>
          <a:p>
            <a:pPr marL="266700" indent="-266700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800" b="0" kern="0" dirty="0" err="1" smtClean="0">
                <a:solidFill>
                  <a:prstClr val="black"/>
                </a:solidFill>
              </a:rPr>
              <a:t>Venetoclax</a:t>
            </a:r>
            <a:r>
              <a:rPr lang="en-US" sz="1800" b="0" kern="0" dirty="0" smtClean="0">
                <a:solidFill>
                  <a:prstClr val="black"/>
                </a:solidFill>
              </a:rPr>
              <a:t> combined with </a:t>
            </a:r>
            <a:r>
              <a:rPr lang="en-US" sz="1800" b="0" kern="0" dirty="0" err="1" smtClean="0">
                <a:solidFill>
                  <a:prstClr val="black"/>
                </a:solidFill>
              </a:rPr>
              <a:t>decitabine</a:t>
            </a:r>
            <a:r>
              <a:rPr lang="en-US" sz="1800" b="0" kern="0" dirty="0" smtClean="0">
                <a:solidFill>
                  <a:prstClr val="black"/>
                </a:solidFill>
              </a:rPr>
              <a:t> or </a:t>
            </a:r>
            <a:r>
              <a:rPr lang="en-US" sz="1800" b="0" kern="0" dirty="0" err="1" smtClean="0">
                <a:solidFill>
                  <a:prstClr val="black"/>
                </a:solidFill>
              </a:rPr>
              <a:t>azacitidine</a:t>
            </a:r>
            <a:r>
              <a:rPr lang="en-US" sz="1800" b="0" kern="0" dirty="0" smtClean="0">
                <a:solidFill>
                  <a:prstClr val="black"/>
                </a:solidFill>
              </a:rPr>
              <a:t> in treatment-naïve, elderly patients with AML</a:t>
            </a:r>
          </a:p>
          <a:p>
            <a:pPr marL="269875" indent="0">
              <a:spcBef>
                <a:spcPts val="0"/>
              </a:spcBef>
              <a:spcAft>
                <a:spcPts val="900"/>
              </a:spcAft>
              <a:buFontTx/>
              <a:buNone/>
              <a:defRPr/>
            </a:pPr>
            <a:r>
              <a:rPr lang="de-DE" sz="1300" b="0" dirty="0" err="1" smtClean="0">
                <a:solidFill>
                  <a:schemeClr val="bg1">
                    <a:lumMod val="50000"/>
                  </a:schemeClr>
                </a:solidFill>
              </a:rPr>
              <a:t>DiNardo</a:t>
            </a:r>
            <a:r>
              <a:rPr lang="de-DE" sz="1300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300" b="0" dirty="0">
                <a:solidFill>
                  <a:schemeClr val="bg1">
                    <a:lumMod val="50000"/>
                  </a:schemeClr>
                </a:solidFill>
              </a:rPr>
              <a:t>C, et al. Blood </a:t>
            </a:r>
            <a:r>
              <a:rPr lang="de-DE" sz="1300" b="0" dirty="0" smtClean="0">
                <a:solidFill>
                  <a:schemeClr val="bg1">
                    <a:lumMod val="50000"/>
                  </a:schemeClr>
                </a:solidFill>
              </a:rPr>
              <a:t>2019;133(1</a:t>
            </a:r>
            <a:r>
              <a:rPr lang="de-DE" sz="1300" b="0" dirty="0">
                <a:solidFill>
                  <a:schemeClr val="bg1">
                    <a:lumMod val="50000"/>
                  </a:schemeClr>
                </a:solidFill>
              </a:rPr>
              <a:t>):7-17</a:t>
            </a:r>
            <a:r>
              <a:rPr lang="en-US" sz="1300" b="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de-DE" sz="1300" b="0" dirty="0" smtClean="0">
                <a:solidFill>
                  <a:prstClr val="white">
                    <a:lumMod val="50000"/>
                  </a:prstClr>
                </a:solidFill>
              </a:rPr>
              <a:t>[M14-358; NCT02203773</a:t>
            </a:r>
            <a:r>
              <a:rPr lang="de-DE" sz="1300" b="0" dirty="0">
                <a:solidFill>
                  <a:prstClr val="white">
                    <a:lumMod val="50000"/>
                  </a:prstClr>
                </a:solidFill>
              </a:rPr>
              <a:t>]</a:t>
            </a:r>
            <a:endParaRPr lang="en-US" sz="1300" b="0" dirty="0" smtClean="0">
              <a:solidFill>
                <a:prstClr val="white">
                  <a:lumMod val="50000"/>
                </a:prstClr>
              </a:solidFill>
            </a:endParaRPr>
          </a:p>
          <a:p>
            <a:pPr marL="268288" indent="-268288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800" b="0" kern="0" dirty="0" err="1">
                <a:solidFill>
                  <a:prstClr val="black"/>
                </a:solidFill>
              </a:rPr>
              <a:t>Azacitidine</a:t>
            </a:r>
            <a:r>
              <a:rPr lang="en-US" sz="1800" b="0" kern="0" dirty="0">
                <a:solidFill>
                  <a:prstClr val="black"/>
                </a:solidFill>
              </a:rPr>
              <a:t> with </a:t>
            </a:r>
            <a:r>
              <a:rPr lang="en-US" sz="1800" b="0" kern="0" dirty="0" err="1">
                <a:solidFill>
                  <a:prstClr val="black"/>
                </a:solidFill>
              </a:rPr>
              <a:t>Venetoclax</a:t>
            </a:r>
            <a:r>
              <a:rPr lang="en-US" sz="1800" b="0" kern="0" dirty="0">
                <a:solidFill>
                  <a:prstClr val="black"/>
                </a:solidFill>
              </a:rPr>
              <a:t> or Placebo in </a:t>
            </a:r>
            <a:r>
              <a:rPr lang="en-US" sz="1800" b="0" kern="0" dirty="0" smtClean="0">
                <a:solidFill>
                  <a:prstClr val="black"/>
                </a:solidFill>
              </a:rPr>
              <a:t>pts </a:t>
            </a:r>
            <a:r>
              <a:rPr lang="en-US" sz="1800" b="0" kern="0" dirty="0">
                <a:solidFill>
                  <a:prstClr val="black"/>
                </a:solidFill>
              </a:rPr>
              <a:t>with newly diagnosed AML ineligible for intensive </a:t>
            </a:r>
            <a:r>
              <a:rPr lang="en-US" sz="1800" b="0" kern="0" dirty="0" smtClean="0">
                <a:solidFill>
                  <a:prstClr val="black"/>
                </a:solidFill>
              </a:rPr>
              <a:t>therapy</a:t>
            </a:r>
          </a:p>
          <a:p>
            <a:pPr marL="268288" indent="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US" sz="1300" b="0" kern="0" dirty="0" smtClean="0">
                <a:solidFill>
                  <a:prstClr val="white">
                    <a:lumMod val="50000"/>
                  </a:prstClr>
                </a:solidFill>
              </a:rPr>
              <a:t>Protocol M15-656, Phase III pivotal study; accrual </a:t>
            </a:r>
            <a:r>
              <a:rPr lang="en-US" sz="1300" b="0" kern="0" dirty="0">
                <a:solidFill>
                  <a:prstClr val="white">
                    <a:lumMod val="50000"/>
                  </a:prstClr>
                </a:solidFill>
              </a:rPr>
              <a:t>completed  </a:t>
            </a:r>
            <a:r>
              <a:rPr lang="en-US" sz="1300" b="0" kern="0" dirty="0" smtClean="0">
                <a:solidFill>
                  <a:prstClr val="white">
                    <a:lumMod val="50000"/>
                  </a:prstClr>
                </a:solidFill>
              </a:rPr>
              <a:t>[M15-656; NCT02993523]</a:t>
            </a:r>
          </a:p>
          <a:p>
            <a:pPr marL="266700" indent="-266700">
              <a:spcBef>
                <a:spcPts val="0"/>
              </a:spcBef>
              <a:spcAft>
                <a:spcPts val="300"/>
              </a:spcAft>
              <a:defRPr/>
            </a:pPr>
            <a:r>
              <a:rPr lang="de-DE" sz="1800" b="0" dirty="0">
                <a:solidFill>
                  <a:prstClr val="black"/>
                </a:solidFill>
              </a:rPr>
              <a:t>Interim </a:t>
            </a:r>
            <a:r>
              <a:rPr lang="de-DE" sz="1800" b="0" dirty="0" err="1" smtClean="0">
                <a:solidFill>
                  <a:prstClr val="black"/>
                </a:solidFill>
              </a:rPr>
              <a:t>analysis</a:t>
            </a:r>
            <a:r>
              <a:rPr lang="de-DE" sz="1800" b="0" dirty="0" smtClean="0">
                <a:solidFill>
                  <a:prstClr val="black"/>
                </a:solidFill>
              </a:rPr>
              <a:t> </a:t>
            </a:r>
            <a:r>
              <a:rPr lang="de-DE" sz="1800" b="0" dirty="0">
                <a:solidFill>
                  <a:prstClr val="black"/>
                </a:solidFill>
              </a:rPr>
              <a:t>of Phase II </a:t>
            </a:r>
            <a:r>
              <a:rPr lang="de-DE" sz="1800" b="0" dirty="0" err="1" smtClean="0">
                <a:solidFill>
                  <a:prstClr val="black"/>
                </a:solidFill>
              </a:rPr>
              <a:t>study</a:t>
            </a:r>
            <a:r>
              <a:rPr lang="de-DE" sz="1800" b="0" dirty="0" smtClean="0">
                <a:solidFill>
                  <a:prstClr val="black"/>
                </a:solidFill>
              </a:rPr>
              <a:t> </a:t>
            </a:r>
            <a:r>
              <a:rPr lang="de-DE" sz="1800" b="0" dirty="0">
                <a:solidFill>
                  <a:prstClr val="black"/>
                </a:solidFill>
              </a:rPr>
              <a:t>of </a:t>
            </a:r>
            <a:r>
              <a:rPr lang="de-DE" sz="1800" b="0" dirty="0" err="1">
                <a:solidFill>
                  <a:prstClr val="black"/>
                </a:solidFill>
              </a:rPr>
              <a:t>Venetoclax</a:t>
            </a:r>
            <a:r>
              <a:rPr lang="de-DE" sz="1800" b="0" dirty="0">
                <a:solidFill>
                  <a:prstClr val="black"/>
                </a:solidFill>
              </a:rPr>
              <a:t> </a:t>
            </a:r>
            <a:r>
              <a:rPr lang="de-DE" sz="1800" b="0" dirty="0" err="1">
                <a:solidFill>
                  <a:prstClr val="black"/>
                </a:solidFill>
              </a:rPr>
              <a:t>with</a:t>
            </a:r>
            <a:r>
              <a:rPr lang="de-DE" sz="1800" b="0" dirty="0">
                <a:solidFill>
                  <a:prstClr val="black"/>
                </a:solidFill>
              </a:rPr>
              <a:t> </a:t>
            </a:r>
            <a:r>
              <a:rPr lang="de-DE" sz="1800" b="0" dirty="0" smtClean="0">
                <a:solidFill>
                  <a:prstClr val="black"/>
                </a:solidFill>
              </a:rPr>
              <a:t>10-day </a:t>
            </a:r>
            <a:r>
              <a:rPr lang="de-DE" sz="1800" b="0" dirty="0" err="1">
                <a:solidFill>
                  <a:prstClr val="black"/>
                </a:solidFill>
              </a:rPr>
              <a:t>Decitabine</a:t>
            </a:r>
            <a:r>
              <a:rPr lang="de-DE" sz="1800" b="0" dirty="0">
                <a:solidFill>
                  <a:prstClr val="black"/>
                </a:solidFill>
              </a:rPr>
              <a:t> (DEC10-VEN) in </a:t>
            </a:r>
            <a:r>
              <a:rPr lang="de-DE" sz="1800" b="0" dirty="0" smtClean="0">
                <a:solidFill>
                  <a:prstClr val="black"/>
                </a:solidFill>
              </a:rPr>
              <a:t>AML and MDS</a:t>
            </a:r>
          </a:p>
          <a:p>
            <a:pPr marL="268288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de-DE" sz="1300" b="0" dirty="0" err="1" smtClean="0">
                <a:solidFill>
                  <a:prstClr val="white">
                    <a:lumMod val="50000"/>
                  </a:prstClr>
                </a:solidFill>
              </a:rPr>
              <a:t>Maiti</a:t>
            </a:r>
            <a:r>
              <a:rPr lang="de-DE" sz="1300" b="0" dirty="0" smtClean="0">
                <a:solidFill>
                  <a:prstClr val="white">
                    <a:lumMod val="50000"/>
                  </a:prstClr>
                </a:solidFill>
              </a:rPr>
              <a:t> A, </a:t>
            </a:r>
            <a:r>
              <a:rPr lang="de-DE" sz="1300" b="0" dirty="0">
                <a:solidFill>
                  <a:prstClr val="white">
                    <a:lumMod val="50000"/>
                  </a:prstClr>
                </a:solidFill>
              </a:rPr>
              <a:t>et </a:t>
            </a:r>
            <a:r>
              <a:rPr lang="de-DE" sz="1300" b="0" dirty="0" smtClean="0">
                <a:solidFill>
                  <a:prstClr val="white">
                    <a:lumMod val="50000"/>
                  </a:prstClr>
                </a:solidFill>
              </a:rPr>
              <a:t>al (MDACC). ASH </a:t>
            </a:r>
            <a:r>
              <a:rPr lang="en-US" sz="1300" b="0" dirty="0" smtClean="0">
                <a:solidFill>
                  <a:prstClr val="white">
                    <a:lumMod val="50000"/>
                  </a:prstClr>
                </a:solidFill>
              </a:rPr>
              <a:t>2018, abstract #286  [NCT03404193]</a:t>
            </a:r>
            <a:endParaRPr lang="en-US" sz="1300" b="0" kern="0" dirty="0">
              <a:solidFill>
                <a:prstClr val="white">
                  <a:lumMod val="50000"/>
                </a:prstClr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US" sz="1800" b="1" kern="0" dirty="0">
                <a:solidFill>
                  <a:srgbClr val="9E0F1E"/>
                </a:solidFill>
              </a:rPr>
              <a:t>Intensive Therapy</a:t>
            </a:r>
          </a:p>
          <a:p>
            <a:pPr marL="266700" indent="-266700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800" b="0" kern="0" dirty="0" smtClean="0">
                <a:solidFill>
                  <a:prstClr val="black"/>
                </a:solidFill>
              </a:rPr>
              <a:t>CAVEAT </a:t>
            </a:r>
            <a:r>
              <a:rPr lang="en-US" sz="1800" b="0" kern="0" dirty="0">
                <a:solidFill>
                  <a:prstClr val="black"/>
                </a:solidFill>
              </a:rPr>
              <a:t>- </a:t>
            </a:r>
            <a:r>
              <a:rPr lang="en-US" sz="1800" b="0" u="sng" kern="0" dirty="0">
                <a:solidFill>
                  <a:prstClr val="black"/>
                </a:solidFill>
              </a:rPr>
              <a:t>C</a:t>
            </a:r>
            <a:r>
              <a:rPr lang="en-US" sz="1800" b="0" kern="0" dirty="0">
                <a:solidFill>
                  <a:prstClr val="black"/>
                </a:solidFill>
              </a:rPr>
              <a:t>hemotherapy </a:t>
            </a:r>
            <a:r>
              <a:rPr lang="en-US" sz="1800" b="0" u="sng" kern="0" dirty="0" smtClean="0">
                <a:solidFill>
                  <a:prstClr val="black"/>
                </a:solidFill>
              </a:rPr>
              <a:t>A</a:t>
            </a:r>
            <a:r>
              <a:rPr lang="en-US" sz="1800" b="0" kern="0" dirty="0" smtClean="0">
                <a:solidFill>
                  <a:prstClr val="black"/>
                </a:solidFill>
              </a:rPr>
              <a:t>nd </a:t>
            </a:r>
            <a:r>
              <a:rPr lang="en-US" sz="1800" b="0" u="sng" kern="0" dirty="0" err="1">
                <a:solidFill>
                  <a:prstClr val="black"/>
                </a:solidFill>
              </a:rPr>
              <a:t>V</a:t>
            </a:r>
            <a:r>
              <a:rPr lang="en-US" sz="1800" b="0" kern="0" dirty="0" err="1">
                <a:solidFill>
                  <a:prstClr val="black"/>
                </a:solidFill>
              </a:rPr>
              <a:t>enetoclax</a:t>
            </a:r>
            <a:r>
              <a:rPr lang="en-US" sz="1800" b="0" kern="0" dirty="0">
                <a:solidFill>
                  <a:prstClr val="black"/>
                </a:solidFill>
              </a:rPr>
              <a:t> in </a:t>
            </a:r>
            <a:r>
              <a:rPr lang="en-US" sz="1800" b="0" u="sng" kern="0" dirty="0">
                <a:solidFill>
                  <a:prstClr val="black"/>
                </a:solidFill>
              </a:rPr>
              <a:t>E</a:t>
            </a:r>
            <a:r>
              <a:rPr lang="en-US" sz="1800" b="0" kern="0" dirty="0">
                <a:solidFill>
                  <a:prstClr val="black"/>
                </a:solidFill>
              </a:rPr>
              <a:t>lderly </a:t>
            </a:r>
            <a:r>
              <a:rPr lang="en-US" sz="1800" b="0" u="sng" kern="0" dirty="0">
                <a:solidFill>
                  <a:prstClr val="black"/>
                </a:solidFill>
              </a:rPr>
              <a:t>A</a:t>
            </a:r>
            <a:r>
              <a:rPr lang="en-US" sz="1800" b="0" kern="0" dirty="0">
                <a:solidFill>
                  <a:prstClr val="black"/>
                </a:solidFill>
              </a:rPr>
              <a:t>ML </a:t>
            </a:r>
            <a:r>
              <a:rPr lang="en-US" sz="1800" b="0" u="sng" kern="0" dirty="0" smtClean="0">
                <a:solidFill>
                  <a:prstClr val="black"/>
                </a:solidFill>
              </a:rPr>
              <a:t>T</a:t>
            </a:r>
            <a:r>
              <a:rPr lang="en-US" sz="1800" b="0" kern="0" dirty="0" smtClean="0">
                <a:solidFill>
                  <a:prstClr val="black"/>
                </a:solidFill>
              </a:rPr>
              <a:t>rial</a:t>
            </a:r>
          </a:p>
          <a:p>
            <a:pPr marL="269875" indent="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US" sz="1300" b="0" kern="0" dirty="0" smtClean="0">
                <a:solidFill>
                  <a:prstClr val="white">
                    <a:lumMod val="50000"/>
                  </a:prstClr>
                </a:solidFill>
              </a:rPr>
              <a:t>Wei AH, et al. ASH 2018; abstract #333  [ACTRN12616000445471]</a:t>
            </a:r>
          </a:p>
          <a:p>
            <a:pPr marL="266700" indent="-266700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800" b="0" kern="0" dirty="0" err="1" smtClean="0">
                <a:solidFill>
                  <a:prstClr val="black"/>
                </a:solidFill>
              </a:rPr>
              <a:t>Venetoclax</a:t>
            </a:r>
            <a:r>
              <a:rPr lang="en-US" sz="1800" b="0" kern="0" dirty="0" smtClean="0">
                <a:solidFill>
                  <a:prstClr val="black"/>
                </a:solidFill>
              </a:rPr>
              <a:t> </a:t>
            </a:r>
            <a:r>
              <a:rPr lang="en-US" sz="1800" b="0" kern="0" dirty="0">
                <a:solidFill>
                  <a:prstClr val="black"/>
                </a:solidFill>
              </a:rPr>
              <a:t>in </a:t>
            </a:r>
            <a:r>
              <a:rPr lang="en-US" sz="1800" b="0" kern="0" dirty="0" smtClean="0">
                <a:solidFill>
                  <a:prstClr val="black"/>
                </a:solidFill>
              </a:rPr>
              <a:t>combination with FLAG-IDA induction/consolidation therapy in newly diagnosed </a:t>
            </a:r>
            <a:r>
              <a:rPr lang="en-US" sz="1800" b="0" kern="0" dirty="0">
                <a:solidFill>
                  <a:prstClr val="black"/>
                </a:solidFill>
              </a:rPr>
              <a:t>or </a:t>
            </a:r>
            <a:r>
              <a:rPr lang="en-US" sz="1800" b="0" kern="0" dirty="0" smtClean="0">
                <a:solidFill>
                  <a:prstClr val="black"/>
                </a:solidFill>
              </a:rPr>
              <a:t>R/R AML</a:t>
            </a:r>
            <a:endParaRPr lang="en-US" sz="1800" b="0" kern="0" dirty="0">
              <a:solidFill>
                <a:prstClr val="black"/>
              </a:solidFill>
            </a:endParaRPr>
          </a:p>
          <a:p>
            <a:pPr marL="269875" indent="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US" sz="1300" b="0" kern="0" dirty="0" err="1" smtClean="0">
                <a:solidFill>
                  <a:prstClr val="white">
                    <a:lumMod val="50000"/>
                  </a:prstClr>
                </a:solidFill>
              </a:rPr>
              <a:t>DiNardo</a:t>
            </a:r>
            <a:r>
              <a:rPr lang="en-US" sz="1300" b="0" kern="0" dirty="0" smtClean="0">
                <a:solidFill>
                  <a:prstClr val="white">
                    <a:lumMod val="50000"/>
                  </a:prstClr>
                </a:solidFill>
              </a:rPr>
              <a:t> et al. ASH 2018, abstract #4048  [Phase </a:t>
            </a:r>
            <a:r>
              <a:rPr lang="en-US" sz="1300" b="0" kern="0" dirty="0" err="1" smtClean="0">
                <a:solidFill>
                  <a:prstClr val="white">
                    <a:lumMod val="50000"/>
                  </a:prstClr>
                </a:solidFill>
              </a:rPr>
              <a:t>Ib</a:t>
            </a:r>
            <a:r>
              <a:rPr lang="en-US" sz="1300" b="0" kern="0" dirty="0">
                <a:solidFill>
                  <a:prstClr val="white">
                    <a:lumMod val="50000"/>
                  </a:prstClr>
                </a:solidFill>
              </a:rPr>
              <a:t>/II; </a:t>
            </a:r>
            <a:r>
              <a:rPr lang="en-US" sz="1300" b="0" kern="0" dirty="0" smtClean="0">
                <a:solidFill>
                  <a:prstClr val="white">
                    <a:lumMod val="50000"/>
                  </a:prstClr>
                </a:solidFill>
              </a:rPr>
              <a:t>NCT03214562]</a:t>
            </a:r>
          </a:p>
          <a:p>
            <a:pPr marL="266700" indent="-266700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800" b="0" kern="0" dirty="0" err="1" smtClean="0">
                <a:solidFill>
                  <a:prstClr val="black"/>
                </a:solidFill>
              </a:rPr>
              <a:t>Venetoclax</a:t>
            </a:r>
            <a:r>
              <a:rPr lang="en-US" sz="1800" b="0" kern="0" dirty="0" smtClean="0">
                <a:solidFill>
                  <a:prstClr val="black"/>
                </a:solidFill>
              </a:rPr>
              <a:t> with intensive induction and consolidation chemotherapy in treatment naïve AML</a:t>
            </a:r>
          </a:p>
          <a:p>
            <a:pPr marL="269875" indent="0">
              <a:spcBef>
                <a:spcPts val="0"/>
              </a:spcBef>
              <a:spcAft>
                <a:spcPts val="900"/>
              </a:spcAft>
              <a:buFontTx/>
              <a:buNone/>
              <a:defRPr/>
            </a:pPr>
            <a:r>
              <a:rPr lang="en-US" sz="1300" b="0" kern="0" dirty="0" smtClean="0">
                <a:solidFill>
                  <a:prstClr val="white">
                    <a:lumMod val="50000"/>
                  </a:prstClr>
                </a:solidFill>
              </a:rPr>
              <a:t>PI: Dr. R. Stone  [NCT03709758]; accrual has started</a:t>
            </a:r>
          </a:p>
        </p:txBody>
      </p:sp>
      <p:sp>
        <p:nvSpPr>
          <p:cNvPr id="6" name="Rechteck 5"/>
          <p:cNvSpPr/>
          <p:nvPr/>
        </p:nvSpPr>
        <p:spPr>
          <a:xfrm>
            <a:off x="0" y="-91231"/>
            <a:ext cx="12192000" cy="9352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9484" y="125464"/>
            <a:ext cx="11101064" cy="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29" tIns="45715" rIns="91429" bIns="35996" numCol="1" rtlCol="0" anchor="b" anchorCtr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400" b="1" dirty="0" smtClean="0">
                <a:latin typeface="+mn-lt"/>
              </a:rPr>
              <a:t>Combination therapies with </a:t>
            </a:r>
            <a:r>
              <a:rPr lang="en-US" sz="3400" b="1" dirty="0" err="1" smtClean="0">
                <a:latin typeface="+mn-lt"/>
              </a:rPr>
              <a:t>Venetoclax</a:t>
            </a:r>
            <a:r>
              <a:rPr lang="en-US" sz="3400" b="1" dirty="0" smtClean="0">
                <a:latin typeface="+mn-lt"/>
              </a:rPr>
              <a:t> in patients with AML</a:t>
            </a:r>
            <a:endParaRPr lang="en-US" sz="3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180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/>
            </a:extLst>
          </p:cNvPr>
          <p:cNvSpPr txBox="1"/>
          <p:nvPr/>
        </p:nvSpPr>
        <p:spPr>
          <a:xfrm>
            <a:off x="1653090" y="6397996"/>
            <a:ext cx="293375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cs typeface="Arial" panose="020B0604020202020204" pitchFamily="34" charset="0"/>
              </a:rPr>
              <a:t>Strickland S, et al., ASH 2018, abstract #284</a:t>
            </a:r>
            <a:r>
              <a:rPr lang="de-DE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hteck 5">
            <a:extLst>
              <a:ext uri="{FF2B5EF4-FFF2-40B4-BE49-F238E27FC236}"/>
            </a:extLst>
          </p:cNvPr>
          <p:cNvSpPr/>
          <p:nvPr/>
        </p:nvSpPr>
        <p:spPr>
          <a:xfrm>
            <a:off x="3004674" y="1727782"/>
            <a:ext cx="1151467" cy="359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spcBef>
                <a:spcPct val="0"/>
              </a:spcBef>
              <a:defRPr/>
            </a:pPr>
            <a:endParaRPr lang="de-DE" sz="2400" b="0">
              <a:solidFill>
                <a:prstClr val="white"/>
              </a:solidFill>
            </a:endParaRPr>
          </a:p>
        </p:txBody>
      </p:sp>
      <p:sp>
        <p:nvSpPr>
          <p:cNvPr id="18" name="Rechteck 17">
            <a:extLst>
              <a:ext uri="{FF2B5EF4-FFF2-40B4-BE49-F238E27FC236}"/>
            </a:extLst>
          </p:cNvPr>
          <p:cNvSpPr/>
          <p:nvPr/>
        </p:nvSpPr>
        <p:spPr>
          <a:xfrm>
            <a:off x="2735857" y="2007181"/>
            <a:ext cx="1631951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spcBef>
                <a:spcPct val="0"/>
              </a:spcBef>
              <a:defRPr/>
            </a:pPr>
            <a:endParaRPr lang="de-DE" sz="2400" b="0">
              <a:solidFill>
                <a:prstClr val="white"/>
              </a:solidFill>
            </a:endParaRPr>
          </a:p>
        </p:txBody>
      </p:sp>
      <p:sp>
        <p:nvSpPr>
          <p:cNvPr id="14" name="Textfeld 13">
            <a:extLst>
              <a:ext uri="{FF2B5EF4-FFF2-40B4-BE49-F238E27FC236}"/>
            </a:extLst>
          </p:cNvPr>
          <p:cNvSpPr txBox="1"/>
          <p:nvPr/>
        </p:nvSpPr>
        <p:spPr>
          <a:xfrm>
            <a:off x="7664458" y="1670283"/>
            <a:ext cx="4224469" cy="933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 algn="l" eaLnBrk="0" hangingPunct="0">
              <a:spcBef>
                <a:spcPct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Median </a:t>
            </a:r>
            <a:r>
              <a:rPr lang="de-DE" sz="1600" b="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age</a:t>
            </a:r>
            <a:r>
              <a:rPr lang="de-DE" sz="1600" b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: 74 </a:t>
            </a:r>
            <a:r>
              <a:rPr lang="de-DE" sz="1600" b="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yrs</a:t>
            </a:r>
            <a:endParaRPr lang="de-DE" sz="1600" b="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266700" indent="-266700" algn="l" eaLnBrk="0" hangingPunct="0">
              <a:spcBef>
                <a:spcPct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CR/</a:t>
            </a:r>
            <a:r>
              <a:rPr lang="de-DE" sz="1600" b="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CRi</a:t>
            </a:r>
            <a:r>
              <a:rPr lang="de-DE" sz="1600" b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: 67% (73% </a:t>
            </a:r>
            <a:r>
              <a:rPr lang="de-DE" sz="1600" b="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with</a:t>
            </a:r>
            <a:r>
              <a:rPr lang="de-DE" sz="1600" b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de-DE" sz="1600" b="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Venetoclax</a:t>
            </a:r>
            <a:r>
              <a:rPr lang="de-DE" sz="1600" b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400 mg)</a:t>
            </a:r>
          </a:p>
          <a:p>
            <a:pPr marL="266700" indent="-266700" algn="l" eaLnBrk="0" hangingPunct="0">
              <a:spcBef>
                <a:spcPct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30d-mortality: 3%</a:t>
            </a:r>
          </a:p>
        </p:txBody>
      </p:sp>
      <p:sp>
        <p:nvSpPr>
          <p:cNvPr id="10" name="Text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7176120" y="1268760"/>
            <a:ext cx="3871311" cy="46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16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67" kern="0" dirty="0" err="1">
                <a:ln w="12700">
                  <a:solidFill>
                    <a:srgbClr val="5B9BD5"/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Venetoclax</a:t>
            </a:r>
            <a:r>
              <a:rPr lang="en-US" sz="2667" kern="0" dirty="0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latin typeface="Calibri" panose="020F0502020204030204"/>
                <a:cs typeface="Arial" panose="020B0604020202020204" pitchFamily="34" charset="0"/>
              </a:rPr>
              <a:t> + HMA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7695586" y="6215756"/>
            <a:ext cx="2832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cs typeface="Arial" panose="020B0604020202020204" pitchFamily="34" charset="0"/>
              </a:rPr>
              <a:t>Pollyea</a:t>
            </a:r>
            <a:r>
              <a:rPr 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cs typeface="Arial" panose="020B0604020202020204" pitchFamily="34" charset="0"/>
              </a:rPr>
              <a:t> D, et al., ASH 2018, abstract #285.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cs typeface="Arial" panose="020B0604020202020204" pitchFamily="34" charset="0"/>
              </a:rPr>
              <a:t>Di </a:t>
            </a:r>
            <a:r>
              <a:rPr lang="en-US" sz="12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cs typeface="Arial" panose="020B0604020202020204" pitchFamily="34" charset="0"/>
              </a:rPr>
              <a:t>Nardo</a:t>
            </a:r>
            <a:r>
              <a:rPr 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cs typeface="Arial" panose="020B0604020202020204" pitchFamily="34" charset="0"/>
              </a:rPr>
              <a:t> C, et al. Blood. 2019;133(1):7-17.</a:t>
            </a:r>
            <a:endParaRPr lang="de-DE" sz="1200" b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3"/>
          <a:srcRect l="9090" t="4952" r="4051" b="3428"/>
          <a:stretch/>
        </p:blipFill>
        <p:spPr>
          <a:xfrm>
            <a:off x="527679" y="2741338"/>
            <a:ext cx="5184576" cy="2784309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/>
            </a:extLst>
          </p:cNvPr>
          <p:cNvSpPr txBox="1"/>
          <p:nvPr/>
        </p:nvSpPr>
        <p:spPr>
          <a:xfrm>
            <a:off x="1957586" y="1703323"/>
            <a:ext cx="2029273" cy="93358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266700" indent="-266700" algn="l" eaLnBrk="0" hangingPunct="0">
              <a:spcBef>
                <a:spcPct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Median </a:t>
            </a:r>
            <a:r>
              <a:rPr lang="de-DE" sz="1600" b="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age</a:t>
            </a:r>
            <a:r>
              <a:rPr lang="de-DE" sz="1600" b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: 75 </a:t>
            </a:r>
            <a:r>
              <a:rPr lang="de-DE" sz="1600" b="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yrs</a:t>
            </a:r>
            <a:endParaRPr lang="de-DE" sz="1600" b="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266700" indent="-266700" algn="l" eaLnBrk="0" hangingPunct="0">
              <a:spcBef>
                <a:spcPct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CR/</a:t>
            </a:r>
            <a:r>
              <a:rPr lang="de-DE" sz="1600" b="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CRi</a:t>
            </a:r>
            <a:r>
              <a:rPr lang="de-DE" sz="1600" b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: 54%</a:t>
            </a:r>
          </a:p>
          <a:p>
            <a:pPr marL="266700" indent="-266700" algn="l" eaLnBrk="0" hangingPunct="0">
              <a:spcBef>
                <a:spcPct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30d-mortality: 6%</a:t>
            </a:r>
          </a:p>
        </p:txBody>
      </p:sp>
      <p:sp>
        <p:nvSpPr>
          <p:cNvPr id="15" name="Text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631504" y="1268760"/>
            <a:ext cx="3551966" cy="46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16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67" kern="0" dirty="0" err="1">
                <a:ln w="12700">
                  <a:solidFill>
                    <a:srgbClr val="5B9BD5"/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Venetoclax</a:t>
            </a:r>
            <a:r>
              <a:rPr lang="en-US" sz="2667" kern="0" dirty="0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latin typeface="Calibri" panose="020F0502020204030204"/>
                <a:cs typeface="Arial" panose="020B0604020202020204" pitchFamily="34" charset="0"/>
              </a:rPr>
              <a:t> + LDAC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/>
          <a:srcRect l="7068" t="2548" r="3399" b="24311"/>
          <a:stretch/>
        </p:blipFill>
        <p:spPr>
          <a:xfrm>
            <a:off x="6384032" y="2741593"/>
            <a:ext cx="4829245" cy="2961895"/>
          </a:xfrm>
          <a:prstGeom prst="rect">
            <a:avLst/>
          </a:prstGeom>
        </p:spPr>
      </p:pic>
      <p:sp>
        <p:nvSpPr>
          <p:cNvPr id="16" name="Text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775520" y="5651809"/>
            <a:ext cx="308767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609539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002060"/>
                </a:solidFill>
                <a:latin typeface="Calibri" panose="020F0502020204030204"/>
              </a:rPr>
              <a:t>Phase I/II (n=82)</a:t>
            </a:r>
          </a:p>
          <a:p>
            <a:pPr algn="ctr" defTabSz="609539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2060"/>
                </a:solidFill>
                <a:latin typeface="Calibri" panose="020F0502020204030204"/>
              </a:rPr>
              <a:t>NCT02287233</a:t>
            </a:r>
          </a:p>
        </p:txBody>
      </p:sp>
      <p:sp>
        <p:nvSpPr>
          <p:cNvPr id="20" name="Text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6384032" y="5784856"/>
            <a:ext cx="385715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609539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002060"/>
                </a:solidFill>
                <a:latin typeface="Calibri" panose="020F0502020204030204"/>
              </a:rPr>
              <a:t>Phase </a:t>
            </a:r>
            <a:r>
              <a:rPr lang="en-US" sz="1600" kern="0" dirty="0" err="1">
                <a:solidFill>
                  <a:srgbClr val="002060"/>
                </a:solidFill>
                <a:latin typeface="Calibri" panose="020F0502020204030204"/>
              </a:rPr>
              <a:t>Ib</a:t>
            </a:r>
            <a:r>
              <a:rPr lang="en-US" sz="1600" kern="0" dirty="0">
                <a:solidFill>
                  <a:srgbClr val="002060"/>
                </a:solidFill>
                <a:latin typeface="Calibri" panose="020F0502020204030204"/>
              </a:rPr>
              <a:t> with expansion phase (n=145)</a:t>
            </a:r>
          </a:p>
          <a:p>
            <a:pPr algn="ctr" defTabSz="609539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2060"/>
                </a:solidFill>
                <a:latin typeface="Calibri" panose="020F0502020204030204"/>
              </a:rPr>
              <a:t>NCT02203773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453015" y="1745358"/>
            <a:ext cx="11187601" cy="2160240"/>
            <a:chOff x="911424" y="1988840"/>
            <a:chExt cx="10826640" cy="2160240"/>
          </a:xfrm>
        </p:grpSpPr>
        <p:sp>
          <p:nvSpPr>
            <p:cNvPr id="22" name="Abgerundetes Rechteck 21"/>
            <p:cNvSpPr/>
            <p:nvPr/>
          </p:nvSpPr>
          <p:spPr>
            <a:xfrm>
              <a:off x="911424" y="1988840"/>
              <a:ext cx="10826640" cy="216024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2400" b="0">
                <a:solidFill>
                  <a:prstClr val="white"/>
                </a:solidFill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5026583" y="2300455"/>
              <a:ext cx="6414053" cy="14057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800"/>
                </a:spcAft>
              </a:pPr>
              <a:r>
                <a:rPr lang="de-DE" sz="2667" dirty="0" err="1">
                  <a:solidFill>
                    <a:srgbClr val="203864"/>
                  </a:solidFill>
                  <a:latin typeface="Calibri" panose="020F0502020204030204"/>
                </a:rPr>
                <a:t>Newly</a:t>
              </a:r>
              <a:r>
                <a:rPr lang="de-DE" sz="2667" dirty="0">
                  <a:solidFill>
                    <a:srgbClr val="203864"/>
                  </a:solidFill>
                  <a:latin typeface="Calibri" panose="020F0502020204030204"/>
                </a:rPr>
                <a:t> </a:t>
              </a:r>
              <a:r>
                <a:rPr lang="de-DE" sz="2667" dirty="0" err="1">
                  <a:solidFill>
                    <a:srgbClr val="203864"/>
                  </a:solidFill>
                  <a:latin typeface="Calibri" panose="020F0502020204030204"/>
                </a:rPr>
                <a:t>diagnosed</a:t>
              </a:r>
              <a:r>
                <a:rPr lang="de-DE" sz="2667" dirty="0">
                  <a:solidFill>
                    <a:srgbClr val="203864"/>
                  </a:solidFill>
                  <a:latin typeface="Calibri" panose="020F0502020204030204"/>
                </a:rPr>
                <a:t> AML </a:t>
              </a:r>
              <a:r>
                <a:rPr lang="en-US" sz="2667" dirty="0">
                  <a:solidFill>
                    <a:srgbClr val="203864"/>
                  </a:solidFill>
                  <a:latin typeface="Calibri" panose="020F0502020204030204"/>
                </a:rPr>
                <a:t>considered unfit for</a:t>
              </a:r>
            </a:p>
            <a:p>
              <a:pPr fontAlgn="auto">
                <a:spcBef>
                  <a:spcPts val="0"/>
                </a:spcBef>
                <a:spcAft>
                  <a:spcPts val="800"/>
                </a:spcAft>
              </a:pPr>
              <a:r>
                <a:rPr lang="en-US" sz="2667" dirty="0">
                  <a:solidFill>
                    <a:srgbClr val="203864"/>
                  </a:solidFill>
                  <a:latin typeface="Calibri" panose="020F0502020204030204"/>
                </a:rPr>
                <a:t>intensive chemotherapy</a:t>
              </a:r>
              <a:endParaRPr lang="de-DE" sz="2667" dirty="0">
                <a:solidFill>
                  <a:srgbClr val="203864"/>
                </a:solidFill>
                <a:latin typeface="Calibri" panose="020F0502020204030204"/>
              </a:endParaRPr>
            </a:p>
            <a:p>
              <a:pPr fontAlgn="auto">
                <a:spcBef>
                  <a:spcPts val="0"/>
                </a:spcBef>
                <a:spcAft>
                  <a:spcPts val="800"/>
                </a:spcAft>
              </a:pPr>
              <a:r>
                <a:rPr lang="de-DE" sz="1867" dirty="0">
                  <a:solidFill>
                    <a:srgbClr val="203864"/>
                  </a:solidFill>
                  <a:latin typeface="Calibri" panose="020F0502020204030204"/>
                </a:rPr>
                <a:t>November 21, 2018 </a:t>
              </a:r>
            </a:p>
          </p:txBody>
        </p:sp>
        <p:pic>
          <p:nvPicPr>
            <p:cNvPr id="25" name="Grafik 24"/>
            <p:cNvPicPr>
              <a:picLocks noChangeAspect="1"/>
            </p:cNvPicPr>
            <p:nvPr/>
          </p:nvPicPr>
          <p:blipFill rotWithShape="1">
            <a:blip r:embed="rId5"/>
            <a:srcRect t="21234" b="23648"/>
            <a:stretch/>
          </p:blipFill>
          <p:spPr>
            <a:xfrm>
              <a:off x="1574321" y="2328695"/>
              <a:ext cx="2699232" cy="148817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21" name="Rechteck 20"/>
          <p:cNvSpPr/>
          <p:nvPr/>
        </p:nvSpPr>
        <p:spPr>
          <a:xfrm>
            <a:off x="0" y="-91231"/>
            <a:ext cx="12192000" cy="1057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545468" y="269723"/>
            <a:ext cx="11101064" cy="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29" tIns="45715" rIns="91429" bIns="35996" numCol="1" rtlCol="0" anchor="b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3000" b="1" dirty="0" err="1" smtClean="0">
                <a:latin typeface="+mn-lt"/>
              </a:rPr>
              <a:t>Venetoclax</a:t>
            </a:r>
            <a:r>
              <a:rPr lang="en-US" sz="3000" b="1" dirty="0" smtClean="0">
                <a:latin typeface="+mn-lt"/>
              </a:rPr>
              <a:t> in combination with LDAC or HMAs in newly diagnosed AML patients unfit for intensive chemotherapy</a:t>
            </a:r>
            <a:endParaRPr lang="en-US" sz="3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742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/>
            </a:extLst>
          </p:cNvPr>
          <p:cNvSpPr txBox="1"/>
          <p:nvPr/>
        </p:nvSpPr>
        <p:spPr>
          <a:xfrm>
            <a:off x="1825226" y="6335966"/>
            <a:ext cx="293375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sz="1200" b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Strickland S, et al., ASH 2018, abstract #284</a:t>
            </a:r>
            <a:r>
              <a:rPr lang="de-DE" sz="1200" b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7929930" y="6251327"/>
            <a:ext cx="2797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Pollyea D, et al., ASH 2018, abstract #285.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err="1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DiNardo</a:t>
            </a:r>
            <a:r>
              <a:rPr lang="en-US" sz="1200" b="0" dirty="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US" sz="1200" b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C, et al. Blood. 2019;133(1):7-17.</a:t>
            </a:r>
            <a:endParaRPr lang="de-DE" sz="1200" b="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940" y="2465620"/>
            <a:ext cx="5725627" cy="345638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38" y="2257427"/>
            <a:ext cx="5286244" cy="3872769"/>
          </a:xfrm>
          <a:prstGeom prst="rect">
            <a:avLst/>
          </a:prstGeom>
        </p:spPr>
      </p:pic>
      <p:sp>
        <p:nvSpPr>
          <p:cNvPr id="12" name="Text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7176120" y="1527111"/>
            <a:ext cx="3871311" cy="46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16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67" kern="0" dirty="0" err="1">
                <a:ln w="12700">
                  <a:solidFill>
                    <a:srgbClr val="5B9BD5"/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Venetoclax</a:t>
            </a:r>
            <a:r>
              <a:rPr lang="en-US" sz="2667" kern="0" dirty="0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latin typeface="Calibri" panose="020F0502020204030204"/>
                <a:cs typeface="Arial" panose="020B0604020202020204" pitchFamily="34" charset="0"/>
              </a:rPr>
              <a:t> + HMA</a:t>
            </a:r>
          </a:p>
        </p:txBody>
      </p:sp>
      <p:sp>
        <p:nvSpPr>
          <p:cNvPr id="13" name="Text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631504" y="1527111"/>
            <a:ext cx="3551966" cy="46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16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67" kern="0" dirty="0" err="1">
                <a:ln w="12700">
                  <a:solidFill>
                    <a:srgbClr val="5B9BD5"/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Venetoclax</a:t>
            </a:r>
            <a:r>
              <a:rPr lang="en-US" sz="2667" kern="0" dirty="0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latin typeface="Calibri" panose="020F0502020204030204"/>
                <a:cs typeface="Arial" panose="020B0604020202020204" pitchFamily="34" charset="0"/>
              </a:rPr>
              <a:t> + LDAC</a:t>
            </a:r>
          </a:p>
        </p:txBody>
      </p:sp>
      <p:sp>
        <p:nvSpPr>
          <p:cNvPr id="9" name="Rechteck 8"/>
          <p:cNvSpPr/>
          <p:nvPr/>
        </p:nvSpPr>
        <p:spPr>
          <a:xfrm>
            <a:off x="-10242" y="1"/>
            <a:ext cx="12192000" cy="999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631504" y="27857"/>
            <a:ext cx="9217024" cy="9912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400" b="0" dirty="0" err="1" smtClean="0">
                <a:latin typeface="Calibri" panose="020F0502020204030204" pitchFamily="34" charset="0"/>
              </a:rPr>
              <a:t>Venetoclax</a:t>
            </a:r>
            <a:r>
              <a:rPr lang="en-US" sz="3400" b="0" dirty="0" smtClean="0">
                <a:latin typeface="Calibri" panose="020F0502020204030204" pitchFamily="34" charset="0"/>
              </a:rPr>
              <a:t> in combination with LDAC or HMAs </a:t>
            </a:r>
          </a:p>
          <a:p>
            <a:pPr algn="ctr" fontAlgn="auto">
              <a:spcAft>
                <a:spcPts val="0"/>
              </a:spcAft>
            </a:pPr>
            <a:r>
              <a:rPr lang="en-US" sz="3000" b="0" dirty="0" smtClean="0">
                <a:latin typeface="Calibri" panose="020F0502020204030204" pitchFamily="34" charset="0"/>
              </a:rPr>
              <a:t>- Response rates by subgroups -</a:t>
            </a:r>
          </a:p>
        </p:txBody>
      </p:sp>
    </p:spTree>
    <p:extLst>
      <p:ext uri="{BB962C8B-B14F-4D97-AF65-F5344CB8AC3E}">
        <p14:creationId xmlns:p14="http://schemas.microsoft.com/office/powerpoint/2010/main" val="331602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hteck 61"/>
          <p:cNvSpPr/>
          <p:nvPr/>
        </p:nvSpPr>
        <p:spPr>
          <a:xfrm>
            <a:off x="4489092" y="2217524"/>
            <a:ext cx="2857374" cy="3292612"/>
          </a:xfrm>
          <a:prstGeom prst="rect">
            <a:avLst/>
          </a:prstGeom>
          <a:solidFill>
            <a:srgbClr val="BDD7EE"/>
          </a:solidFill>
          <a:ln w="6350">
            <a:solidFill>
              <a:srgbClr val="96969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316393" y="2215914"/>
            <a:ext cx="2857374" cy="3292612"/>
          </a:xfrm>
          <a:prstGeom prst="rect">
            <a:avLst/>
          </a:prstGeom>
          <a:solidFill>
            <a:srgbClr val="BDD7EE"/>
          </a:solidFill>
          <a:ln w="6350">
            <a:solidFill>
              <a:srgbClr val="96969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1448928" y="1124745"/>
            <a:ext cx="26308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AMLSG Center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415480" y="1628801"/>
            <a:ext cx="2664296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200" b="0" dirty="0">
                <a:solidFill>
                  <a:srgbClr val="990033"/>
                </a:solidFill>
                <a:latin typeface="Calibri" panose="020F0502020204030204" pitchFamily="34" charset="0"/>
                <a:sym typeface="Wingdings" pitchFamily="2" charset="2"/>
              </a:rPr>
              <a:t>AMLSG </a:t>
            </a:r>
            <a:r>
              <a:rPr lang="en-US" sz="2200" b="0" dirty="0" err="1">
                <a:solidFill>
                  <a:srgbClr val="990033"/>
                </a:solidFill>
                <a:latin typeface="Calibri" panose="020F0502020204030204" pitchFamily="34" charset="0"/>
                <a:sym typeface="Wingdings" pitchFamily="2" charset="2"/>
              </a:rPr>
              <a:t>BiO</a:t>
            </a:r>
            <a:r>
              <a:rPr lang="en-US" sz="2200" b="0" dirty="0">
                <a:solidFill>
                  <a:srgbClr val="990033"/>
                </a:solidFill>
                <a:latin typeface="Calibri" panose="020F0502020204030204" pitchFamily="34" charset="0"/>
                <a:sym typeface="Wingdings" pitchFamily="2" charset="2"/>
              </a:rPr>
              <a:t> Registry</a:t>
            </a:r>
            <a:endParaRPr lang="en-US" sz="2200" b="0" dirty="0">
              <a:solidFill>
                <a:srgbClr val="990033"/>
              </a:solidFill>
              <a:latin typeface="Calibri" panose="020F0502020204030204" pitchFamily="34" charset="0"/>
            </a:endParaRPr>
          </a:p>
        </p:txBody>
      </p:sp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1415480" y="2262580"/>
            <a:ext cx="2600431" cy="183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Informed </a:t>
            </a:r>
            <a: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Consent</a:t>
            </a:r>
            <a:endParaRPr lang="en-US" sz="18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7800" indent="-177800" algn="l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000000"/>
                </a:solidFill>
                <a:latin typeface="Calibri" panose="020F0502020204030204" pitchFamily="34" charset="0"/>
              </a:rPr>
              <a:t>Diagnostic work-up</a:t>
            </a:r>
          </a:p>
          <a:p>
            <a:pPr marL="177800" indent="-177800" algn="l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000000"/>
                </a:solidFill>
                <a:latin typeface="Calibri" panose="020F0502020204030204" pitchFamily="34" charset="0"/>
              </a:rPr>
              <a:t>Documentation of clinical data</a:t>
            </a:r>
          </a:p>
          <a:p>
            <a:pPr marL="177800" indent="-1778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Biobanking</a:t>
            </a:r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7800" indent="-177800" algn="l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Biosamples</a:t>
            </a:r>
            <a:r>
              <a:rPr lang="en-US" sz="1400" b="0" dirty="0">
                <a:solidFill>
                  <a:srgbClr val="000000"/>
                </a:solidFill>
                <a:latin typeface="Calibri" panose="020F0502020204030204" pitchFamily="34" charset="0"/>
              </a:rPr>
              <a:t> (BM/PB) sent via Courier Express</a:t>
            </a:r>
          </a:p>
        </p:txBody>
      </p:sp>
      <p:sp>
        <p:nvSpPr>
          <p:cNvPr id="35868" name="Text Box 17"/>
          <p:cNvSpPr txBox="1">
            <a:spLocks noChangeArrowheads="1"/>
          </p:cNvSpPr>
          <p:nvPr/>
        </p:nvSpPr>
        <p:spPr bwMode="auto">
          <a:xfrm>
            <a:off x="4494848" y="1124745"/>
            <a:ext cx="28083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Reference Lab</a:t>
            </a:r>
          </a:p>
        </p:txBody>
      </p:sp>
      <p:sp>
        <p:nvSpPr>
          <p:cNvPr id="35862" name="Text Box 6"/>
          <p:cNvSpPr txBox="1">
            <a:spLocks noChangeArrowheads="1"/>
          </p:cNvSpPr>
          <p:nvPr/>
        </p:nvSpPr>
        <p:spPr bwMode="auto">
          <a:xfrm>
            <a:off x="7968208" y="1124745"/>
            <a:ext cx="26308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AMLSG Center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4007768" y="5773123"/>
            <a:ext cx="5257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24</a:t>
            </a: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7095323" y="5776980"/>
            <a:ext cx="108012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48-72 </a:t>
            </a:r>
            <a:r>
              <a:rPr lang="de-DE" sz="1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hrs</a:t>
            </a:r>
            <a:endParaRPr lang="de-DE" sz="1600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8976320" y="5774784"/>
            <a:ext cx="190276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de-DE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7 </a:t>
            </a:r>
            <a:r>
              <a:rPr lang="de-DE" sz="1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days</a:t>
            </a:r>
            <a:r>
              <a:rPr lang="de-DE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 a </a:t>
            </a:r>
            <a:r>
              <a:rPr lang="de-DE" sz="16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week</a:t>
            </a:r>
            <a:endParaRPr lang="de-DE" sz="1600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4541381" y="1634912"/>
            <a:ext cx="2761779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200" b="0" dirty="0">
                <a:solidFill>
                  <a:srgbClr val="990033"/>
                </a:solidFill>
                <a:latin typeface="Calibri" panose="020F0502020204030204" pitchFamily="34" charset="0"/>
                <a:sym typeface="Wingdings" pitchFamily="2" charset="2"/>
              </a:rPr>
              <a:t>Genetic Testing</a:t>
            </a:r>
            <a:endParaRPr lang="en-US" sz="2200" b="0" dirty="0">
              <a:solidFill>
                <a:srgbClr val="990033"/>
              </a:solidFill>
              <a:latin typeface="Calibri" panose="020F0502020204030204" pitchFamily="34" charset="0"/>
            </a:endParaRP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4538154" y="2250655"/>
            <a:ext cx="2633415" cy="33009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tabLst>
                <a:tab pos="2619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2619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2619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2619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2619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19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19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19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19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ts val="0"/>
              </a:spcBef>
              <a:spcAft>
                <a:spcPts val="200"/>
              </a:spcAft>
              <a:tabLst/>
              <a:defRPr/>
            </a:pPr>
            <a:r>
              <a:rPr lang="en-US" sz="1600" i="1" dirty="0">
                <a:solidFill>
                  <a:srgbClr val="990033"/>
                </a:solidFill>
                <a:latin typeface="Calibri" panose="020F0502020204030204" pitchFamily="34" charset="0"/>
              </a:rPr>
              <a:t>Molecular genetics</a:t>
            </a:r>
          </a:p>
          <a:p>
            <a:pPr marL="177800" indent="-177800" algn="l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/>
            </a:pPr>
            <a:r>
              <a:rPr lang="en-US" sz="1300" b="0" i="1" dirty="0">
                <a:solidFill>
                  <a:srgbClr val="000000"/>
                </a:solidFill>
                <a:latin typeface="Calibri" panose="020F0502020204030204" pitchFamily="34" charset="0"/>
              </a:rPr>
              <a:t>PML-RARA</a:t>
            </a:r>
          </a:p>
          <a:p>
            <a:pPr marL="177800" indent="-177800" algn="l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/>
            </a:pPr>
            <a:r>
              <a:rPr lang="en-US" sz="1300" b="0" i="1" dirty="0">
                <a:solidFill>
                  <a:srgbClr val="000000"/>
                </a:solidFill>
                <a:latin typeface="Calibri" panose="020F0502020204030204" pitchFamily="34" charset="0"/>
              </a:rPr>
              <a:t>RUNX1-RUNX1T1</a:t>
            </a:r>
          </a:p>
          <a:p>
            <a:pPr marL="177800" indent="-177800" algn="l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/>
            </a:pPr>
            <a:r>
              <a:rPr lang="en-US" sz="1300" b="0" i="1" dirty="0">
                <a:solidFill>
                  <a:srgbClr val="000000"/>
                </a:solidFill>
                <a:latin typeface="Calibri" panose="020F0502020204030204" pitchFamily="34" charset="0"/>
              </a:rPr>
              <a:t>CBF</a:t>
            </a:r>
            <a:r>
              <a:rPr lang="en-US" sz="1300" b="0" i="1" dirty="0">
                <a:solidFill>
                  <a:srgbClr val="000000"/>
                </a:solidFill>
                <a:latin typeface="Calibri" panose="020F0502020204030204" pitchFamily="34" charset="0"/>
                <a:sym typeface="Symbol" pitchFamily="18" charset="2"/>
              </a:rPr>
              <a:t>B</a:t>
            </a:r>
            <a:r>
              <a:rPr lang="en-US" sz="1300" b="0" i="1" dirty="0">
                <a:solidFill>
                  <a:srgbClr val="000000"/>
                </a:solidFill>
                <a:latin typeface="Calibri" panose="020F0502020204030204" pitchFamily="34" charset="0"/>
              </a:rPr>
              <a:t>-MYH11</a:t>
            </a:r>
          </a:p>
          <a:p>
            <a:pPr marL="177800" indent="-177800" algn="l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/>
            </a:pPr>
            <a:r>
              <a:rPr lang="en-US" sz="1300" b="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MLLT3-KMT2A</a:t>
            </a:r>
          </a:p>
          <a:p>
            <a:pPr marL="177800" indent="-177800" algn="l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/>
            </a:pPr>
            <a:r>
              <a:rPr lang="en-US" sz="1300" b="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BCR</a:t>
            </a:r>
            <a:r>
              <a:rPr lang="en-US" sz="13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r>
              <a:rPr lang="en-US" sz="1300" b="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ABL1</a:t>
            </a:r>
            <a:endParaRPr lang="en-US" sz="1300" b="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7800" indent="-177800" algn="l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/>
            </a:pPr>
            <a:r>
              <a:rPr lang="en-US" sz="1300" b="0" i="1" dirty="0">
                <a:solidFill>
                  <a:srgbClr val="000000"/>
                </a:solidFill>
                <a:latin typeface="Calibri" panose="020F0502020204030204" pitchFamily="34" charset="0"/>
              </a:rPr>
              <a:t>NPM1</a:t>
            </a:r>
          </a:p>
          <a:p>
            <a:pPr marL="177800" indent="-177800" algn="l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/>
            </a:pPr>
            <a:r>
              <a:rPr lang="en-US" sz="1300" b="0" i="1" dirty="0">
                <a:solidFill>
                  <a:srgbClr val="000000"/>
                </a:solidFill>
                <a:latin typeface="Calibri" panose="020F0502020204030204" pitchFamily="34" charset="0"/>
              </a:rPr>
              <a:t>CEBPA</a:t>
            </a:r>
          </a:p>
          <a:p>
            <a:pPr marL="177800" indent="-177800" algn="l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/>
            </a:pPr>
            <a:r>
              <a:rPr lang="en-US" sz="1300" b="0" i="1" dirty="0">
                <a:solidFill>
                  <a:srgbClr val="000000"/>
                </a:solidFill>
                <a:latin typeface="Calibri" panose="020F0502020204030204" pitchFamily="34" charset="0"/>
              </a:rPr>
              <a:t>FLT3</a:t>
            </a:r>
          </a:p>
          <a:p>
            <a:pPr marL="177800" indent="-177800" algn="l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/>
            </a:pPr>
            <a:r>
              <a:rPr lang="en-US" sz="1300" b="0" i="1" dirty="0">
                <a:solidFill>
                  <a:srgbClr val="000000"/>
                </a:solidFill>
                <a:latin typeface="Calibri" panose="020F0502020204030204" pitchFamily="34" charset="0"/>
              </a:rPr>
              <a:t>IDH1/2</a:t>
            </a:r>
          </a:p>
          <a:p>
            <a:pPr marL="177800" indent="-177800" algn="l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/>
            </a:pPr>
            <a:r>
              <a:rPr lang="en-US" sz="1300" b="0" i="1" dirty="0">
                <a:solidFill>
                  <a:srgbClr val="000000"/>
                </a:solidFill>
                <a:latin typeface="Calibri" panose="020F0502020204030204" pitchFamily="34" charset="0"/>
              </a:rPr>
              <a:t>RUNX1</a:t>
            </a:r>
          </a:p>
          <a:p>
            <a:pPr marL="177800" indent="-177800" algn="l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/>
            </a:pPr>
            <a:r>
              <a:rPr lang="en-US" sz="1300" b="0" i="1" dirty="0">
                <a:solidFill>
                  <a:srgbClr val="000000"/>
                </a:solidFill>
                <a:latin typeface="Calibri" panose="020F0502020204030204" pitchFamily="34" charset="0"/>
              </a:rPr>
              <a:t>ASXL1</a:t>
            </a:r>
          </a:p>
          <a:p>
            <a:pPr marL="177800" indent="-177800" algn="l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/>
            </a:pPr>
            <a:r>
              <a:rPr lang="en-US" sz="1300" b="0" i="1" dirty="0">
                <a:solidFill>
                  <a:srgbClr val="000000"/>
                </a:solidFill>
                <a:latin typeface="Calibri" panose="020F0502020204030204" pitchFamily="34" charset="0"/>
              </a:rPr>
              <a:t>TP53</a:t>
            </a:r>
          </a:p>
          <a:p>
            <a:pPr algn="l">
              <a:spcBef>
                <a:spcPts val="0"/>
              </a:spcBef>
              <a:spcAft>
                <a:spcPts val="200"/>
              </a:spcAft>
              <a:tabLst/>
              <a:defRPr/>
            </a:pPr>
            <a:r>
              <a:rPr lang="en-US" sz="1400" i="1" dirty="0">
                <a:solidFill>
                  <a:srgbClr val="990033"/>
                </a:solidFill>
                <a:latin typeface="Calibri" panose="020F0502020204030204" pitchFamily="34" charset="0"/>
              </a:rPr>
              <a:t>Cytogenetics</a:t>
            </a: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5795079" y="4658027"/>
            <a:ext cx="1504225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1400" b="0" dirty="0">
                <a:solidFill>
                  <a:srgbClr val="000000"/>
                </a:solidFill>
                <a:latin typeface="Calibri" panose="020F0502020204030204" pitchFamily="34" charset="0"/>
              </a:rPr>
              <a:t>within 1</a:t>
            </a:r>
            <a:r>
              <a:rPr lang="en-US" sz="1400" b="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st</a:t>
            </a:r>
            <a:r>
              <a:rPr lang="en-US" sz="1400" b="0" dirty="0">
                <a:solidFill>
                  <a:srgbClr val="000000"/>
                </a:solidFill>
                <a:latin typeface="Calibri" panose="020F0502020204030204" pitchFamily="34" charset="0"/>
              </a:rPr>
              <a:t> Rx cycle</a:t>
            </a:r>
          </a:p>
        </p:txBody>
      </p:sp>
      <p:sp>
        <p:nvSpPr>
          <p:cNvPr id="39" name="AutoShape 11"/>
          <p:cNvSpPr>
            <a:spLocks/>
          </p:cNvSpPr>
          <p:nvPr/>
        </p:nvSpPr>
        <p:spPr bwMode="auto">
          <a:xfrm rot="10800000">
            <a:off x="6168862" y="2563537"/>
            <a:ext cx="259805" cy="2017590"/>
          </a:xfrm>
          <a:prstGeom prst="leftBrace">
            <a:avLst>
              <a:gd name="adj1" fmla="val 2670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6389856" y="3216457"/>
            <a:ext cx="864096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400" b="0" dirty="0">
                <a:solidFill>
                  <a:srgbClr val="000000"/>
                </a:solidFill>
                <a:latin typeface="Calibri" panose="020F0502020204030204" pitchFamily="34" charset="0"/>
              </a:rPr>
              <a:t>within 24-48 </a:t>
            </a:r>
            <a:r>
              <a:rPr lang="en-US" sz="1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hrs</a:t>
            </a:r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5787768" y="5192521"/>
            <a:ext cx="1338342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1400" b="0" dirty="0">
                <a:solidFill>
                  <a:srgbClr val="000000"/>
                </a:solidFill>
                <a:latin typeface="Calibri" panose="020F0502020204030204" pitchFamily="34" charset="0"/>
              </a:rPr>
              <a:t>within 5-7 days</a:t>
            </a:r>
          </a:p>
        </p:txBody>
      </p:sp>
      <p:cxnSp>
        <p:nvCxnSpPr>
          <p:cNvPr id="5" name="Gerade Verbindung mit Pfeil 4"/>
          <p:cNvCxnSpPr/>
          <p:nvPr/>
        </p:nvCxnSpPr>
        <p:spPr bwMode="auto">
          <a:xfrm flipV="1">
            <a:off x="1318313" y="5661248"/>
            <a:ext cx="9458207" cy="127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r Verbinder 10"/>
          <p:cNvCxnSpPr/>
          <p:nvPr/>
        </p:nvCxnSpPr>
        <p:spPr bwMode="auto">
          <a:xfrm>
            <a:off x="1309568" y="5673949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r Verbinder 12"/>
          <p:cNvCxnSpPr/>
          <p:nvPr/>
        </p:nvCxnSpPr>
        <p:spPr bwMode="auto">
          <a:xfrm>
            <a:off x="1318313" y="5673949"/>
            <a:ext cx="0" cy="1440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1055440" y="5774483"/>
            <a:ext cx="5257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</a:p>
        </p:txBody>
      </p:sp>
      <p:cxnSp>
        <p:nvCxnSpPr>
          <p:cNvPr id="52" name="Gerader Verbinder 51"/>
          <p:cNvCxnSpPr/>
          <p:nvPr/>
        </p:nvCxnSpPr>
        <p:spPr bwMode="auto">
          <a:xfrm>
            <a:off x="4056040" y="5682333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Gerader Verbinder 52"/>
          <p:cNvCxnSpPr/>
          <p:nvPr/>
        </p:nvCxnSpPr>
        <p:spPr bwMode="auto">
          <a:xfrm>
            <a:off x="4270640" y="5682333"/>
            <a:ext cx="0" cy="1440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Gerader Verbinder 53"/>
          <p:cNvCxnSpPr/>
          <p:nvPr/>
        </p:nvCxnSpPr>
        <p:spPr bwMode="auto">
          <a:xfrm>
            <a:off x="7666897" y="5673949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Gerader Verbinder 54"/>
          <p:cNvCxnSpPr/>
          <p:nvPr/>
        </p:nvCxnSpPr>
        <p:spPr bwMode="auto">
          <a:xfrm>
            <a:off x="7629859" y="5673949"/>
            <a:ext cx="0" cy="1440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7968208" y="1628801"/>
            <a:ext cx="260616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200" b="0" dirty="0">
                <a:solidFill>
                  <a:srgbClr val="990033"/>
                </a:solidFill>
                <a:latin typeface="Calibri" panose="020F0502020204030204" pitchFamily="34" charset="0"/>
                <a:sym typeface="Wingdings" pitchFamily="2" charset="2"/>
              </a:rPr>
              <a:t>Recommendation</a:t>
            </a:r>
            <a:endParaRPr lang="en-US" sz="2200" b="0" dirty="0">
              <a:solidFill>
                <a:srgbClr val="990033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AutoShape 12"/>
          <p:cNvSpPr>
            <a:spLocks noChangeArrowheads="1"/>
          </p:cNvSpPr>
          <p:nvPr/>
        </p:nvSpPr>
        <p:spPr bwMode="auto">
          <a:xfrm>
            <a:off x="7608168" y="2217633"/>
            <a:ext cx="3161762" cy="300359"/>
          </a:xfrm>
          <a:prstGeom prst="roundRect">
            <a:avLst>
              <a:gd name="adj" fmla="val 16667"/>
            </a:avLst>
          </a:prstGeom>
          <a:solidFill>
            <a:srgbClr val="BDD7EE"/>
          </a:solidFill>
          <a:ln w="6350">
            <a:solidFill>
              <a:srgbClr val="969696"/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36000" tIns="18000" rIns="36000" bIns="18000" anchor="ctr" anchorCtr="0"/>
          <a:lstStyle/>
          <a:p>
            <a:pPr marL="1254125" indent="-1254125" algn="l" eaLnBrk="0" hangingPunct="0">
              <a:spcBef>
                <a:spcPct val="0"/>
              </a:spcBef>
              <a:defRPr/>
            </a:pPr>
            <a:r>
              <a:rPr lang="de-DE" sz="1200" b="0" dirty="0">
                <a:solidFill>
                  <a:prstClr val="black"/>
                </a:solidFill>
              </a:rPr>
              <a:t> APOLLO	+/- ATO-ATRA-Ida</a:t>
            </a:r>
            <a:endParaRPr lang="en-US" sz="1200" b="0" dirty="0">
              <a:solidFill>
                <a:prstClr val="black"/>
              </a:solidFill>
            </a:endParaRPr>
          </a:p>
        </p:txBody>
      </p:sp>
      <p:sp>
        <p:nvSpPr>
          <p:cNvPr id="46" name="AutoShape 12"/>
          <p:cNvSpPr>
            <a:spLocks noChangeArrowheads="1"/>
          </p:cNvSpPr>
          <p:nvPr/>
        </p:nvSpPr>
        <p:spPr bwMode="auto">
          <a:xfrm>
            <a:off x="7612547" y="2599098"/>
            <a:ext cx="3157383" cy="300359"/>
          </a:xfrm>
          <a:prstGeom prst="roundRect">
            <a:avLst>
              <a:gd name="adj" fmla="val 16667"/>
            </a:avLst>
          </a:prstGeom>
          <a:solidFill>
            <a:srgbClr val="BDD7EE"/>
          </a:solidFill>
          <a:ln w="6350">
            <a:solidFill>
              <a:srgbClr val="969696"/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36000" tIns="18000" rIns="36000" bIns="18000" anchor="ctr" anchorCtr="0"/>
          <a:lstStyle/>
          <a:p>
            <a:pPr marL="1254125" indent="-1254125" algn="l" eaLnBrk="0" hangingPunct="0">
              <a:spcBef>
                <a:spcPct val="0"/>
              </a:spcBef>
              <a:defRPr/>
            </a:pPr>
            <a:r>
              <a:rPr lang="de-DE" sz="1200" b="0" dirty="0">
                <a:solidFill>
                  <a:prstClr val="black"/>
                </a:solidFill>
              </a:rPr>
              <a:t> AMLSG 21-13	</a:t>
            </a:r>
            <a:r>
              <a:rPr lang="de-DE" sz="1200" b="0" dirty="0" smtClean="0">
                <a:solidFill>
                  <a:prstClr val="black"/>
                </a:solidFill>
              </a:rPr>
              <a:t>‚3+7‘ +/- </a:t>
            </a:r>
            <a:r>
              <a:rPr lang="de-DE" sz="1200" b="0" dirty="0" err="1">
                <a:solidFill>
                  <a:prstClr val="black"/>
                </a:solidFill>
              </a:rPr>
              <a:t>Dasatinib</a:t>
            </a:r>
            <a:endParaRPr lang="en-US" sz="1200" b="0" dirty="0">
              <a:solidFill>
                <a:prstClr val="black"/>
              </a:solidFill>
            </a:endParaRPr>
          </a:p>
        </p:txBody>
      </p:sp>
      <p:sp>
        <p:nvSpPr>
          <p:cNvPr id="48" name="AutoShape 12"/>
          <p:cNvSpPr>
            <a:spLocks noChangeArrowheads="1"/>
          </p:cNvSpPr>
          <p:nvPr/>
        </p:nvSpPr>
        <p:spPr bwMode="auto">
          <a:xfrm>
            <a:off x="7620650" y="2977017"/>
            <a:ext cx="3149279" cy="300359"/>
          </a:xfrm>
          <a:prstGeom prst="roundRect">
            <a:avLst>
              <a:gd name="adj" fmla="val 16667"/>
            </a:avLst>
          </a:prstGeom>
          <a:solidFill>
            <a:srgbClr val="BDD7EE"/>
          </a:solidFill>
          <a:ln w="6350">
            <a:solidFill>
              <a:srgbClr val="969696"/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36000" tIns="18000" rIns="36000" bIns="18000" anchor="ctr" anchorCtr="0"/>
          <a:lstStyle/>
          <a:p>
            <a:pPr marL="1254125" indent="-1254125" algn="l" eaLnBrk="0" hangingPunct="0">
              <a:spcBef>
                <a:spcPct val="0"/>
              </a:spcBef>
              <a:defRPr/>
            </a:pPr>
            <a:r>
              <a:rPr lang="de-DE" sz="1200" b="0" dirty="0">
                <a:solidFill>
                  <a:prstClr val="black"/>
                </a:solidFill>
              </a:rPr>
              <a:t> AMLSG 28-18	</a:t>
            </a:r>
            <a:r>
              <a:rPr lang="de-DE" sz="1200" b="0" dirty="0" smtClean="0">
                <a:solidFill>
                  <a:prstClr val="black"/>
                </a:solidFill>
              </a:rPr>
              <a:t>‚3+7‘ + </a:t>
            </a:r>
            <a:r>
              <a:rPr lang="de-DE" sz="1200" b="0" dirty="0" err="1" smtClean="0">
                <a:solidFill>
                  <a:prstClr val="black"/>
                </a:solidFill>
              </a:rPr>
              <a:t>Mido</a:t>
            </a:r>
            <a:r>
              <a:rPr lang="de-DE" sz="1200" b="0" dirty="0" smtClean="0">
                <a:solidFill>
                  <a:prstClr val="black"/>
                </a:solidFill>
              </a:rPr>
              <a:t> </a:t>
            </a:r>
            <a:r>
              <a:rPr lang="de-DE" sz="1200" b="0" dirty="0" err="1">
                <a:solidFill>
                  <a:prstClr val="black"/>
                </a:solidFill>
              </a:rPr>
              <a:t>vs</a:t>
            </a:r>
            <a:r>
              <a:rPr lang="de-DE" sz="1200" b="0" dirty="0">
                <a:solidFill>
                  <a:prstClr val="black"/>
                </a:solidFill>
              </a:rPr>
              <a:t> </a:t>
            </a:r>
            <a:r>
              <a:rPr lang="de-DE" sz="1200" b="0" dirty="0" err="1">
                <a:solidFill>
                  <a:prstClr val="black"/>
                </a:solidFill>
              </a:rPr>
              <a:t>Gilteritinib</a:t>
            </a:r>
            <a:endParaRPr lang="en-US" sz="1200" b="0" dirty="0">
              <a:solidFill>
                <a:prstClr val="black"/>
              </a:solidFill>
            </a:endParaRPr>
          </a:p>
        </p:txBody>
      </p:sp>
      <p:sp>
        <p:nvSpPr>
          <p:cNvPr id="50" name="AutoShape 12"/>
          <p:cNvSpPr>
            <a:spLocks noChangeArrowheads="1"/>
          </p:cNvSpPr>
          <p:nvPr/>
        </p:nvSpPr>
        <p:spPr bwMode="auto">
          <a:xfrm>
            <a:off x="7628706" y="3349570"/>
            <a:ext cx="3141224" cy="300359"/>
          </a:xfrm>
          <a:prstGeom prst="roundRect">
            <a:avLst>
              <a:gd name="adj" fmla="val 16667"/>
            </a:avLst>
          </a:prstGeom>
          <a:solidFill>
            <a:srgbClr val="BDD7EE"/>
          </a:solidFill>
          <a:ln w="6350">
            <a:solidFill>
              <a:srgbClr val="969696"/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36000" tIns="18000" rIns="36000" bIns="18000" anchor="ctr" anchorCtr="0"/>
          <a:lstStyle/>
          <a:p>
            <a:pPr marL="1254125" indent="-1254125" algn="l" eaLnBrk="0" hangingPunct="0">
              <a:spcBef>
                <a:spcPct val="0"/>
              </a:spcBef>
              <a:defRPr/>
            </a:pPr>
            <a:r>
              <a:rPr lang="de-DE" sz="1200" b="0" dirty="0" smtClean="0">
                <a:solidFill>
                  <a:prstClr val="black"/>
                </a:solidFill>
              </a:rPr>
              <a:t> </a:t>
            </a:r>
            <a:r>
              <a:rPr lang="de-DE" sz="1200" b="0" dirty="0">
                <a:solidFill>
                  <a:prstClr val="black"/>
                </a:solidFill>
              </a:rPr>
              <a:t>AMLSG 29-18	</a:t>
            </a:r>
            <a:r>
              <a:rPr lang="de-DE" sz="1200" b="0" dirty="0" smtClean="0">
                <a:solidFill>
                  <a:prstClr val="black"/>
                </a:solidFill>
              </a:rPr>
              <a:t>‚3+7‘ +/- </a:t>
            </a:r>
            <a:r>
              <a:rPr lang="de-DE" sz="1200" b="0" dirty="0">
                <a:solidFill>
                  <a:prstClr val="black"/>
                </a:solidFill>
              </a:rPr>
              <a:t>AG-120/-</a:t>
            </a:r>
            <a:r>
              <a:rPr lang="de-DE" sz="1200" b="0" dirty="0" smtClean="0">
                <a:solidFill>
                  <a:prstClr val="black"/>
                </a:solidFill>
              </a:rPr>
              <a:t>221</a:t>
            </a:r>
            <a:endParaRPr lang="en-US" sz="1200" b="0" dirty="0">
              <a:solidFill>
                <a:prstClr val="black"/>
              </a:solidFill>
            </a:endParaRPr>
          </a:p>
        </p:txBody>
      </p:sp>
      <p:sp>
        <p:nvSpPr>
          <p:cNvPr id="56" name="AutoShape 12"/>
          <p:cNvSpPr>
            <a:spLocks noChangeArrowheads="1"/>
          </p:cNvSpPr>
          <p:nvPr/>
        </p:nvSpPr>
        <p:spPr bwMode="auto">
          <a:xfrm>
            <a:off x="7628615" y="4090620"/>
            <a:ext cx="3141331" cy="300359"/>
          </a:xfrm>
          <a:prstGeom prst="roundRect">
            <a:avLst>
              <a:gd name="adj" fmla="val 16667"/>
            </a:avLst>
          </a:prstGeom>
          <a:solidFill>
            <a:srgbClr val="BDD7EE"/>
          </a:solidFill>
          <a:ln w="6350">
            <a:solidFill>
              <a:srgbClr val="969696"/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36000" tIns="18000" rIns="36000" bIns="18000" anchor="ctr" anchorCtr="0"/>
          <a:lstStyle/>
          <a:p>
            <a:pPr marL="1254125" indent="-1254125" algn="l" eaLnBrk="0" hangingPunct="0">
              <a:spcBef>
                <a:spcPct val="0"/>
              </a:spcBef>
              <a:defRPr/>
            </a:pPr>
            <a:r>
              <a:rPr lang="de-DE" sz="1200" b="0" dirty="0">
                <a:solidFill>
                  <a:prstClr val="black"/>
                </a:solidFill>
              </a:rPr>
              <a:t> </a:t>
            </a:r>
            <a:r>
              <a:rPr lang="de-DE" sz="1200" b="0" i="1" dirty="0">
                <a:solidFill>
                  <a:prstClr val="black"/>
                </a:solidFill>
              </a:rPr>
              <a:t>AMLSG 31-19	</a:t>
            </a:r>
            <a:r>
              <a:rPr lang="de-DE" sz="1200" b="0" i="1" dirty="0" smtClean="0">
                <a:solidFill>
                  <a:prstClr val="black"/>
                </a:solidFill>
              </a:rPr>
              <a:t>‚3+7‘ +/- </a:t>
            </a:r>
            <a:r>
              <a:rPr lang="de-DE" sz="1200" b="0" i="1" dirty="0" err="1">
                <a:solidFill>
                  <a:prstClr val="black"/>
                </a:solidFill>
              </a:rPr>
              <a:t>Venetoclax</a:t>
            </a:r>
            <a:endParaRPr lang="en-US" sz="1200" b="0" i="1" dirty="0">
              <a:solidFill>
                <a:prstClr val="black"/>
              </a:solidFill>
            </a:endParaRPr>
          </a:p>
        </p:txBody>
      </p:sp>
      <p:sp>
        <p:nvSpPr>
          <p:cNvPr id="57" name="AutoShape 12"/>
          <p:cNvSpPr>
            <a:spLocks noChangeArrowheads="1"/>
          </p:cNvSpPr>
          <p:nvPr/>
        </p:nvSpPr>
        <p:spPr bwMode="auto">
          <a:xfrm>
            <a:off x="7627617" y="4568801"/>
            <a:ext cx="3142529" cy="300359"/>
          </a:xfrm>
          <a:prstGeom prst="roundRect">
            <a:avLst>
              <a:gd name="adj" fmla="val 16667"/>
            </a:avLst>
          </a:prstGeom>
          <a:solidFill>
            <a:srgbClr val="BDD7EE"/>
          </a:solidFill>
          <a:ln w="6350">
            <a:solidFill>
              <a:srgbClr val="969696"/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36000" tIns="18000" rIns="36000" bIns="18000" anchor="ctr" anchorCtr="0"/>
          <a:lstStyle/>
          <a:p>
            <a:pPr marL="1254125" indent="-1254125" algn="l" eaLnBrk="0" hangingPunct="0">
              <a:spcBef>
                <a:spcPct val="0"/>
              </a:spcBef>
              <a:defRPr/>
            </a:pPr>
            <a:r>
              <a:rPr lang="de-DE" sz="1200" b="0" dirty="0" smtClean="0">
                <a:solidFill>
                  <a:prstClr val="black"/>
                </a:solidFill>
              </a:rPr>
              <a:t>Novartis**</a:t>
            </a:r>
            <a:r>
              <a:rPr lang="de-DE" sz="1200" b="0" dirty="0">
                <a:solidFill>
                  <a:prstClr val="black"/>
                </a:solidFill>
              </a:rPr>
              <a:t>	</a:t>
            </a:r>
            <a:r>
              <a:rPr lang="de-DE" sz="1200" b="0" dirty="0" smtClean="0">
                <a:solidFill>
                  <a:prstClr val="black"/>
                </a:solidFill>
              </a:rPr>
              <a:t>‚3+7‘ +/- </a:t>
            </a:r>
            <a:r>
              <a:rPr lang="de-DE" sz="1200" b="0" dirty="0" err="1">
                <a:solidFill>
                  <a:prstClr val="black"/>
                </a:solidFill>
              </a:rPr>
              <a:t>Midostaurin</a:t>
            </a:r>
            <a:endParaRPr lang="en-US" sz="1200" b="0" dirty="0">
              <a:solidFill>
                <a:prstClr val="black"/>
              </a:solidFill>
            </a:endParaRPr>
          </a:p>
        </p:txBody>
      </p:sp>
      <p:sp>
        <p:nvSpPr>
          <p:cNvPr id="59" name="AutoShape 12"/>
          <p:cNvSpPr>
            <a:spLocks noChangeArrowheads="1"/>
          </p:cNvSpPr>
          <p:nvPr/>
        </p:nvSpPr>
        <p:spPr bwMode="auto">
          <a:xfrm>
            <a:off x="7628615" y="3718253"/>
            <a:ext cx="3141331" cy="300359"/>
          </a:xfrm>
          <a:prstGeom prst="roundRect">
            <a:avLst>
              <a:gd name="adj" fmla="val 16667"/>
            </a:avLst>
          </a:prstGeom>
          <a:solidFill>
            <a:srgbClr val="BDD7EE"/>
          </a:solidFill>
          <a:ln w="6350">
            <a:solidFill>
              <a:srgbClr val="969696"/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36000" tIns="18000" rIns="36000" bIns="18000" anchor="ctr" anchorCtr="0"/>
          <a:lstStyle/>
          <a:p>
            <a:pPr marL="1254125" indent="-1254125" algn="l" eaLnBrk="0" hangingPunct="0">
              <a:spcBef>
                <a:spcPct val="0"/>
              </a:spcBef>
              <a:defRPr/>
            </a:pPr>
            <a:r>
              <a:rPr lang="de-DE" sz="1200" b="0" dirty="0">
                <a:solidFill>
                  <a:prstClr val="black"/>
                </a:solidFill>
              </a:rPr>
              <a:t> AMLSG 30-18	CPX-351 </a:t>
            </a:r>
            <a:r>
              <a:rPr lang="de-DE" sz="1200" b="0" dirty="0" err="1">
                <a:solidFill>
                  <a:prstClr val="black"/>
                </a:solidFill>
              </a:rPr>
              <a:t>vs</a:t>
            </a:r>
            <a:r>
              <a:rPr lang="de-DE" sz="1200" b="0" dirty="0">
                <a:solidFill>
                  <a:prstClr val="black"/>
                </a:solidFill>
              </a:rPr>
              <a:t> ‚3+7‘</a:t>
            </a:r>
            <a:endParaRPr lang="en-US" sz="1200" b="0" dirty="0">
              <a:solidFill>
                <a:prstClr val="black"/>
              </a:solidFill>
            </a:endParaRPr>
          </a:p>
        </p:txBody>
      </p:sp>
      <p:sp>
        <p:nvSpPr>
          <p:cNvPr id="60" name="AutoShape 12"/>
          <p:cNvSpPr>
            <a:spLocks noChangeArrowheads="1"/>
          </p:cNvSpPr>
          <p:nvPr/>
        </p:nvSpPr>
        <p:spPr bwMode="auto">
          <a:xfrm>
            <a:off x="7627617" y="4941168"/>
            <a:ext cx="3142529" cy="300359"/>
          </a:xfrm>
          <a:prstGeom prst="roundRect">
            <a:avLst>
              <a:gd name="adj" fmla="val 16667"/>
            </a:avLst>
          </a:prstGeom>
          <a:solidFill>
            <a:srgbClr val="BDD7EE"/>
          </a:solidFill>
          <a:ln w="6350">
            <a:solidFill>
              <a:srgbClr val="969696"/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36000" tIns="18000" rIns="36000" bIns="18000" anchor="ctr" anchorCtr="0"/>
          <a:lstStyle/>
          <a:p>
            <a:pPr marL="1254125" indent="-1254125" algn="l" eaLnBrk="0" hangingPunct="0">
              <a:spcBef>
                <a:spcPct val="0"/>
              </a:spcBef>
              <a:defRPr/>
            </a:pPr>
            <a:r>
              <a:rPr lang="de-DE" sz="1200" b="0" dirty="0">
                <a:solidFill>
                  <a:prstClr val="black"/>
                </a:solidFill>
              </a:rPr>
              <a:t> </a:t>
            </a:r>
            <a:r>
              <a:rPr lang="de-DE" sz="1200" b="0" dirty="0" smtClean="0">
                <a:solidFill>
                  <a:prstClr val="black"/>
                </a:solidFill>
              </a:rPr>
              <a:t>Standard of care</a:t>
            </a:r>
            <a:endParaRPr lang="en-US" sz="1200" b="0" dirty="0">
              <a:solidFill>
                <a:prstClr val="black"/>
              </a:solidFill>
            </a:endParaRPr>
          </a:p>
        </p:txBody>
      </p:sp>
      <p:pic>
        <p:nvPicPr>
          <p:cNvPr id="61" name="Picture 16" descr="03_AML_bu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6167264"/>
            <a:ext cx="1322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 Placeholder 3"/>
          <p:cNvSpPr txBox="1">
            <a:spLocks/>
          </p:cNvSpPr>
          <p:nvPr/>
        </p:nvSpPr>
        <p:spPr>
          <a:xfrm>
            <a:off x="9552384" y="6453337"/>
            <a:ext cx="2304256" cy="21602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10000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4000" indent="-254000" algn="l" rtl="0" eaLnBrk="1" fontAlgn="base" hangingPunct="1"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579438" indent="-295275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Calibri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914400" indent="-314325" algn="l" rtl="0" eaLnBrk="1" fontAlgn="base" hangingPunct="1">
              <a:spcBef>
                <a:spcPts val="300"/>
              </a:spcBef>
              <a:spcAft>
                <a:spcPts val="0"/>
              </a:spcAft>
              <a:buSzPct val="90000"/>
              <a:buFont typeface="Calibri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219200" indent="-274638" algn="l" rtl="0" eaLnBrk="1" fontAlgn="base" hangingPunct="1">
              <a:spcBef>
                <a:spcPts val="300"/>
              </a:spcBef>
              <a:spcAft>
                <a:spcPts val="0"/>
              </a:spcAft>
              <a:buFont typeface="Calibri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5pPr>
            <a:lvl6pPr marL="1314450" indent="-16986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alibri" pitchFamily="34" charset="0"/>
              <a:buChar char="–"/>
              <a:defRPr sz="1600" baseline="0">
                <a:solidFill>
                  <a:srgbClr val="000000"/>
                </a:solidFill>
                <a:latin typeface="+mn-lt"/>
              </a:defRPr>
            </a:lvl6pPr>
            <a:lvl7pPr marL="2513013" indent="-227013" algn="l" rtl="0" eaLnBrk="1" fontAlgn="base" hangingPunct="1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970213" indent="-227013" algn="l" rtl="0" eaLnBrk="1" fontAlgn="base" hangingPunct="1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427413" indent="-227013" algn="l" rtl="0" eaLnBrk="1" fontAlgn="base" hangingPunct="1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lnSpc>
                <a:spcPct val="90000"/>
              </a:lnSpc>
              <a:spcBef>
                <a:spcPts val="0"/>
              </a:spcBef>
              <a:buClr>
                <a:srgbClr val="2D2926"/>
              </a:buClr>
            </a:pPr>
            <a:r>
              <a:rPr lang="de-DE" sz="1100" b="0" dirty="0">
                <a:solidFill>
                  <a:srgbClr val="000000"/>
                </a:solidFill>
                <a:latin typeface="Calibri" panose="020F0502020204030204" pitchFamily="34" charset="0"/>
              </a:rPr>
              <a:t>AMLSG-</a:t>
            </a:r>
            <a:r>
              <a:rPr lang="de-DE" sz="11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BiO</a:t>
            </a:r>
            <a:r>
              <a:rPr lang="de-DE" sz="1100" b="0" dirty="0">
                <a:solidFill>
                  <a:srgbClr val="000000"/>
                </a:solidFill>
                <a:latin typeface="Calibri" panose="020F0502020204030204" pitchFamily="34" charset="0"/>
              </a:rPr>
              <a:t> [NCT01252485</a:t>
            </a:r>
            <a:r>
              <a:rPr lang="de-DE" sz="11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]</a:t>
            </a:r>
            <a:endParaRPr lang="da-DK" sz="1100" b="0" kern="0" dirty="0">
              <a:solidFill>
                <a:srgbClr val="2D2926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AutoShape 11"/>
          <p:cNvSpPr>
            <a:spLocks/>
          </p:cNvSpPr>
          <p:nvPr/>
        </p:nvSpPr>
        <p:spPr bwMode="auto">
          <a:xfrm rot="10800000">
            <a:off x="5549016" y="4581127"/>
            <a:ext cx="259805" cy="614056"/>
          </a:xfrm>
          <a:prstGeom prst="leftBrace">
            <a:avLst>
              <a:gd name="adj1" fmla="val 2670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Text Placeholder 3"/>
          <p:cNvSpPr txBox="1">
            <a:spLocks/>
          </p:cNvSpPr>
          <p:nvPr/>
        </p:nvSpPr>
        <p:spPr>
          <a:xfrm>
            <a:off x="1703512" y="6309320"/>
            <a:ext cx="2880319" cy="36004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10000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4000" indent="-254000" algn="l" rtl="0" eaLnBrk="1" fontAlgn="base" hangingPunct="1"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579438" indent="-295275" algn="l" rtl="0" eaLnBrk="1" fontAlgn="base" hangingPunct="1">
              <a:spcBef>
                <a:spcPts val="600"/>
              </a:spcBef>
              <a:spcAft>
                <a:spcPts val="0"/>
              </a:spcAft>
              <a:buSzPct val="90000"/>
              <a:buFont typeface="Calibri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914400" indent="-314325" algn="l" rtl="0" eaLnBrk="1" fontAlgn="base" hangingPunct="1">
              <a:spcBef>
                <a:spcPts val="300"/>
              </a:spcBef>
              <a:spcAft>
                <a:spcPts val="0"/>
              </a:spcAft>
              <a:buSzPct val="90000"/>
              <a:buFont typeface="Calibri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219200" indent="-274638" algn="l" rtl="0" eaLnBrk="1" fontAlgn="base" hangingPunct="1">
              <a:spcBef>
                <a:spcPts val="300"/>
              </a:spcBef>
              <a:spcAft>
                <a:spcPts val="0"/>
              </a:spcAft>
              <a:buFont typeface="Calibri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5pPr>
            <a:lvl6pPr marL="1314450" indent="-16986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alibri" pitchFamily="34" charset="0"/>
              <a:buChar char="–"/>
              <a:defRPr sz="1600" baseline="0">
                <a:solidFill>
                  <a:srgbClr val="000000"/>
                </a:solidFill>
                <a:latin typeface="+mn-lt"/>
              </a:defRPr>
            </a:lvl6pPr>
            <a:lvl7pPr marL="2513013" indent="-227013" algn="l" rtl="0" eaLnBrk="1" fontAlgn="base" hangingPunct="1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970213" indent="-227013" algn="l" rtl="0" eaLnBrk="1" fontAlgn="base" hangingPunct="1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427413" indent="-227013" algn="l" rtl="0" eaLnBrk="1" fontAlgn="base" hangingPunct="1">
              <a:spcBef>
                <a:spcPct val="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82563" indent="-182563">
              <a:lnSpc>
                <a:spcPct val="90000"/>
              </a:lnSpc>
              <a:spcBef>
                <a:spcPts val="0"/>
              </a:spcBef>
              <a:buClr>
                <a:srgbClr val="2D2926"/>
              </a:buClr>
            </a:pPr>
            <a:r>
              <a:rPr lang="de-DE" sz="11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*	Intensive first-</a:t>
            </a:r>
            <a:r>
              <a:rPr lang="de-DE" sz="11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line</a:t>
            </a:r>
            <a:r>
              <a:rPr lang="de-DE" sz="11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1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trials</a:t>
            </a:r>
            <a:r>
              <a:rPr lang="de-DE" sz="11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1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only</a:t>
            </a:r>
            <a:endParaRPr lang="de-DE" sz="1100" b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82563" indent="-182563">
              <a:lnSpc>
                <a:spcPct val="90000"/>
              </a:lnSpc>
              <a:spcBef>
                <a:spcPts val="0"/>
              </a:spcBef>
              <a:buClr>
                <a:srgbClr val="2D2926"/>
              </a:buClr>
            </a:pPr>
            <a:r>
              <a:rPr lang="de-DE" sz="1100" b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**	</a:t>
            </a:r>
            <a:r>
              <a:rPr lang="de-DE" sz="1100" b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Active</a:t>
            </a:r>
            <a:r>
              <a:rPr lang="de-DE" sz="1100" b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in </a:t>
            </a:r>
            <a:r>
              <a:rPr lang="de-DE" sz="1100" b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selected</a:t>
            </a:r>
            <a:r>
              <a:rPr lang="de-DE" sz="1100" b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AMLSG </a:t>
            </a:r>
            <a:r>
              <a:rPr lang="de-DE" sz="1100" b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centers</a:t>
            </a:r>
            <a:endParaRPr lang="da-DK" sz="1100" b="0" kern="0" dirty="0">
              <a:solidFill>
                <a:srgbClr val="2D2926"/>
              </a:solidFill>
              <a:latin typeface="Calibri" panose="020F0502020204030204" pitchFamily="34" charset="0"/>
            </a:endParaRPr>
          </a:p>
        </p:txBody>
      </p:sp>
      <p:pic>
        <p:nvPicPr>
          <p:cNvPr id="43" name="Picture 2" descr="Resultado de imagem para blood tube icon">
            <a:extLst>
              <a:ext uri="{FF2B5EF4-FFF2-40B4-BE49-F238E27FC236}">
                <a16:creationId xmlns="" xmlns:a16="http://schemas.microsoft.com/office/drawing/2014/main" id="{8E74A40C-F5ED-441E-A501-38D1A2F41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3933056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hteck 43"/>
          <p:cNvSpPr/>
          <p:nvPr/>
        </p:nvSpPr>
        <p:spPr>
          <a:xfrm>
            <a:off x="0" y="-91231"/>
            <a:ext cx="12192000" cy="10381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Textfeld 46"/>
          <p:cNvSpPr txBox="1"/>
          <p:nvPr/>
        </p:nvSpPr>
        <p:spPr>
          <a:xfrm>
            <a:off x="1156170" y="162636"/>
            <a:ext cx="1028518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altLang="de-DE" sz="3400" b="1" kern="0" dirty="0" smtClean="0">
                <a:latin typeface="Calibri" panose="020F0502020204030204" pitchFamily="34" charset="0"/>
              </a:rPr>
              <a:t>AMLSG: </a:t>
            </a:r>
            <a:r>
              <a:rPr lang="de-DE" altLang="de-DE" sz="3400" b="1" kern="0" dirty="0" err="1" smtClean="0">
                <a:latin typeface="Calibri" panose="020F0502020204030204" pitchFamily="34" charset="0"/>
              </a:rPr>
              <a:t>Algorithm</a:t>
            </a:r>
            <a:r>
              <a:rPr lang="de-DE" altLang="de-DE" sz="3400" b="1" kern="0" dirty="0" smtClean="0">
                <a:latin typeface="Calibri" panose="020F0502020204030204" pitchFamily="34" charset="0"/>
              </a:rPr>
              <a:t> of </a:t>
            </a:r>
            <a:r>
              <a:rPr lang="de-DE" altLang="de-DE" sz="3400" b="1" kern="0" dirty="0" err="1" smtClean="0">
                <a:latin typeface="Calibri" panose="020F0502020204030204" pitchFamily="34" charset="0"/>
              </a:rPr>
              <a:t>genetic</a:t>
            </a:r>
            <a:r>
              <a:rPr lang="de-DE" altLang="de-DE" sz="3400" b="1" kern="0" dirty="0" smtClean="0">
                <a:latin typeface="Calibri" panose="020F0502020204030204" pitchFamily="34" charset="0"/>
              </a:rPr>
              <a:t> </a:t>
            </a:r>
            <a:r>
              <a:rPr lang="de-DE" altLang="de-DE" sz="3400" b="1" kern="0" dirty="0" err="1" smtClean="0">
                <a:latin typeface="Calibri" panose="020F0502020204030204" pitchFamily="34" charset="0"/>
              </a:rPr>
              <a:t>testing</a:t>
            </a:r>
            <a:r>
              <a:rPr lang="de-DE" altLang="de-DE" sz="3400" b="1" kern="0" dirty="0" smtClean="0">
                <a:latin typeface="Calibri" panose="020F0502020204030204" pitchFamily="34" charset="0"/>
              </a:rPr>
              <a:t> and </a:t>
            </a:r>
            <a:r>
              <a:rPr lang="de-DE" altLang="de-DE" sz="3400" b="1" kern="0" dirty="0" err="1" smtClean="0">
                <a:latin typeface="Calibri" panose="020F0502020204030204" pitchFamily="34" charset="0"/>
              </a:rPr>
              <a:t>trial</a:t>
            </a:r>
            <a:r>
              <a:rPr lang="de-DE" altLang="de-DE" sz="3400" b="1" kern="0" dirty="0" smtClean="0">
                <a:latin typeface="Calibri" panose="020F0502020204030204" pitchFamily="34" charset="0"/>
              </a:rPr>
              <a:t> </a:t>
            </a:r>
            <a:r>
              <a:rPr lang="de-DE" altLang="de-DE" sz="3400" b="1" kern="0" dirty="0" err="1" smtClean="0">
                <a:latin typeface="Calibri" panose="020F0502020204030204" pitchFamily="34" charset="0"/>
              </a:rPr>
              <a:t>portfolio</a:t>
            </a:r>
            <a:r>
              <a:rPr lang="de-DE" altLang="de-DE" sz="3400" b="1" kern="0" dirty="0" smtClean="0">
                <a:latin typeface="Calibri" panose="020F0502020204030204" pitchFamily="34" charset="0"/>
              </a:rPr>
              <a:t>*</a:t>
            </a:r>
            <a:endParaRPr lang="de-DE" sz="34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37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9840416" y="3225637"/>
            <a:ext cx="1806328" cy="189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81088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200"/>
              </a:spcAft>
              <a:defRPr/>
            </a:pPr>
            <a:r>
              <a:rPr lang="de-DE" sz="1800" dirty="0">
                <a:latin typeface="+mn-lt"/>
              </a:rPr>
              <a:t>M. Heuser</a:t>
            </a:r>
          </a:p>
          <a:p>
            <a:pPr>
              <a:spcAft>
                <a:spcPts val="200"/>
              </a:spcAft>
              <a:defRPr/>
            </a:pPr>
            <a:r>
              <a:rPr lang="de-DE" sz="1800" dirty="0">
                <a:latin typeface="+mn-lt"/>
              </a:rPr>
              <a:t>G. </a:t>
            </a:r>
            <a:r>
              <a:rPr lang="de-DE" sz="1800" dirty="0" err="1">
                <a:latin typeface="+mn-lt"/>
              </a:rPr>
              <a:t>Göhring</a:t>
            </a:r>
            <a:endParaRPr lang="de-DE" sz="1800" dirty="0">
              <a:latin typeface="+mn-lt"/>
            </a:endParaRPr>
          </a:p>
          <a:p>
            <a:pPr>
              <a:spcAft>
                <a:spcPts val="200"/>
              </a:spcAft>
              <a:defRPr/>
            </a:pPr>
            <a:r>
              <a:rPr lang="de-DE" sz="1800" dirty="0">
                <a:latin typeface="+mn-lt"/>
              </a:rPr>
              <a:t>F. </a:t>
            </a:r>
            <a:r>
              <a:rPr lang="de-DE" sz="1800" dirty="0" err="1">
                <a:latin typeface="+mn-lt"/>
              </a:rPr>
              <a:t>Thol</a:t>
            </a:r>
            <a:endParaRPr lang="de-DE" sz="1800" dirty="0">
              <a:latin typeface="+mn-lt"/>
            </a:endParaRPr>
          </a:p>
          <a:p>
            <a:pPr>
              <a:spcAft>
                <a:spcPts val="200"/>
              </a:spcAft>
              <a:defRPr/>
            </a:pPr>
            <a:r>
              <a:rPr lang="de-DE" sz="1800" dirty="0">
                <a:latin typeface="+mn-lt"/>
              </a:rPr>
              <a:t>B. Schlegelberger</a:t>
            </a:r>
          </a:p>
          <a:p>
            <a:pPr>
              <a:spcAft>
                <a:spcPts val="300"/>
              </a:spcAft>
              <a:defRPr/>
            </a:pPr>
            <a:r>
              <a:rPr lang="de-DE" sz="1800" dirty="0">
                <a:latin typeface="+mn-lt"/>
              </a:rPr>
              <a:t>A. Ganser</a:t>
            </a:r>
          </a:p>
          <a:p>
            <a:pPr>
              <a:defRPr/>
            </a:pPr>
            <a:r>
              <a:rPr lang="de-DE" sz="1800" dirty="0">
                <a:solidFill>
                  <a:srgbClr val="990033"/>
                </a:solidFill>
                <a:latin typeface="+mn-lt"/>
              </a:rPr>
              <a:t>MHH, Hannover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44492" y="2973467"/>
            <a:ext cx="1967681" cy="369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81088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Aft>
                <a:spcPts val="200"/>
              </a:spcAft>
              <a:defRPr/>
            </a:pPr>
            <a:r>
              <a:rPr lang="de-DE" sz="1800" dirty="0" smtClean="0">
                <a:latin typeface="+mn-lt"/>
              </a:rPr>
              <a:t>S. Cocciardi</a:t>
            </a:r>
          </a:p>
          <a:p>
            <a:pPr marL="0" indent="0">
              <a:spcAft>
                <a:spcPts val="200"/>
              </a:spcAft>
              <a:defRPr/>
            </a:pPr>
            <a:r>
              <a:rPr lang="de-DE" sz="1800" dirty="0" smtClean="0">
                <a:latin typeface="+mn-lt"/>
              </a:rPr>
              <a:t>A. Corbacioglu</a:t>
            </a:r>
          </a:p>
          <a:p>
            <a:pPr marL="0" indent="0">
              <a:spcAft>
                <a:spcPts val="200"/>
              </a:spcAft>
              <a:defRPr/>
            </a:pPr>
            <a:r>
              <a:rPr lang="de-DE" sz="1800" dirty="0" smtClean="0">
                <a:latin typeface="+mn-lt"/>
              </a:rPr>
              <a:t>J. Herzig</a:t>
            </a:r>
            <a:endParaRPr lang="de-DE" sz="1800" dirty="0">
              <a:latin typeface="+mn-lt"/>
            </a:endParaRPr>
          </a:p>
          <a:p>
            <a:pPr>
              <a:spcAft>
                <a:spcPts val="200"/>
              </a:spcAft>
              <a:defRPr/>
            </a:pPr>
            <a:r>
              <a:rPr lang="de-DE" sz="1800" dirty="0" smtClean="0">
                <a:latin typeface="+mn-lt"/>
              </a:rPr>
              <a:t>S</a:t>
            </a:r>
            <a:r>
              <a:rPr lang="de-DE" sz="1800" dirty="0">
                <a:latin typeface="+mn-lt"/>
              </a:rPr>
              <a:t>. Kapp-Schwoerer</a:t>
            </a:r>
          </a:p>
          <a:p>
            <a:pPr>
              <a:spcAft>
                <a:spcPts val="200"/>
              </a:spcAft>
              <a:defRPr/>
            </a:pPr>
            <a:r>
              <a:rPr lang="de-DE" sz="1800" dirty="0">
                <a:latin typeface="+mn-lt"/>
              </a:rPr>
              <a:t>J. </a:t>
            </a:r>
            <a:r>
              <a:rPr lang="de-DE" sz="1800" dirty="0" err="1">
                <a:latin typeface="+mn-lt"/>
              </a:rPr>
              <a:t>Krönke</a:t>
            </a:r>
            <a:endParaRPr lang="de-DE" sz="1800" dirty="0">
              <a:latin typeface="+mn-lt"/>
            </a:endParaRPr>
          </a:p>
          <a:p>
            <a:pPr>
              <a:spcAft>
                <a:spcPts val="200"/>
              </a:spcAft>
              <a:defRPr/>
            </a:pPr>
            <a:r>
              <a:rPr lang="de-DE" sz="1800" dirty="0" smtClean="0">
                <a:latin typeface="+mn-lt"/>
              </a:rPr>
              <a:t>N</a:t>
            </a:r>
            <a:r>
              <a:rPr lang="de-DE" sz="1800" dirty="0">
                <a:latin typeface="+mn-lt"/>
              </a:rPr>
              <a:t>. </a:t>
            </a:r>
            <a:r>
              <a:rPr lang="de-DE" sz="1800" dirty="0" smtClean="0">
                <a:latin typeface="+mn-lt"/>
              </a:rPr>
              <a:t>Jahn</a:t>
            </a:r>
          </a:p>
          <a:p>
            <a:pPr>
              <a:spcAft>
                <a:spcPts val="200"/>
              </a:spcAft>
              <a:defRPr/>
            </a:pPr>
            <a:r>
              <a:rPr lang="de-DE" sz="1800" dirty="0" smtClean="0">
                <a:latin typeface="+mn-lt"/>
              </a:rPr>
              <a:t>E. Panina</a:t>
            </a:r>
            <a:endParaRPr lang="de-DE" sz="1800" dirty="0">
              <a:latin typeface="+mn-lt"/>
            </a:endParaRPr>
          </a:p>
          <a:p>
            <a:pPr>
              <a:spcAft>
                <a:spcPts val="200"/>
              </a:spcAft>
              <a:defRPr/>
            </a:pPr>
            <a:r>
              <a:rPr lang="de-DE" sz="1800" dirty="0" smtClean="0">
                <a:latin typeface="+mn-lt"/>
              </a:rPr>
              <a:t>L</a:t>
            </a:r>
            <a:r>
              <a:rPr lang="de-DE" sz="1800" dirty="0">
                <a:latin typeface="+mn-lt"/>
              </a:rPr>
              <a:t>. Schmalbrock</a:t>
            </a:r>
          </a:p>
          <a:p>
            <a:pPr>
              <a:spcAft>
                <a:spcPts val="200"/>
              </a:spcAft>
              <a:defRPr/>
            </a:pPr>
            <a:r>
              <a:rPr lang="de-DE" sz="1800" dirty="0">
                <a:latin typeface="+mn-lt"/>
              </a:rPr>
              <a:t>D. Späth</a:t>
            </a:r>
          </a:p>
          <a:p>
            <a:pPr>
              <a:spcAft>
                <a:spcPts val="200"/>
              </a:spcAft>
              <a:defRPr/>
            </a:pPr>
            <a:r>
              <a:rPr lang="de-DE" sz="1800" dirty="0">
                <a:latin typeface="+mn-lt"/>
              </a:rPr>
              <a:t>F. </a:t>
            </a:r>
            <a:r>
              <a:rPr lang="de-DE" sz="1800" dirty="0" smtClean="0">
                <a:latin typeface="+mn-lt"/>
              </a:rPr>
              <a:t>Theis</a:t>
            </a:r>
          </a:p>
          <a:p>
            <a:pPr>
              <a:spcAft>
                <a:spcPts val="200"/>
              </a:spcAft>
              <a:defRPr/>
            </a:pPr>
            <a:r>
              <a:rPr lang="de-DE" sz="1800" dirty="0" smtClean="0">
                <a:latin typeface="+mn-lt"/>
              </a:rPr>
              <a:t>F. Stegelmann</a:t>
            </a:r>
            <a:endParaRPr lang="de-DE" sz="1800" dirty="0">
              <a:latin typeface="+mn-lt"/>
            </a:endParaRPr>
          </a:p>
          <a:p>
            <a:pPr>
              <a:spcAft>
                <a:spcPts val="200"/>
              </a:spcAft>
              <a:defRPr/>
            </a:pPr>
            <a:r>
              <a:rPr lang="de-DE" sz="1800" dirty="0">
                <a:latin typeface="+mn-lt"/>
              </a:rPr>
              <a:t>V. Teleanu</a:t>
            </a:r>
          </a:p>
        </p:txBody>
      </p:sp>
      <p:sp>
        <p:nvSpPr>
          <p:cNvPr id="3" name="AutoShape 2" descr="data:image/jpeg;base64,/9j/4AAQSkZJRgABAQAAAQABAAD/2wCEAAkGBxQTERUUExQVExUWFhwaFxMXFhIbFxgdGBgbGhcbGxUYHCghGBolGxcZITEhJSsrLi4uHiAzODMsOCgtLysBCgoKDg0OGxAQGzQkICU2Ny80Mi83NCwsNDcsLzQsNDQvLCwuLCwsLyw0LCw0LCwvLCwsLCwsLCwsLDQsLSwsLP/AABEIAMoA+QMBEQACEQEDEQH/xAAbAAEAAgMBAQAAAAAAAAAAAAAABAUDBgcCAf/EAE0QAAEDAgMDBwQOCQMCBwAAAAEAAgMEEQUSIQYxQRMUIlFhcYEHMlORFhcjQlKCkpOhscHC0dMVJDNVYnKio9JUY7JD8TVEc4PD4eL/xAAaAQEAAwEBAQAAAAAAAAAAAAAAAgMEAQUG/8QAOREAAgECAgYHBwQCAwEBAAAAAAECAwQREhMhMUFR8AUUYYGRobEiMlJxwdHhFSNCUyQzQ2LxcjT/2gAMAwEAAhEDEQA/AO4oAgCAIAgCAIAgCAIAgCAIAgCAIAgCAIAgCAIAgCAIAgCAIAgCAIAgCAIAgCAIAgCAIAgCAICs2nrHQ0dRKw2fHC97SQDYtaSDY6HUKyjFSqRi97IzbUW0cS9tDEPTM+bi/Be11CjwPM63VHtoYh6ZnzcX4J1CjwHW6o9tDEPTM+bi/BOoUeA63VHtoYh6ZnzcX4J1CjwHW6o9tDEPTM+bi/BOoUeA63VHtoYh6ZnzcX4J1CjwHW6o9tDEPTM+bi/BOoUeA63VHtoYh6ZnzcX4J1CjwHW6o9tDEfTM+ai/Bc6jR4DrdU2PYHyi1E1YyGqe1zJQWtIaxtn726ga3sW26yFnurOEablBbC6hcylPCR11eUbwgCAIAgCAIAgCAIAgCAIAgCAIAgCAIAgCArtpK10NJUSsDS6OF72hwJaS1pIuARcadaspRUpxi97IzeEWzjntr1noaP5qX81ev+n0+L57jzuuz4Ie2vWeho/mpfzU/T6fF89w67Pgh7a9Z6Gj+al/NT9Pp8Xz3Drs+CHtr1noaP5qX81P0+nxfPcOuz4Ie2vWeho/mpfzU/T6fF89w67Pgh7a9Z6Gj+al/NT9Pp8Xz3Drs+CHtr1noaP5qX81P0+nxfPcOuz4Ie2vWeho/mpfzU/T6fF89w67PgijxbbCoqH55BFpua1rg1vcM3/2tdGnGlHCJ51zT6xLNNv6egwna6WnfnbFTvcPNMjJDl7QBIBftStDSxyttLsO21KFCWZLF9p3nZTGhWUkU4sC5vTaNzXjR47rg27LL56tS0c3E+gpzzxUi3VRMIAgCAIAgCAIAgCAIAgCAIAgCAIAgCAICt2kqRFSVEjmNlDIXuMbrZXhrSS03B0O7crKUc04pPDWRm8ItnHPZ/T/ALpo/VH+UvX6pP8AsfPeed1qHwIez+n/AHTR+qP8pOqT/sfPeOtQ+BD2f0/7po/VH+UnVJ/2PnvHWofAh7P6f900fqj/ACk6pP8AsfPeOtQ+BD2f0/7po/VH+UnVJ/2PnvHWofAh7P6f900fqj/KTqk/7Hz3jrUPgR8dt9T20wmjvw6LPq5PVOqT/sfPecdzDdBGtT4w1zi4wRAk3sGtA8GhtgFvjhFYI8mdCcpOTm/Qs4NrImQ8mygps53zPa17r8SA5th2Dgs8qMpTzOTw4LUbISUKWSO3i9b8yp/SbfQR+ofgtObsMPVZf2M6d5L9sInSijbTspw4FzS1xJe8AZs2g1LQT8Wy8e+t5YaRvE92zqQS0aXi8TqC8w3hAEAQBAEAQBAEAQBAEAQBAEAQBAEAQBAVu0kzGUlQ6RnKRtheXx3tnaGkubfhcaKykm5pJ4PEjNpReJxz2T4V+6/7pXrdXuP7Dz9PQ+EeyfCv3X/dKdXuP7Bp6HwD2T4V+6/7pTq9x/YNPQ+AeyfCv3X/AHSnV7j+waeh8A9k+Ffuv+6U6vcf2DT0PgPEu0+F5TlwsZraXkNr8L24LqoV8ddQjKvSweWOs1o1sBP7C2vA/UFvxWGw8h0q7eOfyLTEcaoTE2OGhyEedK+Quebd2gvx+xZ6UJqblOWPYthtrvGmoUtXa9pCoa6kDwZadzmDe1r7E9l+AV1TFxwhqZmo0pqeNSba7DPi+MUkj/cqNsLBuaHEk9pP2KFGDgvbeLLbrPUl+28qMmz+N0sEzZn073OjIcwMky9IcSeI7OPHTQ8uIyqQyx1Yi1jKnPNUk3hw1eJ3/B8RZUQRzR+bI0OHWL7we0G4PaF89ODhJxe4+gjJSSaJigSCAIAgCAIAgCAIAgCAIAgCAIAgCAIAgK3aV0Yo6gzBzohC/lGt84tynMG6jW1+KspZtJHLtxIzwyvE4xz3Av8ATVvymfmr2Mt38S57jzc9t8L57xz3Av8ATVvymfmplu/iXPcM9t8L57xz3Av9NW/KZ+amW7+Jc9wz23wvnvHPcC/01b8pn5qZbv4lz3DPbfC+e8+OrcDsbU1aTwBe0D18roihdfEue4452+GqL57zXHSUpPmSAX3A3t63ardqwPKauG9qRY4nU4ZkY2CGpDh58kjm69zQ8gX3qmkqmZuo9W5I1XDxilR272/sYcJlw8PvUMqCwDzY8lye0l4sO5SrZ3HCnt7SFspqWNZ4rs5RhrZ6Nz3GOKVjL9Fpdc27SXb1KmsI+08WV1tNKbcMEuewm0NRhjYncpDUyTHzRma2MdWofmPXu7O1VVFVc1laUfFmii8tN5/al4L7895V8pTfAk9Y/wAlo9kx5bniue4655KsepSzmcBnzNBk91DADcjMGZXHQE3sesnu8S/pTzaRpYbNX1PdsprJkxxfh4HQ155uCAIAgCAIAgCAIAgCAIAgCAIAgCAIAgImLUInglhcS1srHMJFrgOBBIvpfVShNwkpLccksVgaF7TtL6eo/tf4Ld+o1OCMnUqfaPadpfT1H9r/AAT9RqcEOpU+0e07S+nqP7X+CfqNTgh1Kn2niXyRUjWlzqicNaCSSYbADUnzF1dIVW8FFHJWlKKbb1I0KXZyJ0pbC6VwLrMByZnXNhew3nqXspYQxn3nzkr1yqZaUcVjguJbbQ7D09KyNpmkfUOF3tHJ5GD5NyeA7idNAs1tVlWk2lhHzZtvKitoRi9c3t4Ln8nnZzYJk4fJLK+KCMHNJ0bk23C49fgOKXNfRYRhrk9xyyc6ydSpgoLaypm2eiMhETpS0uswHIXngNGt3nqH0rTGLUcZv58DFO+bnhTjq3cS6xfYSCmgbysshqXi4iaY8rR1uOU/RvO7cSstGtKtUeRewt/2N9xNW9JaT/Y9y3fPn5cSBgexBqpMjHOAGrnnLlaOs6b+ocVdcVYUY5pGa0q1rmeWKXa+B9x3ZmkjkyQSyyBvnPcY8pP8Nm6jt/7pbqpKOaosOz7nbu8pwnlo68Nr3dxfeT3YuTnEdU1742RuuHEDp6EOaBbUEEgn7Vlv61OMHT2t+Rs6N09WWkaSj6/L7nYF4Z7wQBAEAQBAEAQBAEAQBAEAQBAEAQBAEAQBAEAQGg+UTHf/AC0Z6jKR62s+onw7V7HRtt/yy7vufPdM3n/BDv8AsQ9m6ZtJTmtmF3HSBh4k3F/HXwBPEK26m69TQQ2b+edZRZU42tF3VTb/ABXPH0KbDKKWuqbEklxzSP8AgjifsA7gtVWpC2pat2xc+ZhoUal7X179bfPkTtq8XaQ2lp9IItNPfuG8k8QDfXibnqVNnQksatT3n5c/g0dIXUXhb0dUI+b58XrJeE0zKGAVUwBmePcIjvGnnEcND4A23lVVpyuamhh7q2svt6cLKlp6q9t+6uee9lJQ0c1dUHXM5xu953NHWewbgO4LXUqU7al2LYjz6VKre1u17Xw53Fpj+LMij5nSG0Y/ayjfIeIv1dZ47hpvot6Epy01bbuXDnnWa7y5hSh1a32b3x53+Gzbl2O2TM1pphaL3reL/wAG/WoXt9o/Yht9PyT6N6M0uFSr7u5cfwdKYwAAAAACwA0AA3ADgvDbb1s+oSSWCPS4dCAIAgCAIAgCAIAgCAIAgCAIAgCAIAgCAIAgKzaLFRTQOkOp3MHW47h3cT2Aq+2outUUfEy3lyrek5vu+ZzLZzDHVlT0yS25fK/svc69bj9p4L3rmsqFL2duxc9h8rZW7uq/tbNrfPE97V4vzmcNj/ZR9CJoG/hcAddhbssuWlDQ08ZbXrZLpC66xVyw91alz2ltiLxh9IIGn9YnF5XDe1u6wPrA+MepZ6a61W0j92OznncbKzVhb6KPvy2vhzu72QNk8KYc1VPpBDrr79w3C3EDTTiSB1q28ryWFKn70vIz9HW0XjXre5HzfPjsIOI1stdU3sS55ysYNzRwH2k95V1KnC2pdi2sz1qtS9r9r1Jc+bLnGaptFDzSA3lcLzyjfqPNHVp6h2krLQg7memqbFsRuuakbOn1el7z95/TnYu1mLYvZnnDuVlHuLToPSEcP5RxPh12lfXmiWSPvehDovo/TPSVF7K8/wAf+HT2tAFhoBwXgH1aWB9QBAEAQBAEAQBAEAQBAEAQBAEAQBAEAQBAEAQBAcs2+xflqjk2noRXHe73x8N3getfQdH0NHTzPaz5Lpe60tbItkfXeS6/9RoGwjSep1k62t4j1dHxcq6f+TcOf8Y7OedxfW/wrRU1789vy51eJG2NomsD6yYe5wjoj4T+Fu64A7SOpTvajk1Qhtl6c+RT0ZRjBSuamyOz58+bKuNktdVfxyu1PBoH2NatLcLaj2LnzMkVUvbjtfkvwWO2GItGWkg0hg0P8T+JPXY38SexZ7Kk3jWn70vTnyNXSVeKwtqXux83z54krDWigpecOA5xMLQtPvW/CI9R+SNLlV1W7qrol7sdvPO8uoJWNvppe/LYuC489iKnZzB31k9iTlBzSv46nr+E43+k8Fqua8benq27EueBisrWV3V17NrfO9nXKeBrGhjAGtaLADcAF81KTk8XtPsoQUIqMVgkZFwkEAQBAEAQBAEAQBAEAQBAEAQBAEAQBAEAQBAEBVbTYnzemfJ762Vn8ztB6tT4FaLWjpaqju3mS9uNBRc9+75nOti8N5apzv8A2cXujyd1x5oJ79e4Fe3fVdHSwjtepHzXRlDTV80tkdbI2LVb62rJbqXuDYx1NvZvd1nvKsowjb0cHu1spuKkru59ne8EWm2dQ2JsVFEejEAXn4Tzrr6y743Ys1jBzcq8tr2fI2dJ1FSjG1hsjt+fOvvMuGfqVC6oOk9R0Yutrfhfe+QuVf8AJrqn/GO3nneSof4dq6z9+epfLnX4FbslhQmmL5f2MQzyE7jbUA99iT2Aq+8runDLH3nqRl6OtlWqOc/djrZHxrEH1lTcAnMQ2NnUL2aO87z3qdClG3pYP5tld1Xnd18Vv1JHUdncIbTQNjGrt73fCcd/hwHYF8/c13Wm5PuPrLO1jb0lBbd/zLNUGoIAgCAIAgCAIAgCAIAgCAIAgCAIAgCAIAgCAIAgOb+UrEs0zYQdIxd38zt3qbb5RXudGUsIOo958x03cZqipLdrfzf49TzL+qYWG7pas3PWGW+rLb5ZXV+/d47oevPocl/i2CX8qnp/56mLYmFsbZqyQdGFpDO15HDtsQPjKV9JzcaEdsvTn0I9FwjTU7meyOz586u8qsHo3VlWA43zuLpD2Xu7u6h3haK1RW9HFbtSMdtSld3GEt7xZI2wxLl6ktZ+zj9zjA3aaEgdp+gBQsqOjpYva9bLOkrjTV8sdkdSLDHzzSjjpG/tJPdJyO3c31i3c3tVFv8Av1nWexalzztNV4+q20bePvPXLnnYTPJvg1yal43XbH3++d935Sr6TuP+Jd5d0Laba8vkvq/p4nQF4x9EEAQBAEAQBAEAQBAEAQBAEAQBAEAQBAEAQBAEAQHiaUNaXONg0Ek9QAuV2KbeCOSkopyexHHaVjqytAO+WS7uxu93qaD6l9NNq3oatyPiqad3dLH+T8v/AAm7dV/KVTmt8yIZGgbrjztO/TwCrsKWSji9r1l3S1fSXDitkdX357CZtR+r0lPSDRxHKS953A9YzE/JCptP3q0627Yuedpov/8AHtqdutu18/P0PmBfqtBNU7pJTyUR4jgSPHMfiBduP3riNLctb552nLT/ABrSdffLUuedhD2IoA+o5R+kcDeUcTuuPN+on4qtv6jjTyR2y1c87yjouip1tJL3Y63z59xBqZH1lWSPOlfZo+CNw8A36lbFRt6PYkZ5ynd3GrbJ8+B2ChpGxRsjZo1jQB4ce87181Um5ycnvPtKVONOChHYjOoFgQBAEAQBAEAQBAEAQBAEAQBAEAQBAEAQBAEAQBAa7t5W8nRvA0MhDB46u/pBW3o+nnrrs1nm9K1tHbPt1c9xqmwbBHziqcNIYzbtJ107bNt8Zej0g3LJSW9nkdERUFUrv+K557Ss2WpDUVsebXpco89eXpG/ebDxV93NUqDw+SMnR9N17qOPHF+p52kqjUVjy3W78jB1gHK23edfFdtYKlQWPDF+py9qO4unhxwXoWW3UoYYaVh6MEYv2uI49thf4xVFgnLNWe2T557DV0tJQyW8dkVzz2nqX9Wwto3SVTrnryD7LZfllcX7123uh68+h2X+NYJb6npz6knyaYbmkfORowZW/wAzvOPg3T4yh0pVwiqa36+edxb0Hb4zdV7tS552nRV4h9KEAQBAEAQBAEAQBAEAQBAEAQBAEAQBAEAQBAEAQBAc98p9Xd8MXU0vI/mNh/xPrXtdFQ9mU+4+b6dq+1Cn38+ZFm9xwho3OqJbnuBv6rMb61OP7l638K59SqX7PRqW+b59EfNjfcaerquLWZGH+I6/XkXb39ypTpcXi+fEdGftUatfgsFz4ELYWj5SsYTujBefi6N/qIPgrb+pkovt1GfomlpLlN7Fr57yFUvNXWG3/WlsOwE2b6m29StglQo/JFNRu6udX8nz5Fjt7VB1TybdGQsawDhuufrA8FR0fDClme2Ws09L1M1fRrZFYc87jftkaDkaSJtrOIzu73669wsPBePeVNJWk+7wPoej6Oit4x37fEuFmNoQBAEAQBAEAQBAEAQBAEAQBAEAQBAEAQBAEAQBAEByPbipz1svU2zR4NF/6rr6SwhloR7dZ8b0rUz3UuzUT9vuhzanH/ShH02b9z6VT0f7WepxfPqael/Y0dFfxX4+grfcsIibuM8pce0Akj6GsSHt3kn8K5+oq/tdHRjvk8efBHnZf3KirJ+JaI2nqJFvre31Jd+3Xp0+/nwOWH7VrVq93PijBsBTh1WHnzYmOeTw3ZR/yv4KfSM8KOVb9RX0PTUrjM/4pv6fUraRhqqxt/8Aqy3Pc513eoXWib0NF4bkZaa6zcrH+T+p2gL5Y+4CAIAgCAIAgCAIAgCAIAgCAIAgCAIAgCAIAgCAIAgCA43Te7V7TvElRfwMlz9C+nl+3b/JfQ+Jp/u3ia3y+pK27nzV0nU0NaPBoJ+klV9HxwoLtLelp5rqXZgvImbd9BtJB6OAfTZv3Cquj/adSpxfPqX9LewqVLgvx9D5V+54RENxmmLj3Aut/wAWrsPbvZPgufqKn7fRsV8T+/2R82Z9zoa2braIwerNp99qXXt3FOHfz4HLH9u0rVO7nxPHk7ps1YHfAY53rs37xXekp4UcOL/JHoaGa5x4Jv6fU6mvnz60IAgCAIAgCAIAgCAIAgCAIAgCAIAgCAIAgCAIDG6oaN7mjvIXcr4EXOK3mJ2IRDfLGPjt/FS0U3uZF1qa2yXiYn4lE5khZIx5Ywkhr2kiwO+x0UlSmmlJNYkNPTlGWWSeHBnMNh481dD2Zj6mOt9Nl79+8KEud58p0VHG7j3+hgxP3WvePhVBb4Z8o+hTpexbp8F9Cut+7eNPfLDzwJ/lDlvWuHwWNb9Gb7yp6NjhQT44mjpmWNy1wSX1+pm2w6NNQx7rQ5iO0tZ9t1Gy11asu37lnSXs0KMOz6I+O6GDj/dqPqv+WnvXvyXPqcfsdG//AFLn0J3k0ys5xK8hrQGDM4gAXLr6ndwVXSmMskY63rL+g8IqpOWpatfibuzE4TumiPc9h+1eS6NRbYvwPfjXpS2SXijK2qYdz2nucFFwktxNTi9jMocDu1UTqeJ9Q6EAQBAEAQBAEAQBAEAQEapq8u5kjz1Nb9riB9KnGGO9IrnUy7E38vzgVlRjM48yimd/M+Jv1Fy0Rt6f8qi8/wAGWd1WXu0m/m0vqyvnxnED5lEG/wAzw76iFdG3td9TnzM07q+/jRw78fsQpcQxY7oWt7ms+84q1UrFfyx5+RRKt0m9kEvD6shyOxc7+U8BAPqVqVguHmUt9Kvj5ESShxV281HhLb6A5WKpZLh4fgplR6SltcvH8kd+CYid7Zj3yX+8pq4tFsa8PwVuzv3tx8fyR3bK1h3wuPeWfipq9oL+RU+jbt63D0+589ilX6B3rZ+K712h8Rz9Muvg9PuPYpV+gd62finXaHxD9Muvg9PubDsvgVRFFVh8Ra58JawEt6RIdpv7liurmlOdPB6k9Z6VhZ16VOqpR1tYLzPmxWz9RDVB8sRY0Mdrdp1NhwPel9dUqlLLB4s50XY1qNfPUjgsOwhUWzdVzxkjoSG8uHF12bs9ybX6lbO7o6FxUteGHkUU+j7nrKqSjqzY7uPzMm1Wz1VLVyyMiLmuIsbs1sxo4nsXLS6owoxjKWv8k7+wuKtxKcI4p/LgTNs8DqJXw8lEXNZCGkgtFjc3Gp6rKqxuaVOMs7wbZf0nZ16soaOOKS7D5iWBVBw+mhbES9r3Oe27dLl1tSbe+Slc0lczm3qew5Xsq7s6dKMdaeL8/uMOwKoZh1RGYiJZHtytu25ALL63t8JKlzSlcwljqS+4o2VeFlUp5fab+35Nf9iVZ6B3yo/8lt69Q+L1PN/S7v4PNfc+exKs9AflR/5J16h8XqP0u7+DzX3PvsSrPQH5Uf8AknXqHxeo/S7v4PNfcys2crxujkHdI0feUXd2z2teH4JqwvlsT8fyZ24RiY3cuO6b/wDag69m+Hh+CxWvSK2Y+P5M8dHiw3GfxlafrcoupYvh4fgsjS6Tjsx8V9yQz9MD4fjzc/Wq31B8ssX6quYkmOrxcb4w7vEP2EKDhYvf6lsanSi2xx8PuSY8UxUb6WM+of8AyKt0bLdN89xarjpJbaa57yXFjNd76hv3SsH13Vbt7bdV8i9XV5vo+aJsOLz+/o5h/K+F31uCqlQp7qi8/sy+NzV/lSfin9UWFPWF2+ORn8wb90lUyhhsafPbgXwqOW2LXz/DZKVZaEAQBAavtDtU+KpZSU1OamoczOW52sYxmouXkHXTd3dYB00qClBzm8F4lU6jUssViybgGKVEvKCppHUzmWseUY9j7381zeq2unEKFWEI4ZJYkoSk9qwNcwfbauqoRNBhYkYbgO55ENRodHMB39i0VLWlTlllU1/IqjWnJYqOr5l9QbSF+ITUT4uTdHGJGPz3EjTa+mUZbF1t53HqVEqOFJVE9ur5Fiqe24H32RE4lzJkYcGw8pJLntkubBuTLqTdp3jQ9iaH9rSN78MBpPbyIoMH23rqqETQYWJGG4DueRDUaEWcwHf2K+pa0qcssqmv5Fca05a1HV8yx2t21FDPTxyRZmTefJntyYDgCcuU5gL33jcq6Fs6sZNPYSqVlTaT3ljV7QZK+CkEYcJo3v5XP5uQE2y5db233CrjSxpueOwm54SUeJrtbtvXRSxQyYYGyTEiJvO4jmy2vqGWG8b7LRG1pSi5KpqXYUutNNJx29pZVu1U8EdK6ekEclRUthMXLNdkDjYPztZZ3Xl071XGhGcpKMsUljsLHUaSxW3UTto9ojSzUkQjz85l5PNny5NWi9spzedu03KFKjpIyeOxYnZ1MrS4lzVzZI3vtfK0ut12F7XVKWLwJs0zAdsK2qZHLHho5GR1uV53HoA/K85SwONiDpxstlW2pU205612FEKs561HV8zLV7YVXO6inpqHnHN8uZ3OGMJD2hw6Lmd40J3LkbaGSM5zwx7MTrqyzOMY44F1sptEytgMrGujLXlkkbvOY9trjt0I1+o6KmtRdKWDJ06imsUVOz23LaqulpeSyNbn5ObPcS8m/K6zcotxO87irKtq6dNTx7uGJCFbNNxwPu3W2ww50AMPKiXMXHPlLAwsF7ZTmvmPVu7UtrXTJ68MBWrKnhq2mXbnbAYfFE8RiZ0rrNZnydENuXXyuv70buK5bW+mk1jhgdrVlTWJ72j2q5tQx1TYuV5Tk7R58v7Rtx0sp3dy5SoZ6jg3hh9DtSpljmwPuGYxXveRNh4gaGOIfzqN93AdFuVrb6njwSdOkl7M8e4RnN7Y4d5Dpdumuwp2IGKxaSDDnv0s4Y0Z8vHM0+bpdTdq1X0WPeRVZaPOJ9ug3Cm14iuXENEGf33KZCM+XhYnzeCK1/f0WPf3DTLR5yRi21cjJmUtPT84qnRiR8fKBrIm8c0hHWd1urrAMYUE4ucpYR9SUqmDypYs94BtS6WofS1MBpalrc4ZnD2PZ8JjwBfu/A25VoKMFODxQhUxllawZXP2zqnTVLKfD+XbTSFjnCoY0m19QwsuSQNwurFbU1GLlPDHsIaaWLUY44dpLn23Z+jHV8UZeG2Bic7KQTI1hBcAd2a+7UW3KKtXptE3zhidddaPOj1jG15iNLFDDy9TUhrmwcplDGlty5z8psB3bg48Fynb5s0pPBLedlVwaS2s2lu7XesxcfUAQBAEBqO1Oxzp6htVTVDqWoa3LmAu1wF7Ai46+0btFqo3KhHJOOKKalJylmi8GRtjMeqnT1NFWZHywNB5ZgADgQN4AAvZzSLAcdNFK4pU1GNSnse4jSnJycJ7UUnksw2sdSQSR1ojgEhLqfm8TswD+mOVPSGbXXhdX3s6aqNOGL44/Qrt4zyp5tXAttvRzatoa/c1snITH+CS9iext3nvsqbb26c6Xeu4srezKM+4yeTSMzc6r3DWqnOS/COMlrB9Y+KFy7eXLSX8V5sUPaxnxKPyVYdWPpIXxVoigEpzU/N4nZgHAvHKnUZtdeF1fezpKo04Yvjj9Cu3jPKnm1cCz24oG1GKUUD/ADZYahh7LxmxHaCAfBV28nCjOS3NepOqs1SKe/Eotka2R2JUUE37akZUQP36hrTkIPEZdL8bX4q6vFKlOUdksGV0pNzUXtWKNl20/wDFcJ/nm+piz2/+ip3FtX/ZDvPHlXY5woWsdkca2MNfYHKTcNdlOhsbG3Fdsmk548GLhNqOHEp9o8Oqoq3Dec1nOgapuUchFHks5lzdnnX039StpTpyp1MkcNXHErnGanHNLHXwOlYr+wl/9N//ABK86HvI1vYaD5KcPqzSU0orLU15P1TkIvSSA+7ed5/S+hb72dPPKOXXq14/LcZraMsieOrgVWJ1tZBX4tNR8meT5EyhzS52Xk/OZrbo6k34dyshGnOlTjU34+pCUpxnNx7C8wuWKgwWWpimMzpQ6TliLF0slmDo3OWzrAi+8OVE1KtcKElhhqw7EWRahSck8TToa7mrMNk5rVwmleRNLLC5sb2zG8lnnfvda9tCtjhpHUWZPNswevUUKWRQeDWH1Nr23oed4nHTixPMJnN6g5+ZrD8poWW3lo6Ln/2RfVWaeXsZq1PUnEIczrkUOFyA39KWuYO8ljAe8LS46GWHxSXgUJ6RfJeZebVS59nqM31/VxftDS36wqaKwupd5ZU10F3G87P4dVxOeaqsFUCBlaII4spB1N2b7rFVnTlhkjh34miEZL3nicxmYWzy4YNz8Vjfl/2ngvOnUAGFeitcVW/6vx2GV6m6fb5CmYXTxYYfeYrJJl/2mNDhfsILyj1Rdb/rh3he8qfabXs4cuPYgH+c6ONzL8WhrAbdmrR4dizVddtDDtLYf7pHnHRm2hocnnNgeX24NLZQL+J+kJT/APyzx4/YT/3x+RrdRiNZTyYpLSlgjFVaY5M0jAcwD2AkAgcQew7r20KFOapxntw1cCpynHO48S3x7CoqfZx7IZOVY4Rv5W1s5fNGb24cBbeLa6qqlUlO7TksNvoSqRUbdpc6zzsY8U2JOZVdKSqhjNNUHQFgaPcgNzSLAduUdYurrPRxhsT1r6nafs1MJb9j+h09ecawgCAIAgNcxjZFs0xnZU1VPI4AOMMxa1waLC7SCPVbW53laKdw4xyuKa7UVSpJvHFok7PbMw0jX8nne+Q3kmkdmkedfOd4nhxUateVRrHduWwlCmobCipfJrDGwMjq6+No3NZUBo136NZZXu9lJ4uMfAqVulqTZseN4FHVUpppS/IQ0ZgRn6BBBuQRe46utZqdWVOedFs4KccrJGEYcyngjgjvkjaGgm1zbibAC5Op7SuTm5ycnvOxiorBGqUvk0hjZkjq6+No96ycNHabNZa61SvZSeLjHwKVbpbGy5kwinkqaaflSZKdrmsAewh2duUlwtcmx4EKhVJqEo4amWOCclLgeZ9nKZte2uLiybLltmYGO6Jbcgi5dlIG/gF1Vp6LRbho458+8kYhgkNTPT1Be7NTFxZkc3KS8AHNob+aNxCjGrKEZQ4nZQUpKXA8bSYXBOYDPJyfIzNlZ02NzOZuBzA3HYLFdpVJQxyrasBOKlhjuMuMYDFUyU8r3PBp5OUZlLbE6HpXBuOiN1lynVcFJLfqEoKTTe4mVksZBje9rS9pFi5ocQRbQFQintSJPDYRcBwqKhpmQMceTZms6Qtv0nuebkADe48FKrUlVm5PayMIqEcqMWGYNCyoqKhjy91Rk5RpcwsGRuUWAFxcb7krs6snCMHuEYJScuJTybB0rIORdLM2AziYRF8YYHAHoC7L5CD5t+AN73V3W6jlmwWOGHPaV6COGGOrHE2DH8Ijq6d8Etwx9rlpAIykOBBIIGoCopVHTkpR2lk4KccrIOG7OwtqGVLZXyPjpxTglzCC1pvc5W+f1m9tdynOtJxcGsE3icVNJ5uzA8YRsvTQtq2ROJ5yXGXpMJaHZhlbYaNGZ1gbpOvOWVvdsORpRjjhvMVRsjTSUbKAyyZIiCCHx8roSRc5be+6upSVxONR1cNb8A6UXDIMH2Vjp52vFZVyuANopagOabtI1ZYXtv8ABKlw5xwypfJCNPK8cWe6rZqm/SDK50hbM1tsmaMMPRcwOLSM17O6+AXI156J00tQdKOfPvPVLsxT8/fXse50rhYtDmGMHKG3AAuHZR18SuSrz0WiewKlHPn3mXH9loap7JS6WGeMWbPC/JIB8EmxBbqdCOJ6yuUq8qacdqe57Ds6ak8d42f2WhpXvlDpJppBZ88z88hHwb2ADdBoBwHUEq15VEo7Ety2CFJReO8y4ds7DE6pIzPFU8ula/KW6gggAAdGxO+65KtKSj2HVBLHtIEexEIoX0PKTmF7swu5hczpB9mnJ5uYX1B3lWO6lpFUwWJDQxyZNxJxzZOCqhhieZG8gWmOVjmiRuUAaOsd9gd28A8FGlcSpybW/wACU6SmknuLyNtgASXEDzja57TYAX7lQWHpAEAQBAEAQBAEAQHx25AcKwalw04RI+cxNqwJCzp2lzD9lZgOovbhay9upKv1hKOOXV8u086Cp6HXt8y0xx96bBTX6jM/lTJmuWXZlLuN8mW/FVU9U6ui7icn7MNIWeyIgGLuOG5uac393tynJcpc2tn995tvjW0uq6+fQLS+9jq44E6eGl9jZgZNgsIixFk9bWRid8srmsD7kRxtAs1o97YkjwHauXNSVFqnTeCS8ztGKqJzkY9n8UfQtxWnaS5lGC+nDrnKHB2VpvvaOh/V1rtWmqrpzf8ALachJwzx4bD5gmC4eKGOoxIsfLVgudNK52Yl1yA1wPRIbbd/2VKtbSOFLZHchCEMmae1knyjGE4LHyDg+EPjax1y64aS3zjqdx1UbTN1h5tus7Xa0WrYVkTaT9J0f6I35jzkx8ryfJaXzZtN2a3bl42Vj0mhlp+7HbiQ9nSR0feWnlGpnV1VFQM95DLUP/mylkP9ZsexyrtJKlB1XxS+5OunOSgvn9i02exzlcE5cm7o6aRr7780TCLnvsHeKqq0stxl4v1JwqY0s3Yal5NMQ5jHUtk800jKyMdYDbO8ScrfBaryGlcWuOUpoPImnwxJHkhhdFVTNebunpopyeJzuJv/AHPpUb5qUFhubR22TUnjv1kLCal0eNuqr+5y1s1I49tm8mPF2X5KnOKdvk3pKRGLaq5tzeB9ZUGTHGVd+gax1Mz/ANuIMJHYc9/Eo1ltnT7MfFhPGtn7cCbtrJSNxpprm54eZjTK93S5R+XRmu66hbqo7f8Ab24/QnVcNL7fA3rY6KkFMH0TAyGRznWs8XcDkcSHa+8t4LFXdTPhUetGinly+zsLxUkwgCAIAgCAIAgCAIAgCAIAgCA+O3IDRvJrsy2OjYamlY2cSOOaSJhkAv0ekRfd2rbd13Ko8ktXkZrekowWZayVtthkk1XhzmRmRkczjIQLhrTk87s0KhbzjGE03tROrFuUWjDs9h01DXSU7I3voZvdI3DVsDzfMw9TTb/j/EVKrONWmpN+0tXzOQi4TaWx+RBwET4SZoDST1MDpTJBJAA8gOAGR7SQW2yjXrup1MlxhLMk8NeJGCdLFYYrsJGzmy0ssdfLVt5KSvuOTBDjEyzgy5Ghd0v6RuNwI1a8YuChrUfM7TptqTlvIFLLVQURoajD5Z3sY+OKaJsb4iCCGOzEjJYHvsOG5Tkqc6mkjNJbWntIxcowySiecV2fqRgMFNyTjM17S6NuUke6OdvBtuI4rsK0OsueOoSpy0KjhrLafDJqLEmzU0bn01VpURMGkb76Shvjc2/j6wqlONWjlm/aWz7E8rhUxjse0hYbsm+rqqyqqjUU5dLkhDJDG4xsAAJtwIDdOsFTncKnCMIYPjv1kY0nKTlIh0eB1FNBitGyKV8T2l1O+185kbleL8XWLR8VynKrCcqdRvWtvcRjTlFTitm4j7TbI1EkGHCJjg/m7KeosBdjSGE5v4Wuz3UqNxBSnm44o5UpSajh8mbRBhT48aErY3CA0IjzgdEOEgIbfrs0LM6idvlb144+Rdlaq47sDWxs1UOwyqPJPbUc/dUwtI6ehYAR25c9lo08FWjr1ZcGVOnLRvjjijOdmp4qPCg2NzpI6tk0wA6Tc7i9+bu0ae5R08XUqYvU1gjujajHsZOx5lRDjDaqOlmqIxSiP3PL5xe47yeGnrUKbhK3yOSTxxJTzKrmSx1G14Dikk7XGSnlpi02DZMt3aXuLcOCy1IKD1PH5F0ZN7VgWirJBAEAQBAEAQBAEAQBAEAQBAEAQBAEAQBAEAQBAEAQBAEAQBAEAQBAEAQBAEAQBAEAQBAEAQBAEAQBAEAQBAEAQBAEAQBAEAQBAEAQBAEAQBAEAQBAEAQBAEB//9k="/>
          <p:cNvSpPr>
            <a:spLocks noChangeAspect="1" noChangeArrowheads="1"/>
          </p:cNvSpPr>
          <p:nvPr/>
        </p:nvSpPr>
        <p:spPr bwMode="auto">
          <a:xfrm>
            <a:off x="1587501" y="-931863"/>
            <a:ext cx="237172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AutoShape 4" descr="data:image/jpeg;base64,/9j/4AAQSkZJRgABAQAAAQABAAD/2wCEAAkGBxQTERUUExQVExUWFhwaFxMXFhIbFxgdGBgbGhcbGxUYHCghGBolGxcZITEhJSsrLi4uHiAzODMsOCgtLysBCgoKDg0OGxAQGzQkICU2Ny80Mi83NCwsNDcsLzQsNDQvLCwuLCwsLyw0LCw0LCwvLCwsLCwsLCwsLDQsLSwsLP/AABEIAMoA+QMBEQACEQEDEQH/xAAbAAEAAgMBAQAAAAAAAAAAAAAABAUDBgcCAf/EAE0QAAEDAgMDBwQOCQMCBwAAAAEAAgMEEQUSIQYxQRMUIlFhcYEHMlORFhcjQlKCkpOhscHC0dMVJDNVYnKio9JUY7JD8TVEc4PD4eL/xAAaAQEAAwEBAQAAAAAAAAAAAAAAAgMEAQUG/8QAOREAAgECAgYHBwQCAwEBAAAAAAECAwQREhMhMUFR8AUUYYGRobEiMlJxwdHhFSNCUyQzQ2LxcjT/2gAMAwEAAhEDEQA/AO4oAgCAIAgCAIAgCAIAgCAIAgCAIAgCAIAgCAIAgCAIAgCAIAgCAIAgCAIAgCAIAgCAIAgCAICs2nrHQ0dRKw2fHC97SQDYtaSDY6HUKyjFSqRi97IzbUW0cS9tDEPTM+bi/Be11CjwPM63VHtoYh6ZnzcX4J1CjwHW6o9tDEPTM+bi/BOoUeA63VHtoYh6ZnzcX4J1CjwHW6o9tDEPTM+bi/BOoUeA63VHtoYh6ZnzcX4J1CjwHW6o9tDEPTM+bi/BOoUeA63VHtoYh6ZnzcX4J1CjwHW6o9tDEfTM+ai/Bc6jR4DrdU2PYHyi1E1YyGqe1zJQWtIaxtn726ga3sW26yFnurOEablBbC6hcylPCR11eUbwgCAIAgCAIAgCAIAgCAIAgCAIAgCAIAgCArtpK10NJUSsDS6OF72hwJaS1pIuARcadaspRUpxi97IzeEWzjntr1noaP5qX81ev+n0+L57jzuuz4Ie2vWeho/mpfzU/T6fF89w67Pgh7a9Z6Gj+al/NT9Pp8Xz3Drs+CHtr1noaP5qX81P0+nxfPcOuz4Ie2vWeho/mpfzU/T6fF89w67Pgh7a9Z6Gj+al/NT9Pp8Xz3Drs+CHtr1noaP5qX81P0+nxfPcOuz4Ie2vWeho/mpfzU/T6fF89w67PgijxbbCoqH55BFpua1rg1vcM3/2tdGnGlHCJ51zT6xLNNv6egwna6WnfnbFTvcPNMjJDl7QBIBftStDSxyttLsO21KFCWZLF9p3nZTGhWUkU4sC5vTaNzXjR47rg27LL56tS0c3E+gpzzxUi3VRMIAgCAIAgCAIAgCAIAgCAIAgCAIAgCAICt2kqRFSVEjmNlDIXuMbrZXhrSS03B0O7crKUc04pPDWRm8ItnHPZ/T/ALpo/VH+UvX6pP8AsfPeed1qHwIez+n/AHTR+qP8pOqT/sfPeOtQ+BD2f0/7po/VH+UnVJ/2PnvHWofAh7P6f900fqj/ACk6pP8AsfPeOtQ+BD2f0/7po/VH+UnVJ/2PnvHWofAh7P6f900fqj/KTqk/7Hz3jrUPgR8dt9T20wmjvw6LPq5PVOqT/sfPecdzDdBGtT4w1zi4wRAk3sGtA8GhtgFvjhFYI8mdCcpOTm/Qs4NrImQ8mygps53zPa17r8SA5th2Dgs8qMpTzOTw4LUbISUKWSO3i9b8yp/SbfQR+ofgtObsMPVZf2M6d5L9sInSijbTspw4FzS1xJe8AZs2g1LQT8Wy8e+t5YaRvE92zqQS0aXi8TqC8w3hAEAQBAEAQBAEAQBAEAQBAEAQBAEAQBAVu0kzGUlQ6RnKRtheXx3tnaGkubfhcaKykm5pJ4PEjNpReJxz2T4V+6/7pXrdXuP7Dz9PQ+EeyfCv3X/dKdXuP7Bp6HwD2T4V+6/7pTq9x/YNPQ+AeyfCv3X/AHSnV7j+waeh8A9k+Ffuv+6U6vcf2DT0PgPEu0+F5TlwsZraXkNr8L24LqoV8ddQjKvSweWOs1o1sBP7C2vA/UFvxWGw8h0q7eOfyLTEcaoTE2OGhyEedK+Quebd2gvx+xZ6UJqblOWPYthtrvGmoUtXa9pCoa6kDwZadzmDe1r7E9l+AV1TFxwhqZmo0pqeNSba7DPi+MUkj/cqNsLBuaHEk9pP2KFGDgvbeLLbrPUl+28qMmz+N0sEzZn073OjIcwMky9IcSeI7OPHTQ8uIyqQyx1Yi1jKnPNUk3hw1eJ3/B8RZUQRzR+bI0OHWL7we0G4PaF89ODhJxe4+gjJSSaJigSCAIAgCAIAgCAIAgCAIAgCAIAgCAIAgK3aV0Yo6gzBzohC/lGt84tynMG6jW1+KspZtJHLtxIzwyvE4xz3Av8ATVvymfmr2Mt38S57jzc9t8L57xz3Av8ATVvymfmplu/iXPcM9t8L57xz3Av9NW/KZ+amW7+Jc9wz23wvnvHPcC/01b8pn5qZbv4lz3DPbfC+e8+OrcDsbU1aTwBe0D18roihdfEue4452+GqL57zXHSUpPmSAX3A3t63ardqwPKauG9qRY4nU4ZkY2CGpDh58kjm69zQ8gX3qmkqmZuo9W5I1XDxilR272/sYcJlw8PvUMqCwDzY8lye0l4sO5SrZ3HCnt7SFspqWNZ4rs5RhrZ6Nz3GOKVjL9Fpdc27SXb1KmsI+08WV1tNKbcMEuewm0NRhjYncpDUyTHzRma2MdWofmPXu7O1VVFVc1laUfFmii8tN5/al4L7895V8pTfAk9Y/wAlo9kx5bniue4655KsepSzmcBnzNBk91DADcjMGZXHQE3sesnu8S/pTzaRpYbNX1PdsprJkxxfh4HQ155uCAIAgCAIAgCAIAgCAIAgCAIAgCAIAgImLUInglhcS1srHMJFrgOBBIvpfVShNwkpLccksVgaF7TtL6eo/tf4Ld+o1OCMnUqfaPadpfT1H9r/AAT9RqcEOpU+0e07S+nqP7X+CfqNTgh1Kn2niXyRUjWlzqicNaCSSYbADUnzF1dIVW8FFHJWlKKbb1I0KXZyJ0pbC6VwLrMByZnXNhew3nqXspYQxn3nzkr1yqZaUcVjguJbbQ7D09KyNpmkfUOF3tHJ5GD5NyeA7idNAs1tVlWk2lhHzZtvKitoRi9c3t4Ln8nnZzYJk4fJLK+KCMHNJ0bk23C49fgOKXNfRYRhrk9xyyc6ydSpgoLaypm2eiMhETpS0uswHIXngNGt3nqH0rTGLUcZv58DFO+bnhTjq3cS6xfYSCmgbysshqXi4iaY8rR1uOU/RvO7cSstGtKtUeRewt/2N9xNW9JaT/Y9y3fPn5cSBgexBqpMjHOAGrnnLlaOs6b+ocVdcVYUY5pGa0q1rmeWKXa+B9x3ZmkjkyQSyyBvnPcY8pP8Nm6jt/7pbqpKOaosOz7nbu8pwnlo68Nr3dxfeT3YuTnEdU1742RuuHEDp6EOaBbUEEgn7Vlv61OMHT2t+Rs6N09WWkaSj6/L7nYF4Z7wQBAEAQBAEAQBAEAQBAEAQBAEAQBAEAQBAEAQGg+UTHf/AC0Z6jKR62s+onw7V7HRtt/yy7vufPdM3n/BDv8AsQ9m6ZtJTmtmF3HSBh4k3F/HXwBPEK26m69TQQ2b+edZRZU42tF3VTb/ABXPH0KbDKKWuqbEklxzSP8AgjifsA7gtVWpC2pat2xc+ZhoUal7X179bfPkTtq8XaQ2lp9IItNPfuG8k8QDfXibnqVNnQksatT3n5c/g0dIXUXhb0dUI+b58XrJeE0zKGAVUwBmePcIjvGnnEcND4A23lVVpyuamhh7q2svt6cLKlp6q9t+6uee9lJQ0c1dUHXM5xu953NHWewbgO4LXUqU7al2LYjz6VKre1u17Xw53Fpj+LMij5nSG0Y/ayjfIeIv1dZ47hpvot6Epy01bbuXDnnWa7y5hSh1a32b3x53+Gzbl2O2TM1pphaL3reL/wAG/WoXt9o/Yht9PyT6N6M0uFSr7u5cfwdKYwAAAAACwA0AA3ADgvDbb1s+oSSWCPS4dCAIAgCAIAgCAIAgCAIAgCAIAgCAIAgCAIAgKzaLFRTQOkOp3MHW47h3cT2Aq+2outUUfEy3lyrek5vu+ZzLZzDHVlT0yS25fK/svc69bj9p4L3rmsqFL2duxc9h8rZW7uq/tbNrfPE97V4vzmcNj/ZR9CJoG/hcAddhbssuWlDQ08ZbXrZLpC66xVyw91alz2ltiLxh9IIGn9YnF5XDe1u6wPrA+MepZ6a61W0j92OznncbKzVhb6KPvy2vhzu72QNk8KYc1VPpBDrr79w3C3EDTTiSB1q28ryWFKn70vIz9HW0XjXre5HzfPjsIOI1stdU3sS55ysYNzRwH2k95V1KnC2pdi2sz1qtS9r9r1Jc+bLnGaptFDzSA3lcLzyjfqPNHVp6h2krLQg7memqbFsRuuakbOn1el7z95/TnYu1mLYvZnnDuVlHuLToPSEcP5RxPh12lfXmiWSPvehDovo/TPSVF7K8/wAf+HT2tAFhoBwXgH1aWB9QBAEAQBAEAQBAEAQBAEAQBAEAQBAEAQBAEAQBAcs2+xflqjk2noRXHe73x8N3getfQdH0NHTzPaz5Lpe60tbItkfXeS6/9RoGwjSep1k62t4j1dHxcq6f+TcOf8Y7OedxfW/wrRU1789vy51eJG2NomsD6yYe5wjoj4T+Fu64A7SOpTvajk1Qhtl6c+RT0ZRjBSuamyOz58+bKuNktdVfxyu1PBoH2NatLcLaj2LnzMkVUvbjtfkvwWO2GItGWkg0hg0P8T+JPXY38SexZ7Kk3jWn70vTnyNXSVeKwtqXux83z54krDWigpecOA5xMLQtPvW/CI9R+SNLlV1W7qrol7sdvPO8uoJWNvppe/LYuC489iKnZzB31k9iTlBzSv46nr+E43+k8Fqua8benq27EueBisrWV3V17NrfO9nXKeBrGhjAGtaLADcAF81KTk8XtPsoQUIqMVgkZFwkEAQBAEAQBAEAQBAEAQBAEAQBAEAQBAEAQBAEBVbTYnzemfJ762Vn8ztB6tT4FaLWjpaqju3mS9uNBRc9+75nOti8N5apzv8A2cXujyd1x5oJ79e4Fe3fVdHSwjtepHzXRlDTV80tkdbI2LVb62rJbqXuDYx1NvZvd1nvKsowjb0cHu1spuKkru59ne8EWm2dQ2JsVFEejEAXn4Tzrr6y743Ys1jBzcq8tr2fI2dJ1FSjG1hsjt+fOvvMuGfqVC6oOk9R0Yutrfhfe+QuVf8AJrqn/GO3nneSof4dq6z9+epfLnX4FbslhQmmL5f2MQzyE7jbUA99iT2Aq+8runDLH3nqRl6OtlWqOc/djrZHxrEH1lTcAnMQ2NnUL2aO87z3qdClG3pYP5tld1Xnd18Vv1JHUdncIbTQNjGrt73fCcd/hwHYF8/c13Wm5PuPrLO1jb0lBbd/zLNUGoIAgCAIAgCAIAgCAIAgCAIAgCAIAgCAIAgCAIAgOb+UrEs0zYQdIxd38zt3qbb5RXudGUsIOo958x03cZqipLdrfzf49TzL+qYWG7pas3PWGW+rLb5ZXV+/d47oevPocl/i2CX8qnp/56mLYmFsbZqyQdGFpDO15HDtsQPjKV9JzcaEdsvTn0I9FwjTU7meyOz586u8qsHo3VlWA43zuLpD2Xu7u6h3haK1RW9HFbtSMdtSld3GEt7xZI2wxLl6ktZ+zj9zjA3aaEgdp+gBQsqOjpYva9bLOkrjTV8sdkdSLDHzzSjjpG/tJPdJyO3c31i3c3tVFv8Av1nWexalzztNV4+q20bePvPXLnnYTPJvg1yal43XbH3++d935Sr6TuP+Jd5d0Laba8vkvq/p4nQF4x9EEAQBAEAQBAEAQBAEAQBAEAQBAEAQBAEAQBAEAQHiaUNaXONg0Ek9QAuV2KbeCOSkopyexHHaVjqytAO+WS7uxu93qaD6l9NNq3oatyPiqad3dLH+T8v/AAm7dV/KVTmt8yIZGgbrjztO/TwCrsKWSji9r1l3S1fSXDitkdX357CZtR+r0lPSDRxHKS953A9YzE/JCptP3q0627Yuedpov/8AHtqdutu18/P0PmBfqtBNU7pJTyUR4jgSPHMfiBduP3riNLctb552nLT/ABrSdffLUuedhD2IoA+o5R+kcDeUcTuuPN+on4qtv6jjTyR2y1c87yjouip1tJL3Y63z59xBqZH1lWSPOlfZo+CNw8A36lbFRt6PYkZ5ynd3GrbJ8+B2ChpGxRsjZo1jQB4ce87181Um5ycnvPtKVONOChHYjOoFgQBAEAQBAEAQBAEAQBAEAQBAEAQBAEAQBAEAQBAa7t5W8nRvA0MhDB46u/pBW3o+nnrrs1nm9K1tHbPt1c9xqmwbBHziqcNIYzbtJ107bNt8Zej0g3LJSW9nkdERUFUrv+K557Ss2WpDUVsebXpco89eXpG/ebDxV93NUqDw+SMnR9N17qOPHF+p52kqjUVjy3W78jB1gHK23edfFdtYKlQWPDF+py9qO4unhxwXoWW3UoYYaVh6MEYv2uI49thf4xVFgnLNWe2T557DV0tJQyW8dkVzz2nqX9Wwto3SVTrnryD7LZfllcX7123uh68+h2X+NYJb6npz6knyaYbmkfORowZW/wAzvOPg3T4yh0pVwiqa36+edxb0Hb4zdV7tS552nRV4h9KEAQBAEAQBAEAQBAEAQBAEAQBAEAQBAEAQBAEAQBAc98p9Xd8MXU0vI/mNh/xPrXtdFQ9mU+4+b6dq+1Cn38+ZFm9xwho3OqJbnuBv6rMb61OP7l638K59SqX7PRqW+b59EfNjfcaerquLWZGH+I6/XkXb39ypTpcXi+fEdGftUatfgsFz4ELYWj5SsYTujBefi6N/qIPgrb+pkovt1GfomlpLlN7Fr57yFUvNXWG3/WlsOwE2b6m29StglQo/JFNRu6udX8nz5Fjt7VB1TybdGQsawDhuufrA8FR0fDClme2Ws09L1M1fRrZFYc87jftkaDkaSJtrOIzu73669wsPBePeVNJWk+7wPoej6Oit4x37fEuFmNoQBAEAQBAEAQBAEAQBAEAQBAEAQBAEAQBAEAQBAEByPbipz1svU2zR4NF/6rr6SwhloR7dZ8b0rUz3UuzUT9vuhzanH/ShH02b9z6VT0f7WepxfPqael/Y0dFfxX4+grfcsIibuM8pce0Akj6GsSHt3kn8K5+oq/tdHRjvk8efBHnZf3KirJ+JaI2nqJFvre31Jd+3Xp0+/nwOWH7VrVq93PijBsBTh1WHnzYmOeTw3ZR/yv4KfSM8KOVb9RX0PTUrjM/4pv6fUraRhqqxt/8Aqy3Pc513eoXWib0NF4bkZaa6zcrH+T+p2gL5Y+4CAIAgCAIAgCAIAgCAIAgCAIAgCAIAgCAIAgCAIAgCA43Te7V7TvElRfwMlz9C+nl+3b/JfQ+Jp/u3ia3y+pK27nzV0nU0NaPBoJ+klV9HxwoLtLelp5rqXZgvImbd9BtJB6OAfTZv3Cquj/adSpxfPqX9LewqVLgvx9D5V+54RENxmmLj3Aut/wAWrsPbvZPgufqKn7fRsV8T+/2R82Z9zoa2braIwerNp99qXXt3FOHfz4HLH9u0rVO7nxPHk7ps1YHfAY53rs37xXekp4UcOL/JHoaGa5x4Jv6fU6mvnz60IAgCAIAgCAIAgCAIAgCAIAgCAIAgCAIAgCAIDG6oaN7mjvIXcr4EXOK3mJ2IRDfLGPjt/FS0U3uZF1qa2yXiYn4lE5khZIx5Ywkhr2kiwO+x0UlSmmlJNYkNPTlGWWSeHBnMNh481dD2Zj6mOt9Nl79+8KEud58p0VHG7j3+hgxP3WvePhVBb4Z8o+hTpexbp8F9Cut+7eNPfLDzwJ/lDlvWuHwWNb9Gb7yp6NjhQT44mjpmWNy1wSX1+pm2w6NNQx7rQ5iO0tZ9t1Gy11asu37lnSXs0KMOz6I+O6GDj/dqPqv+WnvXvyXPqcfsdG//AFLn0J3k0ys5xK8hrQGDM4gAXLr6ndwVXSmMskY63rL+g8IqpOWpatfibuzE4TumiPc9h+1eS6NRbYvwPfjXpS2SXijK2qYdz2nucFFwktxNTi9jMocDu1UTqeJ9Q6EAQBAEAQBAEAQBAEAQEapq8u5kjz1Nb9riB9KnGGO9IrnUy7E38vzgVlRjM48yimd/M+Jv1Fy0Rt6f8qi8/wAGWd1WXu0m/m0vqyvnxnED5lEG/wAzw76iFdG3td9TnzM07q+/jRw78fsQpcQxY7oWt7ms+84q1UrFfyx5+RRKt0m9kEvD6shyOxc7+U8BAPqVqVguHmUt9Kvj5ESShxV281HhLb6A5WKpZLh4fgplR6SltcvH8kd+CYid7Zj3yX+8pq4tFsa8PwVuzv3tx8fyR3bK1h3wuPeWfipq9oL+RU+jbt63D0+589ilX6B3rZ+K712h8Rz9Muvg9PuPYpV+gd62finXaHxD9Muvg9PubDsvgVRFFVh8Ra58JawEt6RIdpv7liurmlOdPB6k9Z6VhZ16VOqpR1tYLzPmxWz9RDVB8sRY0Mdrdp1NhwPel9dUqlLLB4s50XY1qNfPUjgsOwhUWzdVzxkjoSG8uHF12bs9ybX6lbO7o6FxUteGHkUU+j7nrKqSjqzY7uPzMm1Wz1VLVyyMiLmuIsbs1sxo4nsXLS6owoxjKWv8k7+wuKtxKcI4p/LgTNs8DqJXw8lEXNZCGkgtFjc3Gp6rKqxuaVOMs7wbZf0nZ16soaOOKS7D5iWBVBw+mhbES9r3Oe27dLl1tSbe+Slc0lczm3qew5Xsq7s6dKMdaeL8/uMOwKoZh1RGYiJZHtytu25ALL63t8JKlzSlcwljqS+4o2VeFlUp5fab+35Nf9iVZ6B3yo/8lt69Q+L1PN/S7v4PNfc+exKs9AflR/5J16h8XqP0u7+DzX3PvsSrPQH5Uf8AknXqHxeo/S7v4PNfcys2crxujkHdI0feUXd2z2teH4JqwvlsT8fyZ24RiY3cuO6b/wDag69m+Hh+CxWvSK2Y+P5M8dHiw3GfxlafrcoupYvh4fgsjS6Tjsx8V9yQz9MD4fjzc/Wq31B8ssX6quYkmOrxcb4w7vEP2EKDhYvf6lsanSi2xx8PuSY8UxUb6WM+of8AyKt0bLdN89xarjpJbaa57yXFjNd76hv3SsH13Vbt7bdV8i9XV5vo+aJsOLz+/o5h/K+F31uCqlQp7qi8/sy+NzV/lSfin9UWFPWF2+ORn8wb90lUyhhsafPbgXwqOW2LXz/DZKVZaEAQBAavtDtU+KpZSU1OamoczOW52sYxmouXkHXTd3dYB00qClBzm8F4lU6jUssViybgGKVEvKCppHUzmWseUY9j7381zeq2unEKFWEI4ZJYkoSk9qwNcwfbauqoRNBhYkYbgO55ENRodHMB39i0VLWlTlllU1/IqjWnJYqOr5l9QbSF+ITUT4uTdHGJGPz3EjTa+mUZbF1t53HqVEqOFJVE9ur5Fiqe24H32RE4lzJkYcGw8pJLntkubBuTLqTdp3jQ9iaH9rSN78MBpPbyIoMH23rqqETQYWJGG4DueRDUaEWcwHf2K+pa0qcssqmv5Fca05a1HV8yx2t21FDPTxyRZmTefJntyYDgCcuU5gL33jcq6Fs6sZNPYSqVlTaT3ljV7QZK+CkEYcJo3v5XP5uQE2y5db233CrjSxpueOwm54SUeJrtbtvXRSxQyYYGyTEiJvO4jmy2vqGWG8b7LRG1pSi5KpqXYUutNNJx29pZVu1U8EdK6ekEclRUthMXLNdkDjYPztZZ3Xl071XGhGcpKMsUljsLHUaSxW3UTto9ojSzUkQjz85l5PNny5NWi9spzedu03KFKjpIyeOxYnZ1MrS4lzVzZI3vtfK0ut12F7XVKWLwJs0zAdsK2qZHLHho5GR1uV53HoA/K85SwONiDpxstlW2pU205612FEKs561HV8zLV7YVXO6inpqHnHN8uZ3OGMJD2hw6Lmd40J3LkbaGSM5zwx7MTrqyzOMY44F1sptEytgMrGujLXlkkbvOY9trjt0I1+o6KmtRdKWDJ06imsUVOz23LaqulpeSyNbn5ObPcS8m/K6zcotxO87irKtq6dNTx7uGJCFbNNxwPu3W2ww50AMPKiXMXHPlLAwsF7ZTmvmPVu7UtrXTJ68MBWrKnhq2mXbnbAYfFE8RiZ0rrNZnydENuXXyuv70buK5bW+mk1jhgdrVlTWJ72j2q5tQx1TYuV5Tk7R58v7Rtx0sp3dy5SoZ6jg3hh9DtSpljmwPuGYxXveRNh4gaGOIfzqN93AdFuVrb6njwSdOkl7M8e4RnN7Y4d5Dpdumuwp2IGKxaSDDnv0s4Y0Z8vHM0+bpdTdq1X0WPeRVZaPOJ9ug3Cm14iuXENEGf33KZCM+XhYnzeCK1/f0WPf3DTLR5yRi21cjJmUtPT84qnRiR8fKBrIm8c0hHWd1urrAMYUE4ucpYR9SUqmDypYs94BtS6WofS1MBpalrc4ZnD2PZ8JjwBfu/A25VoKMFODxQhUxllawZXP2zqnTVLKfD+XbTSFjnCoY0m19QwsuSQNwurFbU1GLlPDHsIaaWLUY44dpLn23Z+jHV8UZeG2Bic7KQTI1hBcAd2a+7UW3KKtXptE3zhidddaPOj1jG15iNLFDDy9TUhrmwcplDGlty5z8psB3bg48Fynb5s0pPBLedlVwaS2s2lu7XesxcfUAQBAEBqO1Oxzp6htVTVDqWoa3LmAu1wF7Ai46+0btFqo3KhHJOOKKalJylmi8GRtjMeqnT1NFWZHywNB5ZgADgQN4AAvZzSLAcdNFK4pU1GNSnse4jSnJycJ7UUnksw2sdSQSR1ojgEhLqfm8TswD+mOVPSGbXXhdX3s6aqNOGL44/Qrt4zyp5tXAttvRzatoa/c1snITH+CS9iext3nvsqbb26c6Xeu4srezKM+4yeTSMzc6r3DWqnOS/COMlrB9Y+KFy7eXLSX8V5sUPaxnxKPyVYdWPpIXxVoigEpzU/N4nZgHAvHKnUZtdeF1fezpKo04Yvjj9Cu3jPKnm1cCz24oG1GKUUD/ADZYahh7LxmxHaCAfBV28nCjOS3NepOqs1SKe/Eotka2R2JUUE37akZUQP36hrTkIPEZdL8bX4q6vFKlOUdksGV0pNzUXtWKNl20/wDFcJ/nm+piz2/+ip3FtX/ZDvPHlXY5woWsdkca2MNfYHKTcNdlOhsbG3Fdsmk548GLhNqOHEp9o8Oqoq3Dec1nOgapuUchFHks5lzdnnX039StpTpyp1MkcNXHErnGanHNLHXwOlYr+wl/9N//ABK86HvI1vYaD5KcPqzSU0orLU15P1TkIvSSA+7ed5/S+hb72dPPKOXXq14/LcZraMsieOrgVWJ1tZBX4tNR8meT5EyhzS52Xk/OZrbo6k34dyshGnOlTjU34+pCUpxnNx7C8wuWKgwWWpimMzpQ6TliLF0slmDo3OWzrAi+8OVE1KtcKElhhqw7EWRahSck8TToa7mrMNk5rVwmleRNLLC5sb2zG8lnnfvda9tCtjhpHUWZPNswevUUKWRQeDWH1Nr23oed4nHTixPMJnN6g5+ZrD8poWW3lo6Ln/2RfVWaeXsZq1PUnEIczrkUOFyA39KWuYO8ljAe8LS46GWHxSXgUJ6RfJeZebVS59nqM31/VxftDS36wqaKwupd5ZU10F3G87P4dVxOeaqsFUCBlaII4spB1N2b7rFVnTlhkjh34miEZL3nicxmYWzy4YNz8Vjfl/2ngvOnUAGFeitcVW/6vx2GV6m6fb5CmYXTxYYfeYrJJl/2mNDhfsILyj1Rdb/rh3he8qfabXs4cuPYgH+c6ONzL8WhrAbdmrR4dizVddtDDtLYf7pHnHRm2hocnnNgeX24NLZQL+J+kJT/APyzx4/YT/3x+RrdRiNZTyYpLSlgjFVaY5M0jAcwD2AkAgcQew7r20KFOapxntw1cCpynHO48S3x7CoqfZx7IZOVY4Rv5W1s5fNGb24cBbeLa6qqlUlO7TksNvoSqRUbdpc6zzsY8U2JOZVdKSqhjNNUHQFgaPcgNzSLAduUdYurrPRxhsT1r6nafs1MJb9j+h09ecawgCAIAgNcxjZFs0xnZU1VPI4AOMMxa1waLC7SCPVbW53laKdw4xyuKa7UVSpJvHFok7PbMw0jX8nne+Q3kmkdmkedfOd4nhxUateVRrHduWwlCmobCipfJrDGwMjq6+No3NZUBo136NZZXu9lJ4uMfAqVulqTZseN4FHVUpppS/IQ0ZgRn6BBBuQRe46utZqdWVOedFs4KccrJGEYcyngjgjvkjaGgm1zbibAC5Op7SuTm5ycnvOxiorBGqUvk0hjZkjq6+No96ycNHabNZa61SvZSeLjHwKVbpbGy5kwinkqaaflSZKdrmsAewh2duUlwtcmx4EKhVJqEo4amWOCclLgeZ9nKZte2uLiybLltmYGO6Jbcgi5dlIG/gF1Vp6LRbho458+8kYhgkNTPT1Be7NTFxZkc3KS8AHNob+aNxCjGrKEZQ4nZQUpKXA8bSYXBOYDPJyfIzNlZ02NzOZuBzA3HYLFdpVJQxyrasBOKlhjuMuMYDFUyU8r3PBp5OUZlLbE6HpXBuOiN1lynVcFJLfqEoKTTe4mVksZBje9rS9pFi5ocQRbQFQintSJPDYRcBwqKhpmQMceTZms6Qtv0nuebkADe48FKrUlVm5PayMIqEcqMWGYNCyoqKhjy91Rk5RpcwsGRuUWAFxcb7krs6snCMHuEYJScuJTybB0rIORdLM2AziYRF8YYHAHoC7L5CD5t+AN73V3W6jlmwWOGHPaV6COGGOrHE2DH8Ijq6d8Etwx9rlpAIykOBBIIGoCopVHTkpR2lk4KccrIOG7OwtqGVLZXyPjpxTglzCC1pvc5W+f1m9tdynOtJxcGsE3icVNJ5uzA8YRsvTQtq2ROJ5yXGXpMJaHZhlbYaNGZ1gbpOvOWVvdsORpRjjhvMVRsjTSUbKAyyZIiCCHx8roSRc5be+6upSVxONR1cNb8A6UXDIMH2Vjp52vFZVyuANopagOabtI1ZYXtv8ABKlw5xwypfJCNPK8cWe6rZqm/SDK50hbM1tsmaMMPRcwOLSM17O6+AXI156J00tQdKOfPvPVLsxT8/fXse50rhYtDmGMHKG3AAuHZR18SuSrz0WiewKlHPn3mXH9loap7JS6WGeMWbPC/JIB8EmxBbqdCOJ6yuUq8qacdqe57Ds6ak8d42f2WhpXvlDpJppBZ88z88hHwb2ADdBoBwHUEq15VEo7Ety2CFJReO8y4ds7DE6pIzPFU8ula/KW6gggAAdGxO+65KtKSj2HVBLHtIEexEIoX0PKTmF7swu5hczpB9mnJ5uYX1B3lWO6lpFUwWJDQxyZNxJxzZOCqhhieZG8gWmOVjmiRuUAaOsd9gd28A8FGlcSpybW/wACU6SmknuLyNtgASXEDzja57TYAX7lQWHpAEAQBAEAQBAEAQHx25AcKwalw04RI+cxNqwJCzp2lzD9lZgOovbhay9upKv1hKOOXV8u086Cp6HXt8y0xx96bBTX6jM/lTJmuWXZlLuN8mW/FVU9U6ui7icn7MNIWeyIgGLuOG5uac393tynJcpc2tn995tvjW0uq6+fQLS+9jq44E6eGl9jZgZNgsIixFk9bWRid8srmsD7kRxtAs1o97YkjwHauXNSVFqnTeCS8ztGKqJzkY9n8UfQtxWnaS5lGC+nDrnKHB2VpvvaOh/V1rtWmqrpzf8ALachJwzx4bD5gmC4eKGOoxIsfLVgudNK52Yl1yA1wPRIbbd/2VKtbSOFLZHchCEMmae1knyjGE4LHyDg+EPjax1y64aS3zjqdx1UbTN1h5tus7Xa0WrYVkTaT9J0f6I35jzkx8ryfJaXzZtN2a3bl42Vj0mhlp+7HbiQ9nSR0feWnlGpnV1VFQM95DLUP/mylkP9ZsexyrtJKlB1XxS+5OunOSgvn9i02exzlcE5cm7o6aRr7780TCLnvsHeKqq0stxl4v1JwqY0s3Yal5NMQ5jHUtk800jKyMdYDbO8ScrfBaryGlcWuOUpoPImnwxJHkhhdFVTNebunpopyeJzuJv/AHPpUb5qUFhubR22TUnjv1kLCal0eNuqr+5y1s1I49tm8mPF2X5KnOKdvk3pKRGLaq5tzeB9ZUGTHGVd+gax1Mz/ANuIMJHYc9/Eo1ltnT7MfFhPGtn7cCbtrJSNxpprm54eZjTK93S5R+XRmu66hbqo7f8Ab24/QnVcNL7fA3rY6KkFMH0TAyGRznWs8XcDkcSHa+8t4LFXdTPhUetGinly+zsLxUkwgCAIAgCAIAgCAIAgCAIAgCA+O3IDRvJrsy2OjYamlY2cSOOaSJhkAv0ekRfd2rbd13Ko8ktXkZrekowWZayVtthkk1XhzmRmRkczjIQLhrTk87s0KhbzjGE03tROrFuUWjDs9h01DXSU7I3voZvdI3DVsDzfMw9TTb/j/EVKrONWmpN+0tXzOQi4TaWx+RBwET4SZoDST1MDpTJBJAA8gOAGR7SQW2yjXrup1MlxhLMk8NeJGCdLFYYrsJGzmy0ssdfLVt5KSvuOTBDjEyzgy5Ghd0v6RuNwI1a8YuChrUfM7TptqTlvIFLLVQURoajD5Z3sY+OKaJsb4iCCGOzEjJYHvsOG5Tkqc6mkjNJbWntIxcowySiecV2fqRgMFNyTjM17S6NuUke6OdvBtuI4rsK0OsueOoSpy0KjhrLafDJqLEmzU0bn01VpURMGkb76Shvjc2/j6wqlONWjlm/aWz7E8rhUxjse0hYbsm+rqqyqqjUU5dLkhDJDG4xsAAJtwIDdOsFTncKnCMIYPjv1kY0nKTlIh0eB1FNBitGyKV8T2l1O+185kbleL8XWLR8VynKrCcqdRvWtvcRjTlFTitm4j7TbI1EkGHCJjg/m7KeosBdjSGE5v4Wuz3UqNxBSnm44o5UpSajh8mbRBhT48aErY3CA0IjzgdEOEgIbfrs0LM6idvlb144+Rdlaq47sDWxs1UOwyqPJPbUc/dUwtI6ehYAR25c9lo08FWjr1ZcGVOnLRvjjijOdmp4qPCg2NzpI6tk0wA6Tc7i9+bu0ae5R08XUqYvU1gjujajHsZOx5lRDjDaqOlmqIxSiP3PL5xe47yeGnrUKbhK3yOSTxxJTzKrmSx1G14Dikk7XGSnlpi02DZMt3aXuLcOCy1IKD1PH5F0ZN7VgWirJBAEAQBAEAQBAEAQBAEAQBAEAQBAEAQBAEAQBAEAQBAEAQBAEAQBAEAQBAEAQBAEAQBAEAQBAEAQBAEAQBAEAQBAEAQBAEAQBAEAQBAEAQBAEAQBAEAQBAEB//9k="/>
          <p:cNvSpPr>
            <a:spLocks noChangeAspect="1" noChangeArrowheads="1"/>
          </p:cNvSpPr>
          <p:nvPr/>
        </p:nvSpPr>
        <p:spPr bwMode="auto">
          <a:xfrm>
            <a:off x="1739901" y="-779463"/>
            <a:ext cx="237172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6" name="Picture 16" descr="03_AML_bu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026" y="4933354"/>
            <a:ext cx="1717130" cy="83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858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669814" y="3321675"/>
            <a:ext cx="3954578" cy="131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81088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300"/>
              </a:spcAft>
              <a:defRPr/>
            </a:pPr>
            <a:r>
              <a:rPr lang="de-DE" sz="1800" dirty="0" smtClean="0">
                <a:latin typeface="+mn-lt"/>
              </a:rPr>
              <a:t>L. Bullinger</a:t>
            </a:r>
          </a:p>
          <a:p>
            <a:pPr>
              <a:spcAft>
                <a:spcPts val="300"/>
              </a:spcAft>
              <a:defRPr/>
            </a:pPr>
            <a:r>
              <a:rPr lang="de-DE" sz="1800" dirty="0" smtClean="0">
                <a:latin typeface="+mn-lt"/>
              </a:rPr>
              <a:t>A. Dolnik</a:t>
            </a:r>
          </a:p>
          <a:p>
            <a:pPr marL="0" indent="0">
              <a:spcAft>
                <a:spcPts val="300"/>
              </a:spcAft>
              <a:defRPr/>
            </a:pPr>
            <a:r>
              <a:rPr lang="de-DE" sz="1800" dirty="0" smtClean="0">
                <a:latin typeface="+mn-lt"/>
              </a:rPr>
              <a:t>T. Blätte</a:t>
            </a:r>
            <a:endParaRPr lang="de-DE" sz="1800" dirty="0">
              <a:latin typeface="+mn-lt"/>
            </a:endParaRPr>
          </a:p>
          <a:p>
            <a:pPr>
              <a:defRPr/>
            </a:pPr>
            <a:r>
              <a:rPr lang="de-DE" sz="1800" dirty="0" smtClean="0">
                <a:solidFill>
                  <a:srgbClr val="990033"/>
                </a:solidFill>
                <a:latin typeface="+mn-lt"/>
              </a:rPr>
              <a:t>Charité, Universitätsmedizin Berlin</a:t>
            </a:r>
            <a:endParaRPr lang="de-DE" sz="1800" dirty="0">
              <a:solidFill>
                <a:srgbClr val="990033"/>
              </a:solidFill>
              <a:latin typeface="+mn-lt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609" y="5447169"/>
            <a:ext cx="1960928" cy="32111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536160" y="5795260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rgbClr val="336699"/>
                </a:solidFill>
              </a:rPr>
              <a:t>SFB 1074 Experimental Models </a:t>
            </a:r>
            <a:r>
              <a:rPr lang="de-DE" sz="1400" dirty="0" err="1">
                <a:solidFill>
                  <a:srgbClr val="336699"/>
                </a:solidFill>
              </a:rPr>
              <a:t>and</a:t>
            </a:r>
            <a:r>
              <a:rPr lang="de-DE" sz="1400" dirty="0">
                <a:solidFill>
                  <a:srgbClr val="336699"/>
                </a:solidFill>
              </a:rPr>
              <a:t> Clinical Translation in </a:t>
            </a:r>
            <a:r>
              <a:rPr lang="de-DE" sz="1400" dirty="0" err="1">
                <a:solidFill>
                  <a:srgbClr val="336699"/>
                </a:solidFill>
              </a:rPr>
              <a:t>Leukemia</a:t>
            </a:r>
            <a:endParaRPr lang="de-DE" sz="1400" dirty="0">
              <a:solidFill>
                <a:srgbClr val="336699"/>
              </a:solidFill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5" y="6125323"/>
            <a:ext cx="2783787" cy="54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4725145"/>
            <a:ext cx="1296144" cy="1043137"/>
          </a:xfrm>
          <a:prstGeom prst="rect">
            <a:avLst/>
          </a:prstGeom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170069" y="3294067"/>
            <a:ext cx="1578313" cy="152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81088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200"/>
              </a:spcAft>
              <a:defRPr/>
            </a:pPr>
            <a:r>
              <a:rPr lang="de-DE" sz="1800" dirty="0">
                <a:latin typeface="+mn-lt"/>
              </a:rPr>
              <a:t>V. Gaidzik</a:t>
            </a:r>
          </a:p>
          <a:p>
            <a:pPr>
              <a:spcAft>
                <a:spcPts val="200"/>
              </a:spcAft>
              <a:defRPr/>
            </a:pPr>
            <a:r>
              <a:rPr lang="de-DE" sz="1800" dirty="0">
                <a:latin typeface="+mn-lt"/>
              </a:rPr>
              <a:t>P. Paschka</a:t>
            </a:r>
          </a:p>
          <a:p>
            <a:pPr>
              <a:defRPr/>
            </a:pPr>
            <a:r>
              <a:rPr lang="de-DE" sz="1800" dirty="0" smtClean="0">
                <a:latin typeface="+mn-lt"/>
              </a:rPr>
              <a:t>F. Rücker</a:t>
            </a:r>
          </a:p>
          <a:p>
            <a:pPr>
              <a:defRPr/>
            </a:pPr>
            <a:r>
              <a:rPr lang="de-DE" sz="1800" dirty="0" smtClean="0">
                <a:latin typeface="+mn-lt"/>
              </a:rPr>
              <a:t>H. Döhner</a:t>
            </a:r>
            <a:endParaRPr lang="de-DE" sz="1800" dirty="0">
              <a:latin typeface="+mn-lt"/>
            </a:endParaRPr>
          </a:p>
          <a:p>
            <a:pPr>
              <a:defRPr/>
            </a:pPr>
            <a:r>
              <a:rPr lang="de-DE" sz="1800" dirty="0" smtClean="0">
                <a:solidFill>
                  <a:srgbClr val="990033"/>
                </a:solidFill>
                <a:latin typeface="+mn-lt"/>
              </a:rPr>
              <a:t>Ulm </a:t>
            </a:r>
            <a:r>
              <a:rPr lang="de-DE" sz="1800" dirty="0">
                <a:solidFill>
                  <a:srgbClr val="990033"/>
                </a:solidFill>
                <a:latin typeface="+mn-lt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33502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407368" y="5949280"/>
            <a:ext cx="11282000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Zarrinkar PP, et al. Blood. 2009;114:2984-2992; Collins R, et al. ASCO 2014. [abstract 7027];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Fathi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A, et al. The Oncologist. 2011;16:1162-1174; Mori M, et al. ASCO 2014. [abstract 355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];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Staudt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D, et al.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Mol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C. </a:t>
            </a: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2018; 19(10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).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Table 16"/>
          <p:cNvGraphicFramePr>
            <a:graphicFrameLocks noGrp="1"/>
          </p:cNvGraphicFramePr>
          <p:nvPr>
            <p:extLst/>
          </p:nvPr>
        </p:nvGraphicFramePr>
        <p:xfrm>
          <a:off x="479376" y="1772816"/>
          <a:ext cx="11273557" cy="3806497"/>
        </p:xfrm>
        <a:graphic>
          <a:graphicData uri="http://schemas.openxmlformats.org/drawingml/2006/table">
            <a:tbl>
              <a:tblPr firstRow="1" bandCol="1">
                <a:tableStyleId>{3B4B98B0-60AC-42C2-AFA5-B58CD77FA1E5}</a:tableStyleId>
              </a:tblPr>
              <a:tblGrid>
                <a:gridCol w="2059592">
                  <a:extLst>
                    <a:ext uri="{9D8B030D-6E8A-4147-A177-3AD203B41FA5}">
                      <a16:colId xmlns:a16="http://schemas.microsoft.com/office/drawing/2014/main" xmlns="" val="3555152752"/>
                    </a:ext>
                  </a:extLst>
                </a:gridCol>
                <a:gridCol w="1842793">
                  <a:extLst>
                    <a:ext uri="{9D8B030D-6E8A-4147-A177-3AD203B41FA5}">
                      <a16:colId xmlns:a16="http://schemas.microsoft.com/office/drawing/2014/main" xmlns="" val="1428248087"/>
                    </a:ext>
                  </a:extLst>
                </a:gridCol>
                <a:gridCol w="1842793">
                  <a:extLst>
                    <a:ext uri="{9D8B030D-6E8A-4147-A177-3AD203B41FA5}">
                      <a16:colId xmlns:a16="http://schemas.microsoft.com/office/drawing/2014/main" xmlns="" val="2129684778"/>
                    </a:ext>
                  </a:extLst>
                </a:gridCol>
                <a:gridCol w="1842793">
                  <a:extLst>
                    <a:ext uri="{9D8B030D-6E8A-4147-A177-3AD203B41FA5}">
                      <a16:colId xmlns:a16="http://schemas.microsoft.com/office/drawing/2014/main" xmlns="" val="384694415"/>
                    </a:ext>
                  </a:extLst>
                </a:gridCol>
                <a:gridCol w="1842793">
                  <a:extLst>
                    <a:ext uri="{9D8B030D-6E8A-4147-A177-3AD203B41FA5}">
                      <a16:colId xmlns:a16="http://schemas.microsoft.com/office/drawing/2014/main" xmlns="" val="3104707986"/>
                    </a:ext>
                  </a:extLst>
                </a:gridCol>
                <a:gridCol w="1842793">
                  <a:extLst>
                    <a:ext uri="{9D8B030D-6E8A-4147-A177-3AD203B41FA5}">
                      <a16:colId xmlns:a16="http://schemas.microsoft.com/office/drawing/2014/main" xmlns="" val="3020412036"/>
                    </a:ext>
                  </a:extLst>
                </a:gridCol>
              </a:tblGrid>
              <a:tr h="408443"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Agent</a:t>
                      </a:r>
                      <a:endParaRPr lang="en-US" sz="1600" b="1" i="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Midostaurin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/>
                        <a:t>Sorafenib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err="1"/>
                        <a:t>Quizartinib</a:t>
                      </a:r>
                      <a:endParaRPr lang="en-US" sz="1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/>
                        <a:t>Crenolanib</a:t>
                      </a:r>
                      <a:endParaRPr lang="en-US" sz="1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err="1"/>
                        <a:t>Gilteritinib</a:t>
                      </a:r>
                      <a:endParaRPr lang="en-US" sz="1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4817028"/>
                  </a:ext>
                </a:extLst>
              </a:tr>
              <a:tr h="1827104">
                <a:tc>
                  <a:txBody>
                    <a:bodyPr/>
                    <a:lstStyle/>
                    <a:p>
                      <a:pPr marL="0" marR="0" lvl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Kinase inhibitory activity</a:t>
                      </a:r>
                    </a:p>
                    <a:p>
                      <a:endParaRPr lang="en-US" sz="1400" b="1" i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50236281"/>
                  </a:ext>
                </a:extLst>
              </a:tr>
              <a:tr h="785475">
                <a:tc>
                  <a:txBody>
                    <a:bodyPr/>
                    <a:lstStyle/>
                    <a:p>
                      <a:r>
                        <a:rPr lang="en-US" sz="1400" b="1" baseline="0" dirty="0"/>
                        <a:t>Main targets</a:t>
                      </a:r>
                      <a:endParaRPr lang="en-US" sz="1400" b="1" i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FLT3, KIT, PDGFR, VEGFR2, PKC family members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/>
                        <a:t>FLT3, KIT, PDGFR, RAS, RAF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/>
                        <a:t>FLT3, KIT, PDGFR, RET, CSF1R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/>
                        <a:t>FLT3, PDGFR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/>
                        <a:t>FLT3, AXL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9337763"/>
                  </a:ext>
                </a:extLst>
              </a:tr>
              <a:tr h="785475">
                <a:tc>
                  <a:txBody>
                    <a:bodyPr/>
                    <a:lstStyle/>
                    <a:p>
                      <a:r>
                        <a:rPr lang="en-US" sz="1400" b="1" i="1" baseline="0" dirty="0"/>
                        <a:t>FLT3</a:t>
                      </a:r>
                      <a:r>
                        <a:rPr lang="en-US" sz="1400" b="1" baseline="0" dirty="0"/>
                        <a:t>-ITD IC</a:t>
                      </a:r>
                      <a:r>
                        <a:rPr lang="en-US" sz="1400" b="1" baseline="-25000" dirty="0"/>
                        <a:t>50</a:t>
                      </a:r>
                      <a:r>
                        <a:rPr lang="en-US" sz="1400" b="1" baseline="0" dirty="0"/>
                        <a:t>, </a:t>
                      </a:r>
                      <a:r>
                        <a:rPr lang="en-US" sz="1400" b="1" baseline="0" dirty="0" err="1" smtClean="0"/>
                        <a:t>nM</a:t>
                      </a:r>
                      <a:r>
                        <a:rPr lang="en-US" sz="1400" b="1" baseline="0" dirty="0" smtClean="0"/>
                        <a:t> (Plasma)</a:t>
                      </a:r>
                      <a:endParaRPr lang="en-US" sz="1400" b="1" i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1000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</a:rPr>
                        <a:t>265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0198425"/>
                  </a:ext>
                </a:extLst>
              </a:tr>
            </a:tbl>
          </a:graphicData>
        </a:graphic>
      </p:graphicFrame>
      <p:sp>
        <p:nvSpPr>
          <p:cNvPr id="12" name="Rechteck 11"/>
          <p:cNvSpPr/>
          <p:nvPr/>
        </p:nvSpPr>
        <p:spPr>
          <a:xfrm>
            <a:off x="0" y="-1"/>
            <a:ext cx="12192000" cy="11247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itle 9"/>
          <p:cNvSpPr txBox="1">
            <a:spLocks/>
          </p:cNvSpPr>
          <p:nvPr/>
        </p:nvSpPr>
        <p:spPr>
          <a:xfrm>
            <a:off x="695400" y="200099"/>
            <a:ext cx="10993968" cy="72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dirty="0" smtClean="0">
                <a:latin typeface="+mn-lt"/>
              </a:rPr>
              <a:t>FLT3 </a:t>
            </a:r>
            <a:r>
              <a:rPr lang="en-US" sz="4000" dirty="0" smtClean="0">
                <a:latin typeface="+mn-lt"/>
              </a:rPr>
              <a:t>Inhibitors</a:t>
            </a:r>
            <a:r>
              <a:rPr lang="de-DE" sz="4000" dirty="0" smtClean="0">
                <a:latin typeface="+mn-lt"/>
              </a:rPr>
              <a:t/>
            </a:r>
            <a:br>
              <a:rPr lang="de-DE" sz="4000" dirty="0" smtClean="0">
                <a:latin typeface="+mn-lt"/>
              </a:rPr>
            </a:br>
            <a:r>
              <a:rPr lang="de-DE" sz="2400" dirty="0" smtClean="0">
                <a:latin typeface="+mn-lt"/>
              </a:rPr>
              <a:t>R</a:t>
            </a:r>
            <a:r>
              <a:rPr lang="en-US" sz="2400" dirty="0" smtClean="0">
                <a:latin typeface="+mn-lt"/>
              </a:rPr>
              <a:t>elative selectivity and molar potency (IC</a:t>
            </a:r>
            <a:r>
              <a:rPr lang="en-US" sz="2400" baseline="-25000" dirty="0" smtClean="0">
                <a:latin typeface="+mn-lt"/>
              </a:rPr>
              <a:t>50</a:t>
            </a:r>
            <a:r>
              <a:rPr lang="en-US" sz="2400" dirty="0" smtClean="0">
                <a:latin typeface="+mn-lt"/>
              </a:rPr>
              <a:t>) of TKIs against FLT3</a:t>
            </a:r>
            <a:endParaRPr lang="de-DE" sz="4000" dirty="0">
              <a:latin typeface="+mn-lt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3"/>
          <a:srcRect l="26438" t="49945" r="49209" b="8085"/>
          <a:stretch/>
        </p:blipFill>
        <p:spPr>
          <a:xfrm>
            <a:off x="6460249" y="2205728"/>
            <a:ext cx="1476260" cy="1785553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3"/>
          <a:srcRect l="1813" r="74622" b="58280"/>
          <a:stretch/>
        </p:blipFill>
        <p:spPr>
          <a:xfrm>
            <a:off x="2823941" y="2249218"/>
            <a:ext cx="1372423" cy="1705176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3"/>
          <a:srcRect l="50531" r="26176" b="57622"/>
          <a:stretch/>
        </p:blipFill>
        <p:spPr>
          <a:xfrm>
            <a:off x="4624140" y="2204864"/>
            <a:ext cx="1399103" cy="1786417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3"/>
          <a:srcRect l="74325" t="49945" r="407" b="8085"/>
          <a:stretch/>
        </p:blipFill>
        <p:spPr>
          <a:xfrm>
            <a:off x="10096749" y="2215559"/>
            <a:ext cx="1541938" cy="1797372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3"/>
          <a:srcRect l="49602" t="49945" r="25315" b="8085"/>
          <a:stretch/>
        </p:blipFill>
        <p:spPr>
          <a:xfrm>
            <a:off x="8224541" y="2215558"/>
            <a:ext cx="1512168" cy="177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89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7" name="Straight Connector 146"/>
          <p:cNvCxnSpPr/>
          <p:nvPr/>
        </p:nvCxnSpPr>
        <p:spPr>
          <a:xfrm>
            <a:off x="5855910" y="2431384"/>
            <a:ext cx="12730" cy="3457502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ysDash"/>
          </a:ln>
          <a:effectLst/>
        </p:spPr>
      </p:cxnSp>
      <p:cxnSp>
        <p:nvCxnSpPr>
          <p:cNvPr id="150" name="Straight Connector 149"/>
          <p:cNvCxnSpPr>
            <a:stCxn id="129" idx="2"/>
            <a:endCxn id="151" idx="3"/>
          </p:cNvCxnSpPr>
          <p:nvPr/>
        </p:nvCxnSpPr>
        <p:spPr>
          <a:xfrm flipH="1">
            <a:off x="2677873" y="4196388"/>
            <a:ext cx="345415" cy="0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</a:ln>
          <a:effectLst/>
        </p:spPr>
      </p:cxnSp>
      <p:grpSp>
        <p:nvGrpSpPr>
          <p:cNvPr id="115" name="Group 114"/>
          <p:cNvGrpSpPr/>
          <p:nvPr/>
        </p:nvGrpSpPr>
        <p:grpSpPr>
          <a:xfrm>
            <a:off x="3023288" y="1842791"/>
            <a:ext cx="7054677" cy="4108457"/>
            <a:chOff x="2113066" y="1379079"/>
            <a:chExt cx="6345134" cy="3525426"/>
          </a:xfrm>
        </p:grpSpPr>
        <p:sp>
          <p:nvSpPr>
            <p:cNvPr id="116" name="AutoShape 10"/>
            <p:cNvSpPr>
              <a:spLocks noChangeArrowheads="1"/>
            </p:cNvSpPr>
            <p:nvPr/>
          </p:nvSpPr>
          <p:spPr bwMode="auto">
            <a:xfrm>
              <a:off x="6629400" y="1903898"/>
              <a:ext cx="1828800" cy="411480"/>
            </a:xfrm>
            <a:prstGeom prst="roundRect">
              <a:avLst>
                <a:gd name="adj" fmla="val 6454"/>
              </a:avLst>
            </a:prstGeom>
            <a:solidFill>
              <a:srgbClr val="007D9F"/>
            </a:solidFill>
            <a:ln>
              <a:noFill/>
            </a:ln>
            <a:extLst/>
          </p:spPr>
          <p:txBody>
            <a:bodyPr lIns="0" rIns="0" anchor="ctr"/>
            <a:lstStyle/>
            <a:p>
              <a:pPr algn="ctr">
                <a:defRPr/>
              </a:pPr>
              <a:r>
                <a:rPr lang="en-US" sz="1400" b="1" kern="0" dirty="0">
                  <a:solidFill>
                    <a:prstClr val="white"/>
                  </a:solidFill>
                  <a:ea typeface="ＭＳ Ｐゴシック"/>
                  <a:cs typeface="Arial" charset="0"/>
                </a:rPr>
                <a:t>Midostaurin</a:t>
              </a:r>
              <a:br>
                <a:rPr lang="en-US" sz="1400" b="1" kern="0" dirty="0">
                  <a:solidFill>
                    <a:prstClr val="white"/>
                  </a:solidFill>
                  <a:ea typeface="ＭＳ Ｐゴシック"/>
                  <a:cs typeface="Arial" charset="0"/>
                </a:rPr>
              </a:br>
              <a:r>
                <a:rPr lang="en-US" sz="1000" kern="0" dirty="0">
                  <a:solidFill>
                    <a:prstClr val="white"/>
                  </a:solidFill>
                  <a:ea typeface="ＭＳ Ｐゴシック"/>
                  <a:cs typeface="Arial" charset="0"/>
                </a:rPr>
                <a:t>(</a:t>
              </a:r>
              <a:r>
                <a:rPr lang="en-US" sz="900" kern="0" dirty="0">
                  <a:solidFill>
                    <a:prstClr val="white"/>
                  </a:solidFill>
                  <a:ea typeface="ＭＳ Ｐゴシック"/>
                  <a:cs typeface="Arial" charset="0"/>
                </a:rPr>
                <a:t>50 mg bid, days 1-28)</a:t>
              </a:r>
            </a:p>
          </p:txBody>
        </p:sp>
        <p:sp>
          <p:nvSpPr>
            <p:cNvPr id="117" name="AutoShape 13"/>
            <p:cNvSpPr>
              <a:spLocks noChangeArrowheads="1"/>
            </p:cNvSpPr>
            <p:nvPr/>
          </p:nvSpPr>
          <p:spPr bwMode="auto">
            <a:xfrm>
              <a:off x="6629400" y="3532905"/>
              <a:ext cx="1828800" cy="411480"/>
            </a:xfrm>
            <a:prstGeom prst="roundRect">
              <a:avLst>
                <a:gd name="adj" fmla="val 6454"/>
              </a:avLst>
            </a:prstGeom>
            <a:solidFill>
              <a:sysClr val="windowText" lastClr="000000">
                <a:lumMod val="65000"/>
                <a:lumOff val="35000"/>
              </a:sysClr>
            </a:solidFill>
            <a:ln>
              <a:noFill/>
            </a:ln>
            <a:extLst/>
          </p:spPr>
          <p:txBody>
            <a:bodyPr lIns="0" rIns="0" anchor="ctr"/>
            <a:lstStyle/>
            <a:p>
              <a:pPr algn="ctr">
                <a:defRPr/>
              </a:pPr>
              <a:r>
                <a:rPr lang="en-US" sz="1400" b="1" kern="0" dirty="0">
                  <a:solidFill>
                    <a:prstClr val="white"/>
                  </a:solidFill>
                  <a:ea typeface="ＭＳ Ｐゴシック"/>
                  <a:cs typeface="Arial" charset="0"/>
                </a:rPr>
                <a:t>Placebo</a:t>
              </a:r>
              <a:br>
                <a:rPr lang="en-US" sz="1400" b="1" kern="0" dirty="0">
                  <a:solidFill>
                    <a:prstClr val="white"/>
                  </a:solidFill>
                  <a:ea typeface="ＭＳ Ｐゴシック"/>
                  <a:cs typeface="Arial" charset="0"/>
                </a:rPr>
              </a:br>
              <a:r>
                <a:rPr lang="en-US" sz="900" kern="0" dirty="0">
                  <a:solidFill>
                    <a:prstClr val="white"/>
                  </a:solidFill>
                  <a:ea typeface="ＭＳ Ｐゴシック"/>
                  <a:cs typeface="Arial" charset="0"/>
                </a:rPr>
                <a:t>(bid, days 1-28)</a:t>
              </a:r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2789429" y="1913078"/>
              <a:ext cx="1828800" cy="1310861"/>
              <a:chOff x="3340304" y="1391828"/>
              <a:chExt cx="1828800" cy="1310861"/>
            </a:xfrm>
          </p:grpSpPr>
          <p:sp>
            <p:nvSpPr>
              <p:cNvPr id="143" name="AutoShape 8"/>
              <p:cNvSpPr>
                <a:spLocks noChangeArrowheads="1"/>
              </p:cNvSpPr>
              <p:nvPr/>
            </p:nvSpPr>
            <p:spPr bwMode="auto">
              <a:xfrm>
                <a:off x="3340304" y="2291209"/>
                <a:ext cx="1828800" cy="411480"/>
              </a:xfrm>
              <a:prstGeom prst="roundRect">
                <a:avLst>
                  <a:gd name="adj" fmla="val 6454"/>
                </a:avLst>
              </a:prstGeom>
              <a:solidFill>
                <a:srgbClr val="E6E6E6"/>
              </a:solidFill>
              <a:ln>
                <a:noFill/>
              </a:ln>
              <a:extLst/>
            </p:spPr>
            <p:txBody>
              <a:bodyPr lIns="0" rIns="0" anchor="ctr"/>
              <a:lstStyle/>
              <a:p>
                <a:pPr algn="ctr">
                  <a:defRPr/>
                </a:pPr>
                <a:r>
                  <a:rPr lang="en-US" sz="1400" b="1" kern="0" dirty="0">
                    <a:solidFill>
                      <a:prstClr val="black"/>
                    </a:solidFill>
                    <a:ea typeface="ＭＳ Ｐゴシック"/>
                    <a:cs typeface="Arial" charset="0"/>
                  </a:rPr>
                  <a:t>Cytarabine</a:t>
                </a:r>
                <a:br>
                  <a:rPr lang="en-US" sz="1400" b="1" kern="0" dirty="0">
                    <a:solidFill>
                      <a:prstClr val="black"/>
                    </a:solidFill>
                    <a:ea typeface="ＭＳ Ｐゴシック"/>
                    <a:cs typeface="Arial" charset="0"/>
                  </a:rPr>
                </a:br>
                <a:r>
                  <a:rPr lang="en-US" sz="900" kern="0" dirty="0">
                    <a:solidFill>
                      <a:prstClr val="black"/>
                    </a:solidFill>
                    <a:ea typeface="ＭＳ Ｐゴシック"/>
                    <a:cs typeface="Arial" charset="0"/>
                  </a:rPr>
                  <a:t>(200 mg/m</a:t>
                </a:r>
                <a:r>
                  <a:rPr lang="en-US" sz="900" kern="0" baseline="30000" dirty="0">
                    <a:solidFill>
                      <a:prstClr val="black"/>
                    </a:solidFill>
                    <a:ea typeface="ＭＳ Ｐゴシック"/>
                    <a:cs typeface="Arial" charset="0"/>
                  </a:rPr>
                  <a:t>2</a:t>
                </a:r>
                <a:r>
                  <a:rPr lang="en-US" sz="900" kern="0" dirty="0">
                    <a:solidFill>
                      <a:prstClr val="black"/>
                    </a:solidFill>
                    <a:ea typeface="ＭＳ Ｐゴシック"/>
                    <a:cs typeface="Arial" charset="0"/>
                  </a:rPr>
                  <a:t>/day, days 1-7)</a:t>
                </a:r>
                <a:endParaRPr lang="en-US" sz="1050" kern="0" dirty="0">
                  <a:solidFill>
                    <a:prstClr val="black"/>
                  </a:solidFill>
                  <a:ea typeface="ＭＳ Ｐゴシック"/>
                  <a:cs typeface="Arial" charset="0"/>
                </a:endParaRPr>
              </a:p>
            </p:txBody>
          </p:sp>
          <p:sp>
            <p:nvSpPr>
              <p:cNvPr id="144" name="AutoShape 8"/>
              <p:cNvSpPr>
                <a:spLocks noChangeArrowheads="1"/>
              </p:cNvSpPr>
              <p:nvPr/>
            </p:nvSpPr>
            <p:spPr bwMode="auto">
              <a:xfrm>
                <a:off x="3340304" y="1840007"/>
                <a:ext cx="1828800" cy="411480"/>
              </a:xfrm>
              <a:prstGeom prst="roundRect">
                <a:avLst>
                  <a:gd name="adj" fmla="val 6454"/>
                </a:avLst>
              </a:prstGeom>
              <a:solidFill>
                <a:srgbClr val="E6E6E6"/>
              </a:solidFill>
              <a:ln>
                <a:noFill/>
              </a:ln>
              <a:extLst/>
            </p:spPr>
            <p:txBody>
              <a:bodyPr lIns="0" rIns="0" anchor="ctr"/>
              <a:lstStyle/>
              <a:p>
                <a:pPr algn="ctr">
                  <a:defRPr/>
                </a:pPr>
                <a:r>
                  <a:rPr lang="en-US" sz="1400" b="1" kern="0" dirty="0">
                    <a:solidFill>
                      <a:prstClr val="black"/>
                    </a:solidFill>
                    <a:ea typeface="ＭＳ Ｐゴシック"/>
                    <a:cs typeface="Arial" charset="0"/>
                  </a:rPr>
                  <a:t>Daunorubicin</a:t>
                </a:r>
                <a:r>
                  <a:rPr lang="en-US" sz="1050" b="1" kern="0" dirty="0">
                    <a:solidFill>
                      <a:prstClr val="black"/>
                    </a:solidFill>
                    <a:ea typeface="ＭＳ Ｐゴシック"/>
                    <a:cs typeface="Arial" charset="0"/>
                  </a:rPr>
                  <a:t/>
                </a:r>
                <a:br>
                  <a:rPr lang="en-US" sz="1050" b="1" kern="0" dirty="0">
                    <a:solidFill>
                      <a:prstClr val="black"/>
                    </a:solidFill>
                    <a:ea typeface="ＭＳ Ｐゴシック"/>
                    <a:cs typeface="Arial" charset="0"/>
                  </a:rPr>
                </a:br>
                <a:r>
                  <a:rPr lang="en-US" sz="900" kern="0" dirty="0">
                    <a:solidFill>
                      <a:prstClr val="black"/>
                    </a:solidFill>
                    <a:ea typeface="ＭＳ Ｐゴシック"/>
                    <a:cs typeface="Arial" charset="0"/>
                  </a:rPr>
                  <a:t>(60 mg/m</a:t>
                </a:r>
                <a:r>
                  <a:rPr lang="en-US" sz="900" kern="0" baseline="30000" dirty="0">
                    <a:solidFill>
                      <a:prstClr val="black"/>
                    </a:solidFill>
                    <a:ea typeface="ＭＳ Ｐゴシック"/>
                    <a:cs typeface="Arial" charset="0"/>
                  </a:rPr>
                  <a:t>2</a:t>
                </a:r>
                <a:r>
                  <a:rPr lang="en-US" sz="900" kern="0" dirty="0">
                    <a:solidFill>
                      <a:prstClr val="black"/>
                    </a:solidFill>
                    <a:ea typeface="ＭＳ Ｐゴシック"/>
                    <a:cs typeface="Arial" charset="0"/>
                  </a:rPr>
                  <a:t>/day, days 1-3)</a:t>
                </a:r>
                <a:endParaRPr lang="en-US" sz="1050" kern="0" dirty="0">
                  <a:solidFill>
                    <a:prstClr val="black"/>
                  </a:solidFill>
                  <a:ea typeface="ＭＳ Ｐゴシック"/>
                  <a:cs typeface="Arial" charset="0"/>
                </a:endParaRPr>
              </a:p>
            </p:txBody>
          </p:sp>
          <p:sp>
            <p:nvSpPr>
              <p:cNvPr id="145" name="AutoShape 8"/>
              <p:cNvSpPr>
                <a:spLocks noChangeArrowheads="1"/>
              </p:cNvSpPr>
              <p:nvPr/>
            </p:nvSpPr>
            <p:spPr bwMode="auto">
              <a:xfrm>
                <a:off x="3340304" y="1391828"/>
                <a:ext cx="1828800" cy="411480"/>
              </a:xfrm>
              <a:prstGeom prst="roundRect">
                <a:avLst>
                  <a:gd name="adj" fmla="val 6454"/>
                </a:avLst>
              </a:prstGeom>
              <a:solidFill>
                <a:srgbClr val="007D9F"/>
              </a:solidFill>
              <a:ln>
                <a:noFill/>
              </a:ln>
              <a:extLst/>
            </p:spPr>
            <p:txBody>
              <a:bodyPr lIns="0" rIns="0" anchor="ctr"/>
              <a:lstStyle/>
              <a:p>
                <a:pPr algn="ctr">
                  <a:defRPr/>
                </a:pPr>
                <a:r>
                  <a:rPr lang="en-US" sz="1400" b="1" kern="0" dirty="0">
                    <a:solidFill>
                      <a:prstClr val="white"/>
                    </a:solidFill>
                    <a:ea typeface="ＭＳ Ｐゴシック"/>
                    <a:cs typeface="Arial" charset="0"/>
                  </a:rPr>
                  <a:t>Midostaurin</a:t>
                </a:r>
                <a:br>
                  <a:rPr lang="en-US" sz="1400" b="1" kern="0" dirty="0">
                    <a:solidFill>
                      <a:prstClr val="white"/>
                    </a:solidFill>
                    <a:ea typeface="ＭＳ Ｐゴシック"/>
                    <a:cs typeface="Arial" charset="0"/>
                  </a:rPr>
                </a:br>
                <a:r>
                  <a:rPr lang="en-US" sz="900" kern="0" dirty="0">
                    <a:solidFill>
                      <a:prstClr val="white"/>
                    </a:solidFill>
                    <a:ea typeface="ＭＳ Ｐゴシック"/>
                    <a:cs typeface="Arial" charset="0"/>
                  </a:rPr>
                  <a:t>(50 mg bid, days 8-21)</a:t>
                </a:r>
                <a:endParaRPr lang="en-US" sz="1050" kern="0" dirty="0">
                  <a:solidFill>
                    <a:prstClr val="white"/>
                  </a:solidFill>
                  <a:ea typeface="ＭＳ Ｐゴシック"/>
                  <a:cs typeface="Arial" charset="0"/>
                </a:endParaRPr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2789429" y="3532905"/>
              <a:ext cx="1828800" cy="1326198"/>
              <a:chOff x="3305354" y="3011655"/>
              <a:chExt cx="1828800" cy="1326198"/>
            </a:xfrm>
          </p:grpSpPr>
          <p:sp>
            <p:nvSpPr>
              <p:cNvPr id="140" name="AutoShape 11"/>
              <p:cNvSpPr>
                <a:spLocks noChangeArrowheads="1"/>
              </p:cNvSpPr>
              <p:nvPr/>
            </p:nvSpPr>
            <p:spPr bwMode="auto">
              <a:xfrm>
                <a:off x="3305354" y="3011655"/>
                <a:ext cx="1828800" cy="411480"/>
              </a:xfrm>
              <a:prstGeom prst="roundRect">
                <a:avLst>
                  <a:gd name="adj" fmla="val 6454"/>
                </a:avLst>
              </a:prstGeom>
              <a:solidFill>
                <a:sysClr val="windowText" lastClr="000000">
                  <a:lumMod val="65000"/>
                  <a:lumOff val="35000"/>
                </a:sysClr>
              </a:solidFill>
              <a:ln>
                <a:noFill/>
              </a:ln>
              <a:extLst/>
            </p:spPr>
            <p:txBody>
              <a:bodyPr lIns="0" rIns="0" anchor="ctr"/>
              <a:lstStyle/>
              <a:p>
                <a:pPr algn="ctr">
                  <a:defRPr/>
                </a:pPr>
                <a:r>
                  <a:rPr lang="en-US" sz="1400" b="1" kern="0" dirty="0">
                    <a:solidFill>
                      <a:prstClr val="white"/>
                    </a:solidFill>
                    <a:ea typeface="ＭＳ Ｐゴシック"/>
                    <a:cs typeface="Arial" charset="0"/>
                  </a:rPr>
                  <a:t>Placebo</a:t>
                </a:r>
                <a:r>
                  <a:rPr lang="en-US" sz="1050" b="1" kern="0" dirty="0">
                    <a:solidFill>
                      <a:prstClr val="white"/>
                    </a:solidFill>
                    <a:ea typeface="ＭＳ Ｐゴシック"/>
                    <a:cs typeface="Arial" charset="0"/>
                  </a:rPr>
                  <a:t/>
                </a:r>
                <a:br>
                  <a:rPr lang="en-US" sz="1050" b="1" kern="0" dirty="0">
                    <a:solidFill>
                      <a:prstClr val="white"/>
                    </a:solidFill>
                    <a:ea typeface="ＭＳ Ｐゴシック"/>
                    <a:cs typeface="Arial" charset="0"/>
                  </a:rPr>
                </a:br>
                <a:r>
                  <a:rPr lang="en-US" sz="1000" kern="0" dirty="0">
                    <a:solidFill>
                      <a:prstClr val="white"/>
                    </a:solidFill>
                    <a:ea typeface="ＭＳ Ｐゴシック"/>
                    <a:cs typeface="Arial" charset="0"/>
                  </a:rPr>
                  <a:t>(</a:t>
                </a:r>
                <a:r>
                  <a:rPr lang="en-US" sz="900" kern="0" dirty="0">
                    <a:solidFill>
                      <a:prstClr val="white"/>
                    </a:solidFill>
                    <a:ea typeface="ＭＳ Ｐゴシック"/>
                    <a:cs typeface="Arial" charset="0"/>
                  </a:rPr>
                  <a:t>bid, days 8-21)</a:t>
                </a:r>
              </a:p>
            </p:txBody>
          </p:sp>
          <p:sp>
            <p:nvSpPr>
              <p:cNvPr id="141" name="AutoShape 8"/>
              <p:cNvSpPr>
                <a:spLocks noChangeArrowheads="1"/>
              </p:cNvSpPr>
              <p:nvPr/>
            </p:nvSpPr>
            <p:spPr bwMode="auto">
              <a:xfrm>
                <a:off x="3305354" y="3926373"/>
                <a:ext cx="1828800" cy="411480"/>
              </a:xfrm>
              <a:prstGeom prst="roundRect">
                <a:avLst>
                  <a:gd name="adj" fmla="val 6454"/>
                </a:avLst>
              </a:prstGeom>
              <a:solidFill>
                <a:srgbClr val="E6E6E6"/>
              </a:solidFill>
              <a:ln>
                <a:noFill/>
              </a:ln>
              <a:extLst/>
            </p:spPr>
            <p:txBody>
              <a:bodyPr lIns="0" rIns="0" anchor="ctr"/>
              <a:lstStyle/>
              <a:p>
                <a:pPr algn="ctr">
                  <a:defRPr/>
                </a:pPr>
                <a:r>
                  <a:rPr lang="en-US" sz="1400" b="1" kern="0" dirty="0">
                    <a:solidFill>
                      <a:prstClr val="black"/>
                    </a:solidFill>
                    <a:ea typeface="ＭＳ Ｐゴシック"/>
                    <a:cs typeface="Arial" charset="0"/>
                  </a:rPr>
                  <a:t>Cytarabine</a:t>
                </a:r>
                <a:br>
                  <a:rPr lang="en-US" sz="1400" b="1" kern="0" dirty="0">
                    <a:solidFill>
                      <a:prstClr val="black"/>
                    </a:solidFill>
                    <a:ea typeface="ＭＳ Ｐゴシック"/>
                    <a:cs typeface="Arial" charset="0"/>
                  </a:rPr>
                </a:br>
                <a:r>
                  <a:rPr lang="en-US" sz="900" kern="0" dirty="0">
                    <a:solidFill>
                      <a:prstClr val="black"/>
                    </a:solidFill>
                    <a:ea typeface="ＭＳ Ｐゴシック"/>
                    <a:cs typeface="Arial" charset="0"/>
                  </a:rPr>
                  <a:t>(200 mg/m</a:t>
                </a:r>
                <a:r>
                  <a:rPr lang="en-US" sz="900" kern="0" baseline="30000" dirty="0">
                    <a:solidFill>
                      <a:prstClr val="black"/>
                    </a:solidFill>
                    <a:ea typeface="ＭＳ Ｐゴシック"/>
                    <a:cs typeface="Arial" charset="0"/>
                  </a:rPr>
                  <a:t>2</a:t>
                </a:r>
                <a:r>
                  <a:rPr lang="en-US" sz="900" kern="0" dirty="0">
                    <a:solidFill>
                      <a:prstClr val="black"/>
                    </a:solidFill>
                    <a:ea typeface="ＭＳ Ｐゴシック"/>
                    <a:cs typeface="Arial" charset="0"/>
                  </a:rPr>
                  <a:t>/day, days 1-7)</a:t>
                </a:r>
                <a:endParaRPr lang="en-US" sz="1050" kern="0" dirty="0">
                  <a:solidFill>
                    <a:prstClr val="black"/>
                  </a:solidFill>
                  <a:ea typeface="ＭＳ Ｐゴシック"/>
                  <a:cs typeface="Arial" charset="0"/>
                </a:endParaRPr>
              </a:p>
            </p:txBody>
          </p:sp>
          <p:sp>
            <p:nvSpPr>
              <p:cNvPr id="142" name="AutoShape 8"/>
              <p:cNvSpPr>
                <a:spLocks noChangeArrowheads="1"/>
              </p:cNvSpPr>
              <p:nvPr/>
            </p:nvSpPr>
            <p:spPr bwMode="auto">
              <a:xfrm>
                <a:off x="3305354" y="3469014"/>
                <a:ext cx="1828800" cy="411480"/>
              </a:xfrm>
              <a:prstGeom prst="roundRect">
                <a:avLst>
                  <a:gd name="adj" fmla="val 6454"/>
                </a:avLst>
              </a:prstGeom>
              <a:solidFill>
                <a:srgbClr val="E6E6E6"/>
              </a:solidFill>
              <a:ln>
                <a:noFill/>
              </a:ln>
              <a:extLst/>
            </p:spPr>
            <p:txBody>
              <a:bodyPr lIns="0" rIns="0" anchor="ctr"/>
              <a:lstStyle/>
              <a:p>
                <a:pPr algn="ctr">
                  <a:defRPr/>
                </a:pPr>
                <a:r>
                  <a:rPr lang="en-US" sz="1400" b="1" kern="0" dirty="0">
                    <a:solidFill>
                      <a:prstClr val="black"/>
                    </a:solidFill>
                    <a:ea typeface="ＭＳ Ｐゴシック"/>
                    <a:cs typeface="Arial" charset="0"/>
                  </a:rPr>
                  <a:t>Daunorubicin</a:t>
                </a:r>
                <a:r>
                  <a:rPr lang="en-US" sz="1050" b="1" kern="0" dirty="0">
                    <a:solidFill>
                      <a:prstClr val="black"/>
                    </a:solidFill>
                    <a:ea typeface="ＭＳ Ｐゴシック"/>
                    <a:cs typeface="Arial" charset="0"/>
                  </a:rPr>
                  <a:t/>
                </a:r>
                <a:br>
                  <a:rPr lang="en-US" sz="1050" b="1" kern="0" dirty="0">
                    <a:solidFill>
                      <a:prstClr val="black"/>
                    </a:solidFill>
                    <a:ea typeface="ＭＳ Ｐゴシック"/>
                    <a:cs typeface="Arial" charset="0"/>
                  </a:rPr>
                </a:br>
                <a:r>
                  <a:rPr lang="en-US" sz="900" kern="0" dirty="0">
                    <a:solidFill>
                      <a:prstClr val="black"/>
                    </a:solidFill>
                    <a:ea typeface="ＭＳ Ｐゴシック"/>
                    <a:cs typeface="Arial" charset="0"/>
                  </a:rPr>
                  <a:t>(60 mg/m</a:t>
                </a:r>
                <a:r>
                  <a:rPr lang="en-US" sz="900" kern="0" baseline="30000" dirty="0">
                    <a:solidFill>
                      <a:prstClr val="black"/>
                    </a:solidFill>
                    <a:ea typeface="ＭＳ Ｐゴシック"/>
                    <a:cs typeface="Arial" charset="0"/>
                  </a:rPr>
                  <a:t>2</a:t>
                </a:r>
                <a:r>
                  <a:rPr lang="en-US" sz="900" kern="0" dirty="0">
                    <a:solidFill>
                      <a:prstClr val="black"/>
                    </a:solidFill>
                    <a:ea typeface="ＭＳ Ｐゴシック"/>
                    <a:cs typeface="Arial" charset="0"/>
                  </a:rPr>
                  <a:t>/day, days 1-3)</a:t>
                </a:r>
                <a:endParaRPr lang="en-US" sz="1050" kern="0" dirty="0">
                  <a:solidFill>
                    <a:prstClr val="black"/>
                  </a:solidFill>
                  <a:ea typeface="ＭＳ Ｐゴシック"/>
                  <a:cs typeface="Arial" charset="0"/>
                </a:endParaRPr>
              </a:p>
            </p:txBody>
          </p:sp>
        </p:grpSp>
        <p:sp>
          <p:nvSpPr>
            <p:cNvPr id="120" name="Rectangle 119"/>
            <p:cNvSpPr/>
            <p:nvPr/>
          </p:nvSpPr>
          <p:spPr>
            <a:xfrm>
              <a:off x="2655405" y="3532905"/>
              <a:ext cx="45720" cy="1371600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666287" y="1892850"/>
              <a:ext cx="45720" cy="1371600"/>
            </a:xfrm>
            <a:prstGeom prst="rect">
              <a:avLst/>
            </a:prstGeom>
            <a:solidFill>
              <a:srgbClr val="007D9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Arial"/>
              </a:endParaRPr>
            </a:p>
          </p:txBody>
        </p:sp>
        <p:grpSp>
          <p:nvGrpSpPr>
            <p:cNvPr id="122" name="Group 121"/>
            <p:cNvGrpSpPr/>
            <p:nvPr/>
          </p:nvGrpSpPr>
          <p:grpSpPr>
            <a:xfrm>
              <a:off x="4714800" y="1903898"/>
              <a:ext cx="1828800" cy="1320042"/>
              <a:chOff x="5321713" y="1535048"/>
              <a:chExt cx="1828800" cy="1320042"/>
            </a:xfrm>
          </p:grpSpPr>
          <p:sp>
            <p:nvSpPr>
              <p:cNvPr id="138" name="AutoShape 9"/>
              <p:cNvSpPr>
                <a:spLocks noChangeArrowheads="1"/>
              </p:cNvSpPr>
              <p:nvPr/>
            </p:nvSpPr>
            <p:spPr bwMode="auto">
              <a:xfrm>
                <a:off x="5321713" y="1992408"/>
                <a:ext cx="1828800" cy="862682"/>
              </a:xfrm>
              <a:prstGeom prst="roundRect">
                <a:avLst>
                  <a:gd name="adj" fmla="val 6454"/>
                </a:avLst>
              </a:prstGeom>
              <a:solidFill>
                <a:srgbClr val="E6E6E6"/>
              </a:solidFill>
              <a:ln>
                <a:noFill/>
              </a:ln>
              <a:extLst/>
            </p:spPr>
            <p:txBody>
              <a:bodyPr lIns="0" rIns="0" anchor="ctr"/>
              <a:lstStyle/>
              <a:p>
                <a:pPr algn="ctr">
                  <a:lnSpc>
                    <a:spcPct val="95000"/>
                  </a:lnSpc>
                  <a:defRPr/>
                </a:pPr>
                <a:r>
                  <a:rPr lang="en-US" sz="1400" b="1" kern="0" dirty="0">
                    <a:solidFill>
                      <a:prstClr val="black"/>
                    </a:solidFill>
                    <a:ea typeface="ＭＳ Ｐゴシック"/>
                    <a:cs typeface="Arial" charset="0"/>
                  </a:rPr>
                  <a:t>High-dose </a:t>
                </a:r>
              </a:p>
              <a:p>
                <a:pPr algn="ctr">
                  <a:lnSpc>
                    <a:spcPct val="95000"/>
                  </a:lnSpc>
                  <a:defRPr/>
                </a:pPr>
                <a:r>
                  <a:rPr lang="en-US" sz="1400" b="1" kern="0" dirty="0">
                    <a:solidFill>
                      <a:prstClr val="black"/>
                    </a:solidFill>
                    <a:ea typeface="ＭＳ Ｐゴシック"/>
                    <a:cs typeface="Arial" charset="0"/>
                  </a:rPr>
                  <a:t>cytarabine</a:t>
                </a:r>
                <a:r>
                  <a:rPr lang="en-US" sz="1050" b="1" kern="0" dirty="0">
                    <a:solidFill>
                      <a:prstClr val="black"/>
                    </a:solidFill>
                    <a:ea typeface="ＭＳ Ｐゴシック"/>
                    <a:cs typeface="Arial" charset="0"/>
                  </a:rPr>
                  <a:t/>
                </a:r>
                <a:br>
                  <a:rPr lang="en-US" sz="1050" b="1" kern="0" dirty="0">
                    <a:solidFill>
                      <a:prstClr val="black"/>
                    </a:solidFill>
                    <a:ea typeface="ＭＳ Ｐゴシック"/>
                    <a:cs typeface="Arial" charset="0"/>
                  </a:rPr>
                </a:br>
                <a:r>
                  <a:rPr lang="en-US" sz="1000" kern="0" dirty="0">
                    <a:solidFill>
                      <a:prstClr val="black"/>
                    </a:solidFill>
                    <a:ea typeface="ＭＳ Ｐゴシック"/>
                    <a:cs typeface="Arial" charset="0"/>
                  </a:rPr>
                  <a:t>(</a:t>
                </a:r>
                <a:r>
                  <a:rPr lang="en-US" sz="900" kern="0" dirty="0">
                    <a:solidFill>
                      <a:prstClr val="black"/>
                    </a:solidFill>
                    <a:ea typeface="ＭＳ Ｐゴシック"/>
                    <a:cs typeface="Arial" charset="0"/>
                  </a:rPr>
                  <a:t>3 g/m</a:t>
                </a:r>
                <a:r>
                  <a:rPr lang="en-US" sz="900" kern="0" baseline="30000" dirty="0">
                    <a:solidFill>
                      <a:prstClr val="black"/>
                    </a:solidFill>
                    <a:ea typeface="ＭＳ Ｐゴシック"/>
                    <a:cs typeface="Arial" charset="0"/>
                  </a:rPr>
                  <a:t>2</a:t>
                </a:r>
                <a:r>
                  <a:rPr lang="en-US" sz="900" kern="0" dirty="0">
                    <a:solidFill>
                      <a:prstClr val="black"/>
                    </a:solidFill>
                    <a:ea typeface="ＭＳ Ｐゴシック"/>
                    <a:cs typeface="Arial" charset="0"/>
                  </a:rPr>
                  <a:t>/day q12h, days 1, 3, and 5)</a:t>
                </a:r>
              </a:p>
            </p:txBody>
          </p:sp>
          <p:sp>
            <p:nvSpPr>
              <p:cNvPr id="139" name="AutoShape 8"/>
              <p:cNvSpPr>
                <a:spLocks noChangeArrowheads="1"/>
              </p:cNvSpPr>
              <p:nvPr/>
            </p:nvSpPr>
            <p:spPr bwMode="auto">
              <a:xfrm>
                <a:off x="5321713" y="1535048"/>
                <a:ext cx="1828800" cy="411480"/>
              </a:xfrm>
              <a:prstGeom prst="roundRect">
                <a:avLst>
                  <a:gd name="adj" fmla="val 6454"/>
                </a:avLst>
              </a:prstGeom>
              <a:solidFill>
                <a:srgbClr val="007D9F"/>
              </a:solidFill>
              <a:ln>
                <a:noFill/>
              </a:ln>
              <a:extLst/>
            </p:spPr>
            <p:txBody>
              <a:bodyPr lIns="0" rIns="0" anchor="ctr"/>
              <a:lstStyle/>
              <a:p>
                <a:pPr algn="ctr">
                  <a:defRPr/>
                </a:pPr>
                <a:r>
                  <a:rPr lang="en-US" sz="1400" b="1" kern="0" dirty="0">
                    <a:solidFill>
                      <a:prstClr val="white"/>
                    </a:solidFill>
                    <a:ea typeface="ＭＳ Ｐゴシック"/>
                    <a:cs typeface="Arial" charset="0"/>
                  </a:rPr>
                  <a:t>Midostaurin</a:t>
                </a:r>
                <a:br>
                  <a:rPr lang="en-US" sz="1400" b="1" kern="0" dirty="0">
                    <a:solidFill>
                      <a:prstClr val="white"/>
                    </a:solidFill>
                    <a:ea typeface="ＭＳ Ｐゴシック"/>
                    <a:cs typeface="Arial" charset="0"/>
                  </a:rPr>
                </a:br>
                <a:r>
                  <a:rPr lang="en-US" sz="900" kern="0" dirty="0">
                    <a:solidFill>
                      <a:prstClr val="white"/>
                    </a:solidFill>
                    <a:ea typeface="ＭＳ Ｐゴシック"/>
                    <a:cs typeface="Arial" charset="0"/>
                  </a:rPr>
                  <a:t>(50 mg bid, days 8-21)</a:t>
                </a:r>
                <a:endParaRPr lang="en-US" sz="1050" kern="0" dirty="0">
                  <a:solidFill>
                    <a:prstClr val="white"/>
                  </a:solidFill>
                  <a:ea typeface="ＭＳ Ｐゴシック"/>
                  <a:cs typeface="Arial" charset="0"/>
                </a:endParaRPr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>
              <a:off x="4714800" y="3532905"/>
              <a:ext cx="1828800" cy="1318088"/>
              <a:chOff x="4714800" y="3532905"/>
              <a:chExt cx="1828800" cy="1318088"/>
            </a:xfrm>
          </p:grpSpPr>
          <p:sp>
            <p:nvSpPr>
              <p:cNvPr id="136" name="AutoShape 9"/>
              <p:cNvSpPr>
                <a:spLocks noChangeArrowheads="1"/>
              </p:cNvSpPr>
              <p:nvPr/>
            </p:nvSpPr>
            <p:spPr bwMode="auto">
              <a:xfrm>
                <a:off x="4714800" y="3986366"/>
                <a:ext cx="1828800" cy="864627"/>
              </a:xfrm>
              <a:prstGeom prst="roundRect">
                <a:avLst>
                  <a:gd name="adj" fmla="val 6454"/>
                </a:avLst>
              </a:prstGeom>
              <a:solidFill>
                <a:srgbClr val="E6E6E6"/>
              </a:solidFill>
              <a:ln>
                <a:noFill/>
              </a:ln>
              <a:extLst/>
            </p:spPr>
            <p:txBody>
              <a:bodyPr lIns="0" rIns="0" anchor="ctr"/>
              <a:lstStyle/>
              <a:p>
                <a:pPr algn="ctr">
                  <a:lnSpc>
                    <a:spcPct val="95000"/>
                  </a:lnSpc>
                  <a:defRPr/>
                </a:pPr>
                <a:r>
                  <a:rPr lang="en-US" sz="1400" b="1" kern="0" dirty="0">
                    <a:solidFill>
                      <a:prstClr val="black"/>
                    </a:solidFill>
                    <a:ea typeface="ＭＳ Ｐゴシック"/>
                    <a:cs typeface="Arial" charset="0"/>
                  </a:rPr>
                  <a:t>High-dose </a:t>
                </a:r>
              </a:p>
              <a:p>
                <a:pPr algn="ctr">
                  <a:lnSpc>
                    <a:spcPct val="95000"/>
                  </a:lnSpc>
                  <a:defRPr/>
                </a:pPr>
                <a:r>
                  <a:rPr lang="en-US" sz="1400" b="1" kern="0" dirty="0">
                    <a:solidFill>
                      <a:prstClr val="black"/>
                    </a:solidFill>
                    <a:ea typeface="ＭＳ Ｐゴシック"/>
                    <a:cs typeface="Arial" charset="0"/>
                  </a:rPr>
                  <a:t>cytarabine</a:t>
                </a:r>
                <a:r>
                  <a:rPr lang="en-US" sz="1050" b="1" kern="0" dirty="0">
                    <a:solidFill>
                      <a:prstClr val="black"/>
                    </a:solidFill>
                    <a:ea typeface="ＭＳ Ｐゴシック"/>
                    <a:cs typeface="Arial" charset="0"/>
                  </a:rPr>
                  <a:t/>
                </a:r>
                <a:br>
                  <a:rPr lang="en-US" sz="1050" b="1" kern="0" dirty="0">
                    <a:solidFill>
                      <a:prstClr val="black"/>
                    </a:solidFill>
                    <a:ea typeface="ＭＳ Ｐゴシック"/>
                    <a:cs typeface="Arial" charset="0"/>
                  </a:rPr>
                </a:br>
                <a:r>
                  <a:rPr lang="en-US" sz="1000" kern="0" dirty="0">
                    <a:solidFill>
                      <a:prstClr val="black"/>
                    </a:solidFill>
                    <a:ea typeface="ＭＳ Ｐゴシック"/>
                    <a:cs typeface="Arial" charset="0"/>
                  </a:rPr>
                  <a:t>(</a:t>
                </a:r>
                <a:r>
                  <a:rPr lang="en-US" sz="900" kern="0" dirty="0">
                    <a:solidFill>
                      <a:prstClr val="black"/>
                    </a:solidFill>
                    <a:ea typeface="ＭＳ Ｐゴシック"/>
                    <a:cs typeface="Arial" charset="0"/>
                  </a:rPr>
                  <a:t>3 g/m</a:t>
                </a:r>
                <a:r>
                  <a:rPr lang="en-US" sz="900" kern="0" baseline="30000" dirty="0">
                    <a:solidFill>
                      <a:prstClr val="black"/>
                    </a:solidFill>
                    <a:ea typeface="ＭＳ Ｐゴシック"/>
                    <a:cs typeface="Arial" charset="0"/>
                  </a:rPr>
                  <a:t>2</a:t>
                </a:r>
                <a:r>
                  <a:rPr lang="en-US" sz="900" kern="0" dirty="0">
                    <a:solidFill>
                      <a:prstClr val="black"/>
                    </a:solidFill>
                    <a:ea typeface="ＭＳ Ｐゴシック"/>
                    <a:cs typeface="Arial" charset="0"/>
                  </a:rPr>
                  <a:t>/day q12h, days 1, 3, and 5)</a:t>
                </a:r>
              </a:p>
            </p:txBody>
          </p:sp>
          <p:sp>
            <p:nvSpPr>
              <p:cNvPr id="137" name="AutoShape 11"/>
              <p:cNvSpPr>
                <a:spLocks noChangeArrowheads="1"/>
              </p:cNvSpPr>
              <p:nvPr/>
            </p:nvSpPr>
            <p:spPr bwMode="auto">
              <a:xfrm>
                <a:off x="4714800" y="3532905"/>
                <a:ext cx="1828800" cy="411480"/>
              </a:xfrm>
              <a:prstGeom prst="roundRect">
                <a:avLst>
                  <a:gd name="adj" fmla="val 6454"/>
                </a:avLst>
              </a:prstGeom>
              <a:solidFill>
                <a:sysClr val="windowText" lastClr="000000">
                  <a:lumMod val="65000"/>
                  <a:lumOff val="35000"/>
                </a:sysClr>
              </a:solidFill>
              <a:ln>
                <a:noFill/>
              </a:ln>
              <a:extLst/>
            </p:spPr>
            <p:txBody>
              <a:bodyPr lIns="0" rIns="0" anchor="ctr"/>
              <a:lstStyle/>
              <a:p>
                <a:pPr algn="ctr">
                  <a:defRPr/>
                </a:pPr>
                <a:r>
                  <a:rPr lang="en-US" sz="1400" b="1" kern="0" dirty="0">
                    <a:solidFill>
                      <a:prstClr val="white"/>
                    </a:solidFill>
                    <a:ea typeface="ＭＳ Ｐゴシック"/>
                    <a:cs typeface="Arial" charset="0"/>
                  </a:rPr>
                  <a:t>Placebo</a:t>
                </a:r>
                <a:r>
                  <a:rPr lang="en-US" sz="1050" b="1" kern="0" dirty="0">
                    <a:solidFill>
                      <a:prstClr val="white"/>
                    </a:solidFill>
                    <a:ea typeface="ＭＳ Ｐゴシック"/>
                    <a:cs typeface="Arial" charset="0"/>
                  </a:rPr>
                  <a:t/>
                </a:r>
                <a:br>
                  <a:rPr lang="en-US" sz="1050" b="1" kern="0" dirty="0">
                    <a:solidFill>
                      <a:prstClr val="white"/>
                    </a:solidFill>
                    <a:ea typeface="ＭＳ Ｐゴシック"/>
                    <a:cs typeface="Arial" charset="0"/>
                  </a:rPr>
                </a:br>
                <a:r>
                  <a:rPr lang="en-US" sz="1000" kern="0" dirty="0">
                    <a:solidFill>
                      <a:prstClr val="white"/>
                    </a:solidFill>
                    <a:ea typeface="ＭＳ Ｐゴシック"/>
                    <a:cs typeface="Arial" charset="0"/>
                  </a:rPr>
                  <a:t>(</a:t>
                </a:r>
                <a:r>
                  <a:rPr lang="en-US" sz="900" kern="0" dirty="0">
                    <a:solidFill>
                      <a:prstClr val="white"/>
                    </a:solidFill>
                    <a:ea typeface="ＭＳ Ｐゴシック"/>
                    <a:cs typeface="Arial" charset="0"/>
                  </a:rPr>
                  <a:t>bid, days 8-21)</a:t>
                </a:r>
              </a:p>
            </p:txBody>
          </p:sp>
        </p:grpSp>
        <p:sp>
          <p:nvSpPr>
            <p:cNvPr id="124" name="TextBox 123"/>
            <p:cNvSpPr txBox="1"/>
            <p:nvPr/>
          </p:nvSpPr>
          <p:spPr>
            <a:xfrm>
              <a:off x="3194732" y="1379079"/>
              <a:ext cx="10166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sz="1400" b="1" kern="0" dirty="0">
                  <a:solidFill>
                    <a:prstClr val="black"/>
                  </a:solidFill>
                </a:rPr>
                <a:t>Induction </a:t>
              </a:r>
            </a:p>
            <a:p>
              <a:pPr algn="ctr">
                <a:defRPr/>
              </a:pPr>
              <a:r>
                <a:rPr lang="en-US" sz="1400" b="1" kern="0" dirty="0">
                  <a:solidFill>
                    <a:prstClr val="black"/>
                  </a:solidFill>
                </a:rPr>
                <a:t>(1-2 cycles)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4922939" y="1379079"/>
              <a:ext cx="13933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sz="1400" b="1" kern="0" dirty="0">
                  <a:solidFill>
                    <a:prstClr val="black"/>
                  </a:solidFill>
                </a:rPr>
                <a:t>Consolidation**</a:t>
              </a:r>
            </a:p>
            <a:p>
              <a:pPr algn="ctr">
                <a:defRPr/>
              </a:pPr>
              <a:r>
                <a:rPr lang="en-US" sz="1400" b="1" kern="0" dirty="0">
                  <a:solidFill>
                    <a:prstClr val="black"/>
                  </a:solidFill>
                </a:rPr>
                <a:t>(up to 4 cycles)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6598029" y="1379079"/>
              <a:ext cx="18601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400" b="1" kern="0" dirty="0">
                  <a:solidFill>
                    <a:prstClr val="black"/>
                  </a:solidFill>
                </a:rPr>
                <a:t>Postconsolidation</a:t>
              </a:r>
            </a:p>
            <a:p>
              <a:pPr algn="ctr">
                <a:defRPr/>
              </a:pPr>
              <a:r>
                <a:rPr lang="en-US" sz="1400" b="1" kern="0" dirty="0">
                  <a:solidFill>
                    <a:prstClr val="black"/>
                  </a:solidFill>
                </a:rPr>
                <a:t>(up to 12 cycles)</a:t>
              </a:r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4430486" y="1424540"/>
              <a:ext cx="380232" cy="424768"/>
              <a:chOff x="5438700" y="304800"/>
              <a:chExt cx="380232" cy="424768"/>
            </a:xfrm>
          </p:grpSpPr>
          <p:sp>
            <p:nvSpPr>
              <p:cNvPr id="134" name="Isosceles Triangle 133"/>
              <p:cNvSpPr/>
              <p:nvPr/>
            </p:nvSpPr>
            <p:spPr>
              <a:xfrm flipV="1">
                <a:off x="5552291" y="577168"/>
                <a:ext cx="228600" cy="152400"/>
              </a:xfrm>
              <a:prstGeom prst="triangle">
                <a:avLst/>
              </a:pr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5438700" y="304800"/>
                <a:ext cx="3802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400" b="1" kern="0" dirty="0">
                    <a:solidFill>
                      <a:schemeClr val="accent4"/>
                    </a:solidFill>
                  </a:rPr>
                  <a:t>CR</a:t>
                </a:r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6383886" y="1424540"/>
              <a:ext cx="380232" cy="424768"/>
              <a:chOff x="5438700" y="304800"/>
              <a:chExt cx="380232" cy="424768"/>
            </a:xfrm>
          </p:grpSpPr>
          <p:sp>
            <p:nvSpPr>
              <p:cNvPr id="132" name="Isosceles Triangle 131"/>
              <p:cNvSpPr/>
              <p:nvPr/>
            </p:nvSpPr>
            <p:spPr>
              <a:xfrm flipV="1">
                <a:off x="5529431" y="577168"/>
                <a:ext cx="228600" cy="152400"/>
              </a:xfrm>
              <a:prstGeom prst="triangle">
                <a:avLst/>
              </a:pr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5438700" y="304800"/>
                <a:ext cx="3802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400" b="1" kern="0" dirty="0">
                    <a:solidFill>
                      <a:schemeClr val="accent4"/>
                    </a:solidFill>
                  </a:rPr>
                  <a:t>CR</a:t>
                </a:r>
              </a:p>
            </p:txBody>
          </p:sp>
        </p:grpSp>
        <p:sp>
          <p:nvSpPr>
            <p:cNvPr id="129" name="Oval 128"/>
            <p:cNvSpPr/>
            <p:nvPr/>
          </p:nvSpPr>
          <p:spPr>
            <a:xfrm>
              <a:off x="2113066" y="3170077"/>
              <a:ext cx="457200" cy="457200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kern="0" dirty="0">
                  <a:solidFill>
                    <a:prstClr val="white"/>
                  </a:solidFill>
                </a:rPr>
                <a:t>R</a:t>
              </a:r>
            </a:p>
          </p:txBody>
        </p:sp>
        <p:cxnSp>
          <p:nvCxnSpPr>
            <p:cNvPr id="130" name="Elbow Connector 16"/>
            <p:cNvCxnSpPr>
              <a:stCxn id="129" idx="0"/>
              <a:endCxn id="121" idx="1"/>
            </p:cNvCxnSpPr>
            <p:nvPr/>
          </p:nvCxnSpPr>
          <p:spPr>
            <a:xfrm rot="5400000" flipH="1" flipV="1">
              <a:off x="2208263" y="2712054"/>
              <a:ext cx="591427" cy="324621"/>
            </a:xfrm>
            <a:prstGeom prst="bentConnector2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tailEnd type="triangle"/>
            </a:ln>
            <a:effectLst/>
          </p:spPr>
        </p:cxnSp>
        <p:cxnSp>
          <p:nvCxnSpPr>
            <p:cNvPr id="131" name="Elbow Connector 18"/>
            <p:cNvCxnSpPr>
              <a:stCxn id="129" idx="4"/>
            </p:cNvCxnSpPr>
            <p:nvPr/>
          </p:nvCxnSpPr>
          <p:spPr>
            <a:xfrm rot="16200000" flipH="1">
              <a:off x="2225149" y="3743794"/>
              <a:ext cx="591428" cy="358394"/>
            </a:xfrm>
            <a:prstGeom prst="bentConnector2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tailEnd type="triangle"/>
            </a:ln>
            <a:effectLst/>
          </p:spPr>
        </p:cxnSp>
      </p:grpSp>
      <p:sp>
        <p:nvSpPr>
          <p:cNvPr id="149" name="TextBox 148"/>
          <p:cNvSpPr txBox="1"/>
          <p:nvPr/>
        </p:nvSpPr>
        <p:spPr>
          <a:xfrm>
            <a:off x="2830133" y="5267534"/>
            <a:ext cx="716324" cy="484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50" kern="0" dirty="0">
                <a:solidFill>
                  <a:prstClr val="black"/>
                </a:solidFill>
              </a:rPr>
              <a:t>Double blind</a:t>
            </a:r>
          </a:p>
        </p:txBody>
      </p:sp>
      <p:sp>
        <p:nvSpPr>
          <p:cNvPr id="151" name="AutoShape 7"/>
          <p:cNvSpPr>
            <a:spLocks noChangeArrowheads="1"/>
          </p:cNvSpPr>
          <p:nvPr/>
        </p:nvSpPr>
        <p:spPr bwMode="auto">
          <a:xfrm>
            <a:off x="695400" y="2537972"/>
            <a:ext cx="1982473" cy="3316831"/>
          </a:xfrm>
          <a:prstGeom prst="roundRect">
            <a:avLst>
              <a:gd name="adj" fmla="val 6454"/>
            </a:avLst>
          </a:prstGeom>
          <a:solidFill>
            <a:sysClr val="window" lastClr="FFFFFF"/>
          </a:solidFill>
          <a:ln w="19050">
            <a:solidFill>
              <a:schemeClr val="accent4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rIns="0" anchor="ctr"/>
          <a:lstStyle/>
          <a:p>
            <a:pPr algn="ctr">
              <a:lnSpc>
                <a:spcPct val="90000"/>
              </a:lnSpc>
              <a:defRPr/>
            </a:pPr>
            <a:r>
              <a:rPr lang="en-US" b="1" kern="0" dirty="0">
                <a:solidFill>
                  <a:prstClr val="black"/>
                </a:solidFill>
                <a:ea typeface="ＭＳ Ｐゴシック"/>
                <a:cs typeface="Arial" charset="0"/>
              </a:rPr>
              <a:t>Patients with newly diagnosed AML </a:t>
            </a:r>
          </a:p>
          <a:p>
            <a:pPr algn="ctr">
              <a:lnSpc>
                <a:spcPct val="90000"/>
              </a:lnSpc>
              <a:defRPr/>
            </a:pPr>
            <a:r>
              <a:rPr lang="en-US" b="1" kern="0" dirty="0">
                <a:solidFill>
                  <a:prstClr val="black"/>
                </a:solidFill>
                <a:ea typeface="ＭＳ Ｐゴシック"/>
                <a:cs typeface="Arial" charset="0"/>
              </a:rPr>
              <a:t>≥ 18 to &lt; 60 years with activating </a:t>
            </a:r>
            <a:r>
              <a:rPr lang="en-US" b="1" i="1" kern="0" dirty="0">
                <a:solidFill>
                  <a:prstClr val="black"/>
                </a:solidFill>
                <a:ea typeface="ＭＳ Ｐゴシック"/>
                <a:cs typeface="Arial" charset="0"/>
              </a:rPr>
              <a:t>FLT3</a:t>
            </a:r>
            <a:r>
              <a:rPr lang="en-US" b="1" kern="0" dirty="0">
                <a:solidFill>
                  <a:prstClr val="black"/>
                </a:solidFill>
                <a:ea typeface="ＭＳ Ｐゴシック"/>
                <a:cs typeface="Arial" charset="0"/>
              </a:rPr>
              <a:t> mutations</a:t>
            </a:r>
          </a:p>
          <a:p>
            <a:pPr algn="ctr">
              <a:lnSpc>
                <a:spcPct val="90000"/>
              </a:lnSpc>
              <a:defRPr/>
            </a:pPr>
            <a:r>
              <a:rPr lang="en-US" b="1" kern="0" dirty="0" smtClean="0">
                <a:solidFill>
                  <a:prstClr val="black"/>
                </a:solidFill>
                <a:ea typeface="ＭＳ Ｐゴシック"/>
                <a:cs typeface="Arial" charset="0"/>
              </a:rPr>
              <a:t>Screening </a:t>
            </a:r>
            <a:r>
              <a:rPr lang="en-US" b="1" kern="0" dirty="0">
                <a:solidFill>
                  <a:prstClr val="black"/>
                </a:solidFill>
                <a:ea typeface="ＭＳ Ｐゴシック"/>
                <a:cs typeface="Arial" charset="0"/>
              </a:rPr>
              <a:t>within 48hrs*</a:t>
            </a:r>
          </a:p>
          <a:p>
            <a:pPr algn="ctr">
              <a:lnSpc>
                <a:spcPct val="90000"/>
              </a:lnSpc>
              <a:defRPr/>
            </a:pPr>
            <a:endParaRPr lang="en-US" b="1" kern="0" dirty="0">
              <a:solidFill>
                <a:prstClr val="black"/>
              </a:solidFill>
              <a:ea typeface="ＭＳ Ｐゴシック"/>
              <a:cs typeface="Arial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b="1" kern="0" dirty="0">
                <a:solidFill>
                  <a:prstClr val="black"/>
                </a:solidFill>
                <a:ea typeface="ＭＳ Ｐゴシック"/>
                <a:cs typeface="Arial" charset="0"/>
              </a:rPr>
              <a:t>Stratification by TKD and ITD </a:t>
            </a:r>
          </a:p>
          <a:p>
            <a:pPr algn="ctr">
              <a:lnSpc>
                <a:spcPct val="90000"/>
              </a:lnSpc>
              <a:defRPr/>
            </a:pPr>
            <a:r>
              <a:rPr lang="en-US" b="1" kern="0" dirty="0">
                <a:solidFill>
                  <a:prstClr val="black"/>
                </a:solidFill>
                <a:ea typeface="ＭＳ Ｐゴシック"/>
                <a:cs typeface="Arial" charset="0"/>
              </a:rPr>
              <a:t>(ratio &lt; 0.7 vs ≥ 0.7) </a:t>
            </a:r>
          </a:p>
          <a:p>
            <a:pPr algn="ctr">
              <a:lnSpc>
                <a:spcPct val="90000"/>
              </a:lnSpc>
              <a:defRPr/>
            </a:pPr>
            <a:endParaRPr lang="en-US" b="1" kern="0" dirty="0">
              <a:solidFill>
                <a:prstClr val="black"/>
              </a:solidFill>
              <a:ea typeface="ＭＳ Ｐゴシック"/>
              <a:cs typeface="Arial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b="1" kern="0" dirty="0">
                <a:solidFill>
                  <a:prstClr val="black"/>
                </a:solidFill>
                <a:ea typeface="ＭＳ Ｐゴシック"/>
                <a:cs typeface="Arial" charset="0"/>
              </a:rPr>
              <a:t>(n = 717)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8974296" y="3329265"/>
            <a:ext cx="3045808" cy="592503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600" b="1" kern="0" dirty="0">
                <a:solidFill>
                  <a:prstClr val="black"/>
                </a:solidFill>
              </a:rPr>
              <a:t>Primary endpoint: </a:t>
            </a:r>
            <a:r>
              <a:rPr lang="en-US" sz="1600" kern="0" dirty="0">
                <a:solidFill>
                  <a:prstClr val="black"/>
                </a:solidFill>
              </a:rPr>
              <a:t>OS</a:t>
            </a:r>
          </a:p>
          <a:p>
            <a:pPr>
              <a:lnSpc>
                <a:spcPct val="90000"/>
              </a:lnSpc>
              <a:defRPr/>
            </a:pPr>
            <a:r>
              <a:rPr lang="en-US" sz="1600" b="1" kern="0" dirty="0">
                <a:solidFill>
                  <a:prstClr val="black"/>
                </a:solidFill>
              </a:rPr>
              <a:t>Key secondary endpoint: </a:t>
            </a:r>
            <a:r>
              <a:rPr lang="en-US" sz="1600" kern="0" dirty="0">
                <a:solidFill>
                  <a:prstClr val="black"/>
                </a:solidFill>
              </a:rPr>
              <a:t>EFS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4031694" y="6499881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Stone RM et al., N Engl J Med. 2017; 377:354-64</a:t>
            </a:r>
          </a:p>
        </p:txBody>
      </p:sp>
      <p:sp>
        <p:nvSpPr>
          <p:cNvPr id="49" name="Rectangle 18"/>
          <p:cNvSpPr>
            <a:spLocks noChangeArrowheads="1"/>
          </p:cNvSpPr>
          <p:nvPr/>
        </p:nvSpPr>
        <p:spPr bwMode="auto">
          <a:xfrm>
            <a:off x="619380" y="5915285"/>
            <a:ext cx="6139651" cy="6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087" tIns="25400" rIns="65087" bIns="25400">
            <a:spAutoFit/>
          </a:bodyPr>
          <a:lstStyle/>
          <a:p>
            <a:pPr marL="182563" indent="-182563" defTabSz="777875" eaLnBrk="0" hangingPunct="0"/>
            <a:r>
              <a:rPr lang="de-DE" sz="1200" dirty="0">
                <a:solidFill>
                  <a:srgbClr val="000000"/>
                </a:solidFill>
              </a:rPr>
              <a:t>*	</a:t>
            </a:r>
            <a:r>
              <a:rPr lang="en-US" sz="1200" dirty="0">
                <a:solidFill>
                  <a:srgbClr val="000000"/>
                </a:solidFill>
              </a:rPr>
              <a:t>Patients may receive </a:t>
            </a:r>
            <a:r>
              <a:rPr lang="en-US" sz="1200" dirty="0" err="1">
                <a:solidFill>
                  <a:srgbClr val="000000"/>
                </a:solidFill>
              </a:rPr>
              <a:t>hydroxyurea</a:t>
            </a:r>
            <a:r>
              <a:rPr lang="en-US" sz="1200" dirty="0">
                <a:solidFill>
                  <a:srgbClr val="000000"/>
                </a:solidFill>
              </a:rPr>
              <a:t> during screening phase</a:t>
            </a:r>
          </a:p>
          <a:p>
            <a:pPr marL="182563" indent="-182563" defTabSz="777875" eaLnBrk="0" hangingPunct="0"/>
            <a:r>
              <a:rPr lang="de-DE" sz="1200" dirty="0">
                <a:solidFill>
                  <a:srgbClr val="000000"/>
                </a:solidFill>
              </a:rPr>
              <a:t>**	</a:t>
            </a:r>
            <a:r>
              <a:rPr lang="de-DE" sz="1200" dirty="0" err="1">
                <a:solidFill>
                  <a:srgbClr val="000000"/>
                </a:solidFill>
              </a:rPr>
              <a:t>Patients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with</a:t>
            </a:r>
            <a:r>
              <a:rPr lang="de-DE" sz="1200" dirty="0">
                <a:solidFill>
                  <a:srgbClr val="000000"/>
                </a:solidFill>
              </a:rPr>
              <a:t> an HLA-</a:t>
            </a:r>
            <a:r>
              <a:rPr lang="de-DE" sz="1200" dirty="0" err="1">
                <a:solidFill>
                  <a:srgbClr val="000000"/>
                </a:solidFill>
              </a:rPr>
              <a:t>compatible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family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donor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may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proceed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to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allogeneic</a:t>
            </a:r>
            <a:r>
              <a:rPr lang="de-DE" sz="1200" dirty="0">
                <a:solidFill>
                  <a:srgbClr val="000000"/>
                </a:solidFill>
              </a:rPr>
              <a:t> HSCT</a:t>
            </a:r>
          </a:p>
          <a:p>
            <a:pPr marL="182563" indent="-182563" defTabSz="777875" eaLnBrk="0" hangingPunct="0"/>
            <a:r>
              <a:rPr lang="de-DE" sz="1200" dirty="0" smtClean="0">
                <a:solidFill>
                  <a:srgbClr val="000000"/>
                </a:solidFill>
              </a:rPr>
              <a:t>	ClinicalTrials.gov NCT00651261</a:t>
            </a:r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45" name="TextBox 5"/>
          <p:cNvSpPr txBox="1">
            <a:spLocks noChangeArrowheads="1"/>
          </p:cNvSpPr>
          <p:nvPr/>
        </p:nvSpPr>
        <p:spPr bwMode="auto">
          <a:xfrm>
            <a:off x="8993951" y="5317782"/>
            <a:ext cx="2941287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8288" rIns="0" bIns="18288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patient enrolled July 2008,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last patient enrolled October 2011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3270 screened, 717 randomized</a:t>
            </a:r>
          </a:p>
        </p:txBody>
      </p:sp>
      <p:cxnSp>
        <p:nvCxnSpPr>
          <p:cNvPr id="50" name="Straight Connector 146"/>
          <p:cNvCxnSpPr/>
          <p:nvPr/>
        </p:nvCxnSpPr>
        <p:spPr>
          <a:xfrm flipH="1">
            <a:off x="8009315" y="2473052"/>
            <a:ext cx="2335" cy="3425285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ysDash"/>
          </a:ln>
          <a:effectLst/>
        </p:spPr>
      </p:cxnSp>
      <p:sp>
        <p:nvSpPr>
          <p:cNvPr id="43" name="Rechteck 42"/>
          <p:cNvSpPr/>
          <p:nvPr/>
        </p:nvSpPr>
        <p:spPr>
          <a:xfrm>
            <a:off x="0" y="-1"/>
            <a:ext cx="12192000" cy="16958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335360" y="84128"/>
            <a:ext cx="12192000" cy="161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ts val="3000"/>
              </a:lnSpc>
            </a:pPr>
            <a:r>
              <a:rPr lang="en-US" sz="3200" b="1" dirty="0">
                <a:solidFill>
                  <a:srgbClr val="000000"/>
                </a:solidFill>
                <a:latin typeface="+mn-lt"/>
              </a:rPr>
              <a:t>Phase III Study of Chemotherapy + </a:t>
            </a:r>
            <a:r>
              <a:rPr lang="en-US" sz="3200" b="1" dirty="0" err="1">
                <a:solidFill>
                  <a:srgbClr val="000000"/>
                </a:solidFill>
                <a:latin typeface="+mn-lt"/>
              </a:rPr>
              <a:t>Midostaurin</a:t>
            </a:r>
            <a:r>
              <a:rPr lang="en-US" sz="3200" b="1" dirty="0">
                <a:solidFill>
                  <a:srgbClr val="000000"/>
                </a:solidFill>
                <a:latin typeface="+mn-lt"/>
              </a:rPr>
              <a:t> (PKC412) </a:t>
            </a:r>
          </a:p>
          <a:p>
            <a:pPr algn="ctr">
              <a:lnSpc>
                <a:spcPts val="3000"/>
              </a:lnSpc>
            </a:pPr>
            <a:r>
              <a:rPr lang="en-US" sz="3200" b="1" dirty="0">
                <a:solidFill>
                  <a:srgbClr val="000000"/>
                </a:solidFill>
                <a:latin typeface="+mn-lt"/>
              </a:rPr>
              <a:t>or Placebo in Newly Diagnosed Patients ≤ 60 Years of Age</a:t>
            </a:r>
          </a:p>
          <a:p>
            <a:pPr algn="ctr">
              <a:lnSpc>
                <a:spcPts val="3000"/>
              </a:lnSpc>
            </a:pPr>
            <a:r>
              <a:rPr lang="en-US" sz="3200" b="1" dirty="0">
                <a:solidFill>
                  <a:srgbClr val="000000"/>
                </a:solidFill>
                <a:latin typeface="+mn-lt"/>
              </a:rPr>
              <a:t>with </a:t>
            </a:r>
            <a:r>
              <a:rPr lang="en-US" sz="3200" b="1" i="1" dirty="0">
                <a:solidFill>
                  <a:srgbClr val="000000"/>
                </a:solidFill>
                <a:latin typeface="+mn-lt"/>
              </a:rPr>
              <a:t>FLT3</a:t>
            </a:r>
            <a:r>
              <a:rPr lang="en-US" sz="3200" b="1" dirty="0">
                <a:solidFill>
                  <a:srgbClr val="000000"/>
                </a:solidFill>
                <a:latin typeface="+mn-lt"/>
              </a:rPr>
              <a:t> Mutated Acute Myeloid Leukemia (RATIFY)</a:t>
            </a:r>
          </a:p>
          <a:p>
            <a:pPr algn="ctr">
              <a:lnSpc>
                <a:spcPts val="3000"/>
              </a:lnSpc>
            </a:pPr>
            <a:r>
              <a:rPr lang="en-US" sz="2400" i="1" dirty="0">
                <a:solidFill>
                  <a:srgbClr val="000000"/>
                </a:solidFill>
                <a:latin typeface="+mn-lt"/>
              </a:rPr>
              <a:t>CALGB, AMLSG, CETLAM, ECOG, EORTC, GIMEMA, NCIC, OSHO, PETHEMA, SAL, SWOG </a:t>
            </a:r>
            <a:endParaRPr lang="de-DE" sz="2400" i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651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250205" y="1267784"/>
            <a:ext cx="7939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22% reduced risk of death in the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midostaurin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arm (vs placebo)</a:t>
            </a:r>
          </a:p>
        </p:txBody>
      </p:sp>
      <p:graphicFrame>
        <p:nvGraphicFramePr>
          <p:cNvPr id="11" name="Table 266"/>
          <p:cNvGraphicFramePr>
            <a:graphicFrameLocks noGrp="1"/>
          </p:cNvGraphicFramePr>
          <p:nvPr>
            <p:extLst/>
          </p:nvPr>
        </p:nvGraphicFramePr>
        <p:xfrm>
          <a:off x="189561" y="6106153"/>
          <a:ext cx="7779688" cy="320040"/>
        </p:xfrm>
        <a:graphic>
          <a:graphicData uri="http://schemas.openxmlformats.org/drawingml/2006/table">
            <a:tbl>
              <a:tblPr firstRow="1" bandRow="1"/>
              <a:tblGrid>
                <a:gridCol w="1146221">
                  <a:extLst>
                    <a:ext uri="{9D8B030D-6E8A-4147-A177-3AD203B41FA5}">
                      <a16:colId xmlns:a16="http://schemas.microsoft.com/office/drawing/2014/main" xmlns="" val="3418293213"/>
                    </a:ext>
                  </a:extLst>
                </a:gridCol>
                <a:gridCol w="4574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3015">
                  <a:extLst>
                    <a:ext uri="{9D8B030D-6E8A-4147-A177-3AD203B41FA5}">
                      <a16:colId xmlns:a16="http://schemas.microsoft.com/office/drawing/2014/main" xmlns="" val="965517664"/>
                    </a:ext>
                  </a:extLst>
                </a:gridCol>
                <a:gridCol w="6820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30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20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30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6757">
                  <a:extLst>
                    <a:ext uri="{9D8B030D-6E8A-4147-A177-3AD203B41FA5}">
                      <a16:colId xmlns:a16="http://schemas.microsoft.com/office/drawing/2014/main" xmlns="" val="2915059362"/>
                    </a:ext>
                  </a:extLst>
                </a:gridCol>
                <a:gridCol w="1146221">
                  <a:extLst>
                    <a:ext uri="{9D8B030D-6E8A-4147-A177-3AD203B41FA5}">
                      <a16:colId xmlns:a16="http://schemas.microsoft.com/office/drawing/2014/main" xmlns="" val="1029246602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en-US" sz="1200" b="0" dirty="0">
                          <a:solidFill>
                            <a:srgbClr val="0090BE"/>
                          </a:solidFill>
                          <a:latin typeface="+mn-lt"/>
                        </a:rPr>
                        <a:t>Midostaurin</a:t>
                      </a:r>
                    </a:p>
                  </a:txBody>
                  <a:tcPr marL="68580" marR="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200" b="0" dirty="0">
                          <a:solidFill>
                            <a:srgbClr val="0090BE"/>
                          </a:solidFill>
                          <a:latin typeface="+mn-lt"/>
                        </a:rPr>
                        <a:t>360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200" b="0" dirty="0">
                          <a:solidFill>
                            <a:srgbClr val="0090BE"/>
                          </a:solidFill>
                          <a:latin typeface="+mn-lt"/>
                        </a:rPr>
                        <a:t>269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200" b="0" dirty="0">
                          <a:solidFill>
                            <a:srgbClr val="0090BE"/>
                          </a:solidFill>
                          <a:latin typeface="+mn-lt"/>
                        </a:rPr>
                        <a:t>209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200" b="0" dirty="0">
                          <a:solidFill>
                            <a:srgbClr val="0090BE"/>
                          </a:solidFill>
                          <a:latin typeface="+mn-lt"/>
                        </a:rPr>
                        <a:t>181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200" b="0" dirty="0">
                          <a:solidFill>
                            <a:srgbClr val="0090BE"/>
                          </a:solidFill>
                          <a:latin typeface="+mn-lt"/>
                        </a:rPr>
                        <a:t>151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200" b="0" dirty="0">
                          <a:solidFill>
                            <a:srgbClr val="0090BE"/>
                          </a:solidFill>
                          <a:latin typeface="+mn-lt"/>
                        </a:rPr>
                        <a:t>97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200" b="0" dirty="0">
                          <a:solidFill>
                            <a:srgbClr val="0090BE"/>
                          </a:solidFill>
                          <a:latin typeface="+mn-lt"/>
                        </a:rPr>
                        <a:t>37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200" b="0" dirty="0">
                          <a:solidFill>
                            <a:srgbClr val="0090BE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en-US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Placebo</a:t>
                      </a:r>
                    </a:p>
                  </a:txBody>
                  <a:tcPr marL="68580" marR="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357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221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163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147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129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80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2" name="Table 248"/>
          <p:cNvGraphicFramePr>
            <a:graphicFrameLocks noGrp="1"/>
          </p:cNvGraphicFramePr>
          <p:nvPr>
            <p:extLst/>
          </p:nvPr>
        </p:nvGraphicFramePr>
        <p:xfrm>
          <a:off x="7157264" y="2095865"/>
          <a:ext cx="4699376" cy="133065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398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1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9812">
                  <a:extLst>
                    <a:ext uri="{9D8B030D-6E8A-4147-A177-3AD203B41FA5}">
                      <a16:colId xmlns:a16="http://schemas.microsoft.com/office/drawing/2014/main" xmlns="" val="37336287"/>
                    </a:ext>
                  </a:extLst>
                </a:gridCol>
                <a:gridCol w="9398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579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435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90000"/>
                        </a:lnSpc>
                      </a:pPr>
                      <a:endParaRPr lang="en-US" sz="13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13716" marB="13716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Patients,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de-CH" sz="1300" dirty="0">
                          <a:latin typeface="+mn-lt"/>
                          <a:cs typeface="Arial" panose="020B0604020202020204" pitchFamily="34" charset="0"/>
                        </a:rPr>
                        <a:t>n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13716" marB="13716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300" baseline="0" dirty="0">
                          <a:latin typeface="+mn-lt"/>
                          <a:cs typeface="Arial" panose="020B0604020202020204" pitchFamily="34" charset="0"/>
                        </a:rPr>
                        <a:t>Median (95% CI),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300" baseline="0" dirty="0">
                          <a:latin typeface="+mn-lt"/>
                          <a:cs typeface="Arial" panose="020B0604020202020204" pitchFamily="34" charset="0"/>
                        </a:rPr>
                        <a:t>months</a:t>
                      </a:r>
                      <a:endParaRPr lang="en-US" sz="1300" b="1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13716" marB="13716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HR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(95% CI) </a:t>
                      </a:r>
                      <a:endParaRPr lang="en-US" sz="1300" b="1" baseline="30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13716" marB="13716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300" i="1" dirty="0">
                          <a:latin typeface="+mn-lt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 Value</a:t>
                      </a:r>
                      <a:endParaRPr lang="en-US" sz="1300" b="1" baseline="30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13716" marB="13716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35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Midostaurin</a:t>
                      </a:r>
                      <a:endParaRPr lang="en-US" sz="1300" b="1" dirty="0">
                        <a:solidFill>
                          <a:srgbClr val="219FC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13716" marB="1371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360</a:t>
                      </a:r>
                      <a:endParaRPr lang="en-US" sz="1300" b="0" dirty="0">
                        <a:solidFill>
                          <a:srgbClr val="219FC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13716" marB="1371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300" b="1" dirty="0">
                          <a:latin typeface="+mn-lt"/>
                          <a:cs typeface="Arial" panose="020B0604020202020204" pitchFamily="34" charset="0"/>
                        </a:rPr>
                        <a:t>74.7</a:t>
                      </a:r>
                      <a:r>
                        <a:rPr lang="en-US" sz="1300" b="1" baseline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300" b="1" baseline="0" dirty="0">
                          <a:latin typeface="+mn-lt"/>
                          <a:cs typeface="Arial" panose="020B0604020202020204" pitchFamily="34" charset="0"/>
                        </a:rPr>
                        <a:t>(31.5-NE)</a:t>
                      </a:r>
                      <a:endParaRPr lang="en-US" sz="1300" b="1" dirty="0">
                        <a:solidFill>
                          <a:srgbClr val="219FC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13716" marB="13716" anchor="ctr"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0.78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(0.63-0.96)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13716" marB="13716" anchor="ctr"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de-CH" sz="1300" dirty="0">
                          <a:latin typeface="+mn-lt"/>
                          <a:cs typeface="Arial" panose="020B0604020202020204" pitchFamily="34" charset="0"/>
                        </a:rPr>
                        <a:t>.009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13716" marB="13716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35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Placebo</a:t>
                      </a:r>
                      <a:endParaRPr lang="en-US" sz="13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13716" marB="1371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357</a:t>
                      </a:r>
                      <a:endParaRPr lang="en-US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13716" marB="1371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300" b="1" dirty="0">
                          <a:latin typeface="+mn-lt"/>
                          <a:cs typeface="Arial" panose="020B0604020202020204" pitchFamily="34" charset="0"/>
                        </a:rPr>
                        <a:t>25.6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300" b="1" dirty="0">
                          <a:latin typeface="+mn-lt"/>
                          <a:cs typeface="Arial" panose="020B0604020202020204" pitchFamily="34" charset="0"/>
                        </a:rPr>
                        <a:t>(18.6-42.9)</a:t>
                      </a:r>
                      <a:endParaRPr lang="en-US" sz="13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13716" marB="13716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2" name="Gruppieren 1"/>
          <p:cNvGrpSpPr/>
          <p:nvPr/>
        </p:nvGrpSpPr>
        <p:grpSpPr>
          <a:xfrm>
            <a:off x="609054" y="1916832"/>
            <a:ext cx="7486418" cy="4011178"/>
            <a:chOff x="1417894" y="2082118"/>
            <a:chExt cx="6005374" cy="2957900"/>
          </a:xfrm>
        </p:grpSpPr>
        <p:grpSp>
          <p:nvGrpSpPr>
            <p:cNvPr id="14" name="Group 9"/>
            <p:cNvGrpSpPr/>
            <p:nvPr/>
          </p:nvGrpSpPr>
          <p:grpSpPr>
            <a:xfrm>
              <a:off x="2197314" y="2142394"/>
              <a:ext cx="4927203" cy="1376319"/>
              <a:chOff x="1521923" y="1532266"/>
              <a:chExt cx="6827127" cy="1928669"/>
            </a:xfrm>
          </p:grpSpPr>
          <p:sp>
            <p:nvSpPr>
              <p:cNvPr id="822" name="object 2208"/>
              <p:cNvSpPr/>
              <p:nvPr/>
            </p:nvSpPr>
            <p:spPr>
              <a:xfrm>
                <a:off x="1521923" y="1532266"/>
                <a:ext cx="6817277" cy="1864870"/>
              </a:xfrm>
              <a:custGeom>
                <a:avLst/>
                <a:gdLst/>
                <a:ahLst/>
                <a:cxnLst/>
                <a:rect l="l" t="t" r="r" b="b"/>
                <a:pathLst>
                  <a:path w="6595109" h="2255520">
                    <a:moveTo>
                      <a:pt x="0" y="0"/>
                    </a:moveTo>
                    <a:lnTo>
                      <a:pt x="9398" y="0"/>
                    </a:lnTo>
                    <a:lnTo>
                      <a:pt x="9398" y="19050"/>
                    </a:lnTo>
                    <a:lnTo>
                      <a:pt x="18923" y="19050"/>
                    </a:lnTo>
                    <a:lnTo>
                      <a:pt x="18923" y="38227"/>
                    </a:lnTo>
                    <a:lnTo>
                      <a:pt x="28448" y="38227"/>
                    </a:lnTo>
                    <a:lnTo>
                      <a:pt x="28448" y="47752"/>
                    </a:lnTo>
                    <a:lnTo>
                      <a:pt x="37973" y="47752"/>
                    </a:lnTo>
                    <a:lnTo>
                      <a:pt x="37973" y="67183"/>
                    </a:lnTo>
                    <a:lnTo>
                      <a:pt x="37973" y="86233"/>
                    </a:lnTo>
                    <a:lnTo>
                      <a:pt x="37973" y="95758"/>
                    </a:lnTo>
                    <a:lnTo>
                      <a:pt x="57023" y="95758"/>
                    </a:lnTo>
                    <a:lnTo>
                      <a:pt x="57023" y="105282"/>
                    </a:lnTo>
                    <a:lnTo>
                      <a:pt x="57023" y="133858"/>
                    </a:lnTo>
                    <a:lnTo>
                      <a:pt x="66548" y="133858"/>
                    </a:lnTo>
                    <a:lnTo>
                      <a:pt x="66548" y="153035"/>
                    </a:lnTo>
                    <a:lnTo>
                      <a:pt x="85598" y="153035"/>
                    </a:lnTo>
                    <a:lnTo>
                      <a:pt x="85598" y="162560"/>
                    </a:lnTo>
                    <a:lnTo>
                      <a:pt x="104648" y="162560"/>
                    </a:lnTo>
                    <a:lnTo>
                      <a:pt x="104648" y="172085"/>
                    </a:lnTo>
                    <a:lnTo>
                      <a:pt x="104648" y="191135"/>
                    </a:lnTo>
                    <a:lnTo>
                      <a:pt x="104648" y="200660"/>
                    </a:lnTo>
                    <a:lnTo>
                      <a:pt x="114173" y="200660"/>
                    </a:lnTo>
                    <a:lnTo>
                      <a:pt x="114173" y="219710"/>
                    </a:lnTo>
                    <a:lnTo>
                      <a:pt x="133477" y="219710"/>
                    </a:lnTo>
                    <a:lnTo>
                      <a:pt x="133477" y="238886"/>
                    </a:lnTo>
                    <a:lnTo>
                      <a:pt x="171577" y="238886"/>
                    </a:lnTo>
                    <a:lnTo>
                      <a:pt x="171577" y="248411"/>
                    </a:lnTo>
                    <a:lnTo>
                      <a:pt x="181102" y="248411"/>
                    </a:lnTo>
                    <a:lnTo>
                      <a:pt x="181102" y="267843"/>
                    </a:lnTo>
                    <a:lnTo>
                      <a:pt x="181102" y="286893"/>
                    </a:lnTo>
                    <a:lnTo>
                      <a:pt x="209677" y="286893"/>
                    </a:lnTo>
                    <a:lnTo>
                      <a:pt x="228727" y="286893"/>
                    </a:lnTo>
                    <a:lnTo>
                      <a:pt x="228727" y="296418"/>
                    </a:lnTo>
                    <a:lnTo>
                      <a:pt x="247777" y="296418"/>
                    </a:lnTo>
                    <a:lnTo>
                      <a:pt x="247777" y="305943"/>
                    </a:lnTo>
                    <a:lnTo>
                      <a:pt x="247777" y="315468"/>
                    </a:lnTo>
                    <a:lnTo>
                      <a:pt x="266827" y="315468"/>
                    </a:lnTo>
                    <a:lnTo>
                      <a:pt x="266827" y="334518"/>
                    </a:lnTo>
                    <a:lnTo>
                      <a:pt x="276352" y="334518"/>
                    </a:lnTo>
                    <a:lnTo>
                      <a:pt x="276352" y="344043"/>
                    </a:lnTo>
                    <a:lnTo>
                      <a:pt x="295402" y="344043"/>
                    </a:lnTo>
                    <a:lnTo>
                      <a:pt x="295402" y="353695"/>
                    </a:lnTo>
                    <a:lnTo>
                      <a:pt x="352552" y="353695"/>
                    </a:lnTo>
                    <a:lnTo>
                      <a:pt x="352552" y="363220"/>
                    </a:lnTo>
                    <a:lnTo>
                      <a:pt x="352552" y="382270"/>
                    </a:lnTo>
                    <a:lnTo>
                      <a:pt x="390525" y="382270"/>
                    </a:lnTo>
                    <a:lnTo>
                      <a:pt x="390525" y="391795"/>
                    </a:lnTo>
                    <a:lnTo>
                      <a:pt x="400050" y="391795"/>
                    </a:lnTo>
                    <a:lnTo>
                      <a:pt x="400050" y="401320"/>
                    </a:lnTo>
                    <a:lnTo>
                      <a:pt x="409956" y="401320"/>
                    </a:lnTo>
                    <a:lnTo>
                      <a:pt x="409956" y="410845"/>
                    </a:lnTo>
                    <a:lnTo>
                      <a:pt x="419481" y="410845"/>
                    </a:lnTo>
                    <a:lnTo>
                      <a:pt x="419481" y="430022"/>
                    </a:lnTo>
                    <a:lnTo>
                      <a:pt x="429006" y="430022"/>
                    </a:lnTo>
                    <a:lnTo>
                      <a:pt x="429006" y="439547"/>
                    </a:lnTo>
                    <a:lnTo>
                      <a:pt x="448056" y="439547"/>
                    </a:lnTo>
                    <a:lnTo>
                      <a:pt x="448056" y="449326"/>
                    </a:lnTo>
                    <a:lnTo>
                      <a:pt x="457581" y="449326"/>
                    </a:lnTo>
                    <a:lnTo>
                      <a:pt x="457581" y="478028"/>
                    </a:lnTo>
                    <a:lnTo>
                      <a:pt x="486156" y="478028"/>
                    </a:lnTo>
                    <a:lnTo>
                      <a:pt x="486156" y="487553"/>
                    </a:lnTo>
                    <a:lnTo>
                      <a:pt x="505079" y="487553"/>
                    </a:lnTo>
                    <a:lnTo>
                      <a:pt x="505079" y="497078"/>
                    </a:lnTo>
                    <a:lnTo>
                      <a:pt x="524129" y="497078"/>
                    </a:lnTo>
                    <a:lnTo>
                      <a:pt x="524129" y="506603"/>
                    </a:lnTo>
                    <a:lnTo>
                      <a:pt x="543179" y="506603"/>
                    </a:lnTo>
                    <a:lnTo>
                      <a:pt x="543179" y="525653"/>
                    </a:lnTo>
                    <a:lnTo>
                      <a:pt x="562229" y="525653"/>
                    </a:lnTo>
                    <a:lnTo>
                      <a:pt x="562229" y="535178"/>
                    </a:lnTo>
                    <a:lnTo>
                      <a:pt x="562229" y="544703"/>
                    </a:lnTo>
                    <a:lnTo>
                      <a:pt x="571754" y="544703"/>
                    </a:lnTo>
                    <a:lnTo>
                      <a:pt x="571754" y="554355"/>
                    </a:lnTo>
                    <a:lnTo>
                      <a:pt x="581279" y="554355"/>
                    </a:lnTo>
                    <a:lnTo>
                      <a:pt x="581279" y="563880"/>
                    </a:lnTo>
                    <a:lnTo>
                      <a:pt x="581279" y="582930"/>
                    </a:lnTo>
                    <a:lnTo>
                      <a:pt x="590804" y="582930"/>
                    </a:lnTo>
                    <a:lnTo>
                      <a:pt x="590804" y="592455"/>
                    </a:lnTo>
                    <a:lnTo>
                      <a:pt x="600329" y="592455"/>
                    </a:lnTo>
                    <a:lnTo>
                      <a:pt x="600329" y="601980"/>
                    </a:lnTo>
                    <a:lnTo>
                      <a:pt x="600329" y="611505"/>
                    </a:lnTo>
                    <a:lnTo>
                      <a:pt x="609854" y="611505"/>
                    </a:lnTo>
                    <a:lnTo>
                      <a:pt x="609854" y="630682"/>
                    </a:lnTo>
                    <a:lnTo>
                      <a:pt x="609854" y="640461"/>
                    </a:lnTo>
                    <a:lnTo>
                      <a:pt x="619379" y="640461"/>
                    </a:lnTo>
                    <a:lnTo>
                      <a:pt x="619379" y="649986"/>
                    </a:lnTo>
                    <a:lnTo>
                      <a:pt x="628904" y="649986"/>
                    </a:lnTo>
                    <a:lnTo>
                      <a:pt x="628904" y="659511"/>
                    </a:lnTo>
                    <a:lnTo>
                      <a:pt x="638429" y="659511"/>
                    </a:lnTo>
                    <a:lnTo>
                      <a:pt x="638429" y="678688"/>
                    </a:lnTo>
                    <a:lnTo>
                      <a:pt x="657479" y="678688"/>
                    </a:lnTo>
                    <a:lnTo>
                      <a:pt x="657479" y="688213"/>
                    </a:lnTo>
                    <a:lnTo>
                      <a:pt x="667004" y="688213"/>
                    </a:lnTo>
                    <a:lnTo>
                      <a:pt x="667004" y="697738"/>
                    </a:lnTo>
                    <a:lnTo>
                      <a:pt x="676529" y="697738"/>
                    </a:lnTo>
                    <a:lnTo>
                      <a:pt x="676529" y="707263"/>
                    </a:lnTo>
                    <a:lnTo>
                      <a:pt x="705358" y="707263"/>
                    </a:lnTo>
                    <a:lnTo>
                      <a:pt x="705358" y="726313"/>
                    </a:lnTo>
                    <a:lnTo>
                      <a:pt x="705358" y="735838"/>
                    </a:lnTo>
                    <a:lnTo>
                      <a:pt x="714883" y="735838"/>
                    </a:lnTo>
                    <a:lnTo>
                      <a:pt x="714883" y="745363"/>
                    </a:lnTo>
                    <a:lnTo>
                      <a:pt x="733933" y="745363"/>
                    </a:lnTo>
                    <a:lnTo>
                      <a:pt x="733933" y="755015"/>
                    </a:lnTo>
                    <a:lnTo>
                      <a:pt x="743458" y="755015"/>
                    </a:lnTo>
                    <a:lnTo>
                      <a:pt x="743458" y="783590"/>
                    </a:lnTo>
                    <a:lnTo>
                      <a:pt x="743458" y="793115"/>
                    </a:lnTo>
                    <a:lnTo>
                      <a:pt x="762508" y="793115"/>
                    </a:lnTo>
                    <a:lnTo>
                      <a:pt x="762508" y="802640"/>
                    </a:lnTo>
                    <a:lnTo>
                      <a:pt x="762508" y="821690"/>
                    </a:lnTo>
                    <a:lnTo>
                      <a:pt x="772033" y="821690"/>
                    </a:lnTo>
                    <a:lnTo>
                      <a:pt x="772033" y="831596"/>
                    </a:lnTo>
                    <a:lnTo>
                      <a:pt x="772033" y="841121"/>
                    </a:lnTo>
                    <a:lnTo>
                      <a:pt x="781558" y="841121"/>
                    </a:lnTo>
                    <a:lnTo>
                      <a:pt x="781558" y="850646"/>
                    </a:lnTo>
                    <a:lnTo>
                      <a:pt x="800608" y="850646"/>
                    </a:lnTo>
                    <a:lnTo>
                      <a:pt x="800608" y="869822"/>
                    </a:lnTo>
                    <a:lnTo>
                      <a:pt x="810133" y="869822"/>
                    </a:lnTo>
                    <a:lnTo>
                      <a:pt x="810133" y="879347"/>
                    </a:lnTo>
                    <a:lnTo>
                      <a:pt x="810133" y="888872"/>
                    </a:lnTo>
                    <a:lnTo>
                      <a:pt x="819658" y="888872"/>
                    </a:lnTo>
                    <a:lnTo>
                      <a:pt x="819658" y="898397"/>
                    </a:lnTo>
                    <a:lnTo>
                      <a:pt x="838708" y="898397"/>
                    </a:lnTo>
                    <a:lnTo>
                      <a:pt x="838708" y="917447"/>
                    </a:lnTo>
                    <a:lnTo>
                      <a:pt x="848233" y="917447"/>
                    </a:lnTo>
                    <a:lnTo>
                      <a:pt x="848233" y="926972"/>
                    </a:lnTo>
                    <a:lnTo>
                      <a:pt x="848233" y="936497"/>
                    </a:lnTo>
                    <a:lnTo>
                      <a:pt x="857631" y="936497"/>
                    </a:lnTo>
                    <a:lnTo>
                      <a:pt x="857631" y="965200"/>
                    </a:lnTo>
                    <a:lnTo>
                      <a:pt x="876681" y="965200"/>
                    </a:lnTo>
                    <a:lnTo>
                      <a:pt x="876681" y="974725"/>
                    </a:lnTo>
                    <a:lnTo>
                      <a:pt x="886206" y="974725"/>
                    </a:lnTo>
                    <a:lnTo>
                      <a:pt x="886206" y="984250"/>
                    </a:lnTo>
                    <a:lnTo>
                      <a:pt x="905256" y="984250"/>
                    </a:lnTo>
                    <a:lnTo>
                      <a:pt x="905256" y="993775"/>
                    </a:lnTo>
                    <a:lnTo>
                      <a:pt x="914781" y="993775"/>
                    </a:lnTo>
                    <a:lnTo>
                      <a:pt x="914781" y="1012825"/>
                    </a:lnTo>
                    <a:lnTo>
                      <a:pt x="924306" y="1012825"/>
                    </a:lnTo>
                    <a:lnTo>
                      <a:pt x="924306" y="1022731"/>
                    </a:lnTo>
                    <a:lnTo>
                      <a:pt x="933831" y="1022731"/>
                    </a:lnTo>
                    <a:lnTo>
                      <a:pt x="933831" y="1032256"/>
                    </a:lnTo>
                    <a:lnTo>
                      <a:pt x="943356" y="1032256"/>
                    </a:lnTo>
                    <a:lnTo>
                      <a:pt x="943356" y="1041781"/>
                    </a:lnTo>
                    <a:lnTo>
                      <a:pt x="971931" y="1041781"/>
                    </a:lnTo>
                    <a:lnTo>
                      <a:pt x="971931" y="1060831"/>
                    </a:lnTo>
                    <a:lnTo>
                      <a:pt x="981710" y="1060831"/>
                    </a:lnTo>
                    <a:lnTo>
                      <a:pt x="981710" y="1070356"/>
                    </a:lnTo>
                    <a:lnTo>
                      <a:pt x="981710" y="1080008"/>
                    </a:lnTo>
                    <a:lnTo>
                      <a:pt x="991235" y="1080008"/>
                    </a:lnTo>
                    <a:lnTo>
                      <a:pt x="991235" y="1089533"/>
                    </a:lnTo>
                    <a:lnTo>
                      <a:pt x="991235" y="1108583"/>
                    </a:lnTo>
                    <a:lnTo>
                      <a:pt x="991235" y="1118108"/>
                    </a:lnTo>
                    <a:lnTo>
                      <a:pt x="1010285" y="1118108"/>
                    </a:lnTo>
                    <a:lnTo>
                      <a:pt x="1010285" y="1137158"/>
                    </a:lnTo>
                    <a:lnTo>
                      <a:pt x="1019810" y="1137158"/>
                    </a:lnTo>
                    <a:lnTo>
                      <a:pt x="1019810" y="1156335"/>
                    </a:lnTo>
                    <a:lnTo>
                      <a:pt x="1019810" y="1175385"/>
                    </a:lnTo>
                    <a:lnTo>
                      <a:pt x="1029335" y="1175385"/>
                    </a:lnTo>
                    <a:lnTo>
                      <a:pt x="1029335" y="1184910"/>
                    </a:lnTo>
                    <a:lnTo>
                      <a:pt x="1057910" y="1184910"/>
                    </a:lnTo>
                    <a:lnTo>
                      <a:pt x="1067435" y="1184910"/>
                    </a:lnTo>
                    <a:lnTo>
                      <a:pt x="1067435" y="1203960"/>
                    </a:lnTo>
                    <a:lnTo>
                      <a:pt x="1086485" y="1203960"/>
                    </a:lnTo>
                    <a:lnTo>
                      <a:pt x="1086485" y="1213866"/>
                    </a:lnTo>
                    <a:lnTo>
                      <a:pt x="1124585" y="1213866"/>
                    </a:lnTo>
                    <a:lnTo>
                      <a:pt x="1124585" y="1223391"/>
                    </a:lnTo>
                    <a:lnTo>
                      <a:pt x="1124585" y="1232916"/>
                    </a:lnTo>
                    <a:lnTo>
                      <a:pt x="1134110" y="1232916"/>
                    </a:lnTo>
                    <a:lnTo>
                      <a:pt x="1134110" y="1251966"/>
                    </a:lnTo>
                    <a:lnTo>
                      <a:pt x="1162685" y="1251966"/>
                    </a:lnTo>
                    <a:lnTo>
                      <a:pt x="1162685" y="1261491"/>
                    </a:lnTo>
                    <a:lnTo>
                      <a:pt x="1181735" y="1261491"/>
                    </a:lnTo>
                    <a:lnTo>
                      <a:pt x="1181735" y="1271016"/>
                    </a:lnTo>
                    <a:lnTo>
                      <a:pt x="1181735" y="1280668"/>
                    </a:lnTo>
                    <a:lnTo>
                      <a:pt x="1210310" y="1280668"/>
                    </a:lnTo>
                    <a:lnTo>
                      <a:pt x="1219708" y="1280668"/>
                    </a:lnTo>
                    <a:lnTo>
                      <a:pt x="1219708" y="1299718"/>
                    </a:lnTo>
                    <a:lnTo>
                      <a:pt x="1238758" y="1299718"/>
                    </a:lnTo>
                    <a:lnTo>
                      <a:pt x="1238758" y="1309243"/>
                    </a:lnTo>
                    <a:lnTo>
                      <a:pt x="1238758" y="1318768"/>
                    </a:lnTo>
                    <a:lnTo>
                      <a:pt x="1257808" y="1318768"/>
                    </a:lnTo>
                    <a:lnTo>
                      <a:pt x="1257808" y="1328293"/>
                    </a:lnTo>
                    <a:lnTo>
                      <a:pt x="1267714" y="1328293"/>
                    </a:lnTo>
                    <a:lnTo>
                      <a:pt x="1267714" y="1347343"/>
                    </a:lnTo>
                    <a:lnTo>
                      <a:pt x="1277239" y="1347343"/>
                    </a:lnTo>
                    <a:lnTo>
                      <a:pt x="1277239" y="1356995"/>
                    </a:lnTo>
                    <a:lnTo>
                      <a:pt x="1296289" y="1356995"/>
                    </a:lnTo>
                    <a:lnTo>
                      <a:pt x="1296289" y="1366520"/>
                    </a:lnTo>
                    <a:lnTo>
                      <a:pt x="1362837" y="1366520"/>
                    </a:lnTo>
                    <a:lnTo>
                      <a:pt x="1362837" y="1376045"/>
                    </a:lnTo>
                    <a:lnTo>
                      <a:pt x="1362837" y="1395095"/>
                    </a:lnTo>
                    <a:lnTo>
                      <a:pt x="1372362" y="1395095"/>
                    </a:lnTo>
                    <a:lnTo>
                      <a:pt x="1372362" y="1405001"/>
                    </a:lnTo>
                    <a:lnTo>
                      <a:pt x="1381887" y="1405001"/>
                    </a:lnTo>
                    <a:lnTo>
                      <a:pt x="1381887" y="1414526"/>
                    </a:lnTo>
                    <a:lnTo>
                      <a:pt x="1381887" y="1433576"/>
                    </a:lnTo>
                    <a:lnTo>
                      <a:pt x="1391412" y="1433576"/>
                    </a:lnTo>
                    <a:lnTo>
                      <a:pt x="1391412" y="1443101"/>
                    </a:lnTo>
                    <a:lnTo>
                      <a:pt x="1419987" y="1443101"/>
                    </a:lnTo>
                    <a:lnTo>
                      <a:pt x="1429512" y="1443101"/>
                    </a:lnTo>
                    <a:lnTo>
                      <a:pt x="1429512" y="1452626"/>
                    </a:lnTo>
                    <a:lnTo>
                      <a:pt x="1458087" y="1452626"/>
                    </a:lnTo>
                    <a:lnTo>
                      <a:pt x="1458087" y="1481328"/>
                    </a:lnTo>
                    <a:lnTo>
                      <a:pt x="1477137" y="1481328"/>
                    </a:lnTo>
                    <a:lnTo>
                      <a:pt x="1477137" y="1490853"/>
                    </a:lnTo>
                    <a:lnTo>
                      <a:pt x="1486662" y="1490853"/>
                    </a:lnTo>
                    <a:lnTo>
                      <a:pt x="1486662" y="1509903"/>
                    </a:lnTo>
                    <a:lnTo>
                      <a:pt x="1515237" y="1509903"/>
                    </a:lnTo>
                    <a:lnTo>
                      <a:pt x="1524762" y="1509903"/>
                    </a:lnTo>
                    <a:lnTo>
                      <a:pt x="1524762" y="1528953"/>
                    </a:lnTo>
                    <a:lnTo>
                      <a:pt x="1582166" y="1528953"/>
                    </a:lnTo>
                    <a:lnTo>
                      <a:pt x="1582166" y="1538478"/>
                    </a:lnTo>
                    <a:lnTo>
                      <a:pt x="1610741" y="1538478"/>
                    </a:lnTo>
                    <a:lnTo>
                      <a:pt x="1610741" y="1548003"/>
                    </a:lnTo>
                    <a:lnTo>
                      <a:pt x="1629791" y="1548003"/>
                    </a:lnTo>
                    <a:lnTo>
                      <a:pt x="1629791" y="1557655"/>
                    </a:lnTo>
                    <a:lnTo>
                      <a:pt x="1648841" y="1557655"/>
                    </a:lnTo>
                    <a:lnTo>
                      <a:pt x="1648841" y="1576705"/>
                    </a:lnTo>
                    <a:lnTo>
                      <a:pt x="1686941" y="1576705"/>
                    </a:lnTo>
                    <a:lnTo>
                      <a:pt x="1686941" y="1586230"/>
                    </a:lnTo>
                    <a:lnTo>
                      <a:pt x="1696339" y="1586230"/>
                    </a:lnTo>
                    <a:lnTo>
                      <a:pt x="1696339" y="1596009"/>
                    </a:lnTo>
                    <a:lnTo>
                      <a:pt x="1705864" y="1596009"/>
                    </a:lnTo>
                    <a:lnTo>
                      <a:pt x="1705864" y="1615186"/>
                    </a:lnTo>
                    <a:lnTo>
                      <a:pt x="1782064" y="1615186"/>
                    </a:lnTo>
                    <a:lnTo>
                      <a:pt x="1782064" y="1634236"/>
                    </a:lnTo>
                    <a:lnTo>
                      <a:pt x="1801114" y="1634236"/>
                    </a:lnTo>
                    <a:lnTo>
                      <a:pt x="1801114" y="1643761"/>
                    </a:lnTo>
                    <a:lnTo>
                      <a:pt x="1801114" y="1662811"/>
                    </a:lnTo>
                    <a:lnTo>
                      <a:pt x="1829689" y="1662811"/>
                    </a:lnTo>
                    <a:lnTo>
                      <a:pt x="1829689" y="1672336"/>
                    </a:lnTo>
                    <a:lnTo>
                      <a:pt x="1839468" y="1672336"/>
                    </a:lnTo>
                    <a:lnTo>
                      <a:pt x="1839468" y="1681988"/>
                    </a:lnTo>
                    <a:lnTo>
                      <a:pt x="1858518" y="1681988"/>
                    </a:lnTo>
                    <a:lnTo>
                      <a:pt x="1858518" y="1701038"/>
                    </a:lnTo>
                    <a:lnTo>
                      <a:pt x="1877568" y="1701038"/>
                    </a:lnTo>
                    <a:lnTo>
                      <a:pt x="1877568" y="1710563"/>
                    </a:lnTo>
                    <a:lnTo>
                      <a:pt x="1887093" y="1710563"/>
                    </a:lnTo>
                    <a:lnTo>
                      <a:pt x="1887093" y="1720088"/>
                    </a:lnTo>
                    <a:lnTo>
                      <a:pt x="1972818" y="1720088"/>
                    </a:lnTo>
                    <a:lnTo>
                      <a:pt x="1972818" y="1729613"/>
                    </a:lnTo>
                    <a:lnTo>
                      <a:pt x="2001393" y="1729613"/>
                    </a:lnTo>
                    <a:lnTo>
                      <a:pt x="2001393" y="1748663"/>
                    </a:lnTo>
                    <a:lnTo>
                      <a:pt x="2010918" y="1748663"/>
                    </a:lnTo>
                    <a:lnTo>
                      <a:pt x="2010918" y="1758314"/>
                    </a:lnTo>
                    <a:lnTo>
                      <a:pt x="2020443" y="1758314"/>
                    </a:lnTo>
                    <a:lnTo>
                      <a:pt x="2020443" y="1767839"/>
                    </a:lnTo>
                    <a:lnTo>
                      <a:pt x="2039493" y="1767839"/>
                    </a:lnTo>
                    <a:lnTo>
                      <a:pt x="2039493" y="1787144"/>
                    </a:lnTo>
                    <a:lnTo>
                      <a:pt x="2039493" y="1796669"/>
                    </a:lnTo>
                    <a:lnTo>
                      <a:pt x="2125472" y="1796669"/>
                    </a:lnTo>
                    <a:lnTo>
                      <a:pt x="2125472" y="1806320"/>
                    </a:lnTo>
                    <a:lnTo>
                      <a:pt x="2134997" y="1806320"/>
                    </a:lnTo>
                    <a:lnTo>
                      <a:pt x="2134997" y="1815845"/>
                    </a:lnTo>
                    <a:lnTo>
                      <a:pt x="2154047" y="1815845"/>
                    </a:lnTo>
                    <a:lnTo>
                      <a:pt x="2154047" y="1834895"/>
                    </a:lnTo>
                    <a:lnTo>
                      <a:pt x="2182495" y="1834895"/>
                    </a:lnTo>
                    <a:lnTo>
                      <a:pt x="2182495" y="1844420"/>
                    </a:lnTo>
                    <a:lnTo>
                      <a:pt x="2201545" y="1844420"/>
                    </a:lnTo>
                    <a:lnTo>
                      <a:pt x="2230120" y="1844420"/>
                    </a:lnTo>
                    <a:lnTo>
                      <a:pt x="2230120" y="1853945"/>
                    </a:lnTo>
                    <a:lnTo>
                      <a:pt x="2325370" y="1853945"/>
                    </a:lnTo>
                    <a:lnTo>
                      <a:pt x="2363470" y="1853945"/>
                    </a:lnTo>
                    <a:lnTo>
                      <a:pt x="2363470" y="1872995"/>
                    </a:lnTo>
                    <a:lnTo>
                      <a:pt x="2372995" y="1872995"/>
                    </a:lnTo>
                    <a:lnTo>
                      <a:pt x="2372995" y="1882648"/>
                    </a:lnTo>
                    <a:lnTo>
                      <a:pt x="2468499" y="1882648"/>
                    </a:lnTo>
                    <a:lnTo>
                      <a:pt x="2468499" y="1892173"/>
                    </a:lnTo>
                    <a:lnTo>
                      <a:pt x="2487549" y="1892173"/>
                    </a:lnTo>
                    <a:lnTo>
                      <a:pt x="2487549" y="1901698"/>
                    </a:lnTo>
                    <a:lnTo>
                      <a:pt x="2497074" y="1901698"/>
                    </a:lnTo>
                    <a:lnTo>
                      <a:pt x="2497074" y="1920748"/>
                    </a:lnTo>
                    <a:lnTo>
                      <a:pt x="2554097" y="1920748"/>
                    </a:lnTo>
                    <a:lnTo>
                      <a:pt x="2677922" y="1920748"/>
                    </a:lnTo>
                    <a:lnTo>
                      <a:pt x="2792476" y="1920748"/>
                    </a:lnTo>
                    <a:lnTo>
                      <a:pt x="2792476" y="1930273"/>
                    </a:lnTo>
                    <a:lnTo>
                      <a:pt x="2802001" y="1930273"/>
                    </a:lnTo>
                    <a:lnTo>
                      <a:pt x="2802001" y="1939798"/>
                    </a:lnTo>
                    <a:lnTo>
                      <a:pt x="2868676" y="1939798"/>
                    </a:lnTo>
                    <a:lnTo>
                      <a:pt x="3002280" y="1939798"/>
                    </a:lnTo>
                    <a:lnTo>
                      <a:pt x="3002280" y="1958848"/>
                    </a:lnTo>
                    <a:lnTo>
                      <a:pt x="3049778" y="1958848"/>
                    </a:lnTo>
                    <a:lnTo>
                      <a:pt x="3145028" y="1958848"/>
                    </a:lnTo>
                    <a:lnTo>
                      <a:pt x="3145028" y="1968500"/>
                    </a:lnTo>
                    <a:lnTo>
                      <a:pt x="3154553" y="1968500"/>
                    </a:lnTo>
                    <a:lnTo>
                      <a:pt x="3192653" y="1968500"/>
                    </a:lnTo>
                    <a:lnTo>
                      <a:pt x="3192653" y="1978279"/>
                    </a:lnTo>
                    <a:lnTo>
                      <a:pt x="3221228" y="1978279"/>
                    </a:lnTo>
                    <a:lnTo>
                      <a:pt x="3240278" y="1978279"/>
                    </a:lnTo>
                    <a:lnTo>
                      <a:pt x="3354844" y="1978279"/>
                    </a:lnTo>
                    <a:lnTo>
                      <a:pt x="3354844" y="1997329"/>
                    </a:lnTo>
                    <a:lnTo>
                      <a:pt x="3373894" y="1997329"/>
                    </a:lnTo>
                    <a:lnTo>
                      <a:pt x="3373894" y="2006981"/>
                    </a:lnTo>
                    <a:lnTo>
                      <a:pt x="3402329" y="2006981"/>
                    </a:lnTo>
                    <a:lnTo>
                      <a:pt x="3449954" y="2006981"/>
                    </a:lnTo>
                    <a:lnTo>
                      <a:pt x="3449954" y="2026031"/>
                    </a:lnTo>
                    <a:lnTo>
                      <a:pt x="3459479" y="2026031"/>
                    </a:lnTo>
                    <a:lnTo>
                      <a:pt x="3459479" y="2035556"/>
                    </a:lnTo>
                    <a:lnTo>
                      <a:pt x="3964686" y="2035556"/>
                    </a:lnTo>
                    <a:lnTo>
                      <a:pt x="3964686" y="2054606"/>
                    </a:lnTo>
                    <a:lnTo>
                      <a:pt x="5594477" y="2054606"/>
                    </a:lnTo>
                    <a:lnTo>
                      <a:pt x="5594477" y="2149983"/>
                    </a:lnTo>
                    <a:lnTo>
                      <a:pt x="5613527" y="2149983"/>
                    </a:lnTo>
                    <a:lnTo>
                      <a:pt x="5680202" y="2149983"/>
                    </a:lnTo>
                    <a:lnTo>
                      <a:pt x="5689727" y="2149983"/>
                    </a:lnTo>
                    <a:lnTo>
                      <a:pt x="5689727" y="2255266"/>
                    </a:lnTo>
                    <a:lnTo>
                      <a:pt x="6166370" y="2255266"/>
                    </a:lnTo>
                    <a:lnTo>
                      <a:pt x="6595109" y="2255266"/>
                    </a:lnTo>
                  </a:path>
                </a:pathLst>
              </a:custGeom>
              <a:ln w="15875">
                <a:solidFill>
                  <a:srgbClr val="0090BE"/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350" kern="0" dirty="0">
                  <a:solidFill>
                    <a:sysClr val="windowText" lastClr="000000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823" name="Group 5"/>
              <p:cNvGrpSpPr/>
              <p:nvPr/>
            </p:nvGrpSpPr>
            <p:grpSpPr>
              <a:xfrm>
                <a:off x="1709130" y="1753722"/>
                <a:ext cx="6639920" cy="1707213"/>
                <a:chOff x="1722048" y="1753722"/>
                <a:chExt cx="6627760" cy="1707213"/>
              </a:xfrm>
            </p:grpSpPr>
            <p:sp>
              <p:nvSpPr>
                <p:cNvPr id="824" name="object 15"/>
                <p:cNvSpPr/>
                <p:nvPr/>
              </p:nvSpPr>
              <p:spPr>
                <a:xfrm>
                  <a:off x="1722048" y="176947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25" name="object 16"/>
                <p:cNvSpPr/>
                <p:nvPr/>
              </p:nvSpPr>
              <p:spPr>
                <a:xfrm>
                  <a:off x="1741705" y="1753722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26" name="object 19"/>
                <p:cNvSpPr/>
                <p:nvPr/>
              </p:nvSpPr>
              <p:spPr>
                <a:xfrm>
                  <a:off x="2439742" y="2353921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27" name="object 20"/>
                <p:cNvSpPr/>
                <p:nvPr/>
              </p:nvSpPr>
              <p:spPr>
                <a:xfrm>
                  <a:off x="2459398" y="233817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28" name="object 21"/>
                <p:cNvSpPr/>
                <p:nvPr/>
              </p:nvSpPr>
              <p:spPr>
                <a:xfrm>
                  <a:off x="2597250" y="251195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29" name="object 22"/>
                <p:cNvSpPr/>
                <p:nvPr/>
              </p:nvSpPr>
              <p:spPr>
                <a:xfrm>
                  <a:off x="2616905" y="2496204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0" name="object 23"/>
                <p:cNvSpPr/>
                <p:nvPr/>
              </p:nvSpPr>
              <p:spPr>
                <a:xfrm>
                  <a:off x="2754496" y="2591130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1" name="object 24"/>
                <p:cNvSpPr/>
                <p:nvPr/>
              </p:nvSpPr>
              <p:spPr>
                <a:xfrm>
                  <a:off x="2774151" y="2575269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" name="object 25"/>
                <p:cNvSpPr/>
                <p:nvPr/>
              </p:nvSpPr>
              <p:spPr>
                <a:xfrm>
                  <a:off x="2970836" y="2725430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" name="object 26"/>
                <p:cNvSpPr/>
                <p:nvPr/>
              </p:nvSpPr>
              <p:spPr>
                <a:xfrm>
                  <a:off x="2990491" y="270967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" name="object 27"/>
                <p:cNvSpPr/>
                <p:nvPr/>
              </p:nvSpPr>
              <p:spPr>
                <a:xfrm>
                  <a:off x="3029803" y="275703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" name="object 28"/>
                <p:cNvSpPr/>
                <p:nvPr/>
              </p:nvSpPr>
              <p:spPr>
                <a:xfrm>
                  <a:off x="3049458" y="2741179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" name="object 29"/>
                <p:cNvSpPr/>
                <p:nvPr/>
              </p:nvSpPr>
              <p:spPr>
                <a:xfrm>
                  <a:off x="3069114" y="2780659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" name="object 30"/>
                <p:cNvSpPr/>
                <p:nvPr/>
              </p:nvSpPr>
              <p:spPr>
                <a:xfrm>
                  <a:off x="3088769" y="276490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" name="object 31"/>
                <p:cNvSpPr/>
                <p:nvPr/>
              </p:nvSpPr>
              <p:spPr>
                <a:xfrm>
                  <a:off x="3256104" y="2843769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" name="object 32"/>
                <p:cNvSpPr/>
                <p:nvPr/>
              </p:nvSpPr>
              <p:spPr>
                <a:xfrm>
                  <a:off x="3275633" y="282801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" name="object 33"/>
                <p:cNvSpPr/>
                <p:nvPr/>
              </p:nvSpPr>
              <p:spPr>
                <a:xfrm>
                  <a:off x="3777242" y="3057238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" name="object 34"/>
                <p:cNvSpPr/>
                <p:nvPr/>
              </p:nvSpPr>
              <p:spPr>
                <a:xfrm>
                  <a:off x="3796897" y="30414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" name="object 35"/>
                <p:cNvSpPr/>
                <p:nvPr/>
              </p:nvSpPr>
              <p:spPr>
                <a:xfrm>
                  <a:off x="3905005" y="306511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" name="object 36"/>
                <p:cNvSpPr/>
                <p:nvPr/>
              </p:nvSpPr>
              <p:spPr>
                <a:xfrm>
                  <a:off x="3924660" y="3049362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" name="object 37"/>
                <p:cNvSpPr/>
                <p:nvPr/>
              </p:nvSpPr>
              <p:spPr>
                <a:xfrm>
                  <a:off x="4141134" y="3120349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" name="object 38"/>
                <p:cNvSpPr/>
                <p:nvPr/>
              </p:nvSpPr>
              <p:spPr>
                <a:xfrm>
                  <a:off x="4160662" y="310459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" name="object 39"/>
                <p:cNvSpPr/>
                <p:nvPr/>
              </p:nvSpPr>
              <p:spPr>
                <a:xfrm>
                  <a:off x="4268768" y="3120349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54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" name="object 40"/>
                <p:cNvSpPr/>
                <p:nvPr/>
              </p:nvSpPr>
              <p:spPr>
                <a:xfrm>
                  <a:off x="4288425" y="310459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" name="object 41"/>
                <p:cNvSpPr/>
                <p:nvPr/>
              </p:nvSpPr>
              <p:spPr>
                <a:xfrm>
                  <a:off x="4465588" y="3136099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" name="object 42"/>
                <p:cNvSpPr/>
                <p:nvPr/>
              </p:nvSpPr>
              <p:spPr>
                <a:xfrm>
                  <a:off x="4485243" y="312034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" name="object 43"/>
                <p:cNvSpPr/>
                <p:nvPr/>
              </p:nvSpPr>
              <p:spPr>
                <a:xfrm>
                  <a:off x="4603433" y="3151849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" name="object 44"/>
                <p:cNvSpPr/>
                <p:nvPr/>
              </p:nvSpPr>
              <p:spPr>
                <a:xfrm>
                  <a:off x="4623090" y="313609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" name="object 45"/>
                <p:cNvSpPr/>
                <p:nvPr/>
              </p:nvSpPr>
              <p:spPr>
                <a:xfrm>
                  <a:off x="4652445" y="3151849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" name="object 46"/>
                <p:cNvSpPr/>
                <p:nvPr/>
              </p:nvSpPr>
              <p:spPr>
                <a:xfrm>
                  <a:off x="4672100" y="313609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" name="object 47"/>
                <p:cNvSpPr/>
                <p:nvPr/>
              </p:nvSpPr>
              <p:spPr>
                <a:xfrm>
                  <a:off x="4760551" y="31598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" name="object 48"/>
                <p:cNvSpPr/>
                <p:nvPr/>
              </p:nvSpPr>
              <p:spPr>
                <a:xfrm>
                  <a:off x="4780206" y="3143973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" name="object 49"/>
                <p:cNvSpPr/>
                <p:nvPr/>
              </p:nvSpPr>
              <p:spPr>
                <a:xfrm>
                  <a:off x="4829346" y="316791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" name="object 50"/>
                <p:cNvSpPr/>
                <p:nvPr/>
              </p:nvSpPr>
              <p:spPr>
                <a:xfrm>
                  <a:off x="4849002" y="315184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" name="object 51"/>
                <p:cNvSpPr/>
                <p:nvPr/>
              </p:nvSpPr>
              <p:spPr>
                <a:xfrm>
                  <a:off x="4849002" y="316791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9" name="object 52"/>
                <p:cNvSpPr/>
                <p:nvPr/>
              </p:nvSpPr>
              <p:spPr>
                <a:xfrm>
                  <a:off x="4868657" y="315184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60" name="object 53"/>
                <p:cNvSpPr/>
                <p:nvPr/>
              </p:nvSpPr>
              <p:spPr>
                <a:xfrm>
                  <a:off x="4967205" y="316791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61" name="object 54"/>
                <p:cNvSpPr/>
                <p:nvPr/>
              </p:nvSpPr>
              <p:spPr>
                <a:xfrm>
                  <a:off x="4986860" y="315184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62" name="object 55"/>
                <p:cNvSpPr/>
                <p:nvPr/>
              </p:nvSpPr>
              <p:spPr>
                <a:xfrm>
                  <a:off x="5016343" y="319164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6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63" name="object 56"/>
                <p:cNvSpPr/>
                <p:nvPr/>
              </p:nvSpPr>
              <p:spPr>
                <a:xfrm>
                  <a:off x="5035859" y="31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64" name="object 57"/>
                <p:cNvSpPr/>
                <p:nvPr/>
              </p:nvSpPr>
              <p:spPr>
                <a:xfrm>
                  <a:off x="5075169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65" name="object 58"/>
                <p:cNvSpPr/>
                <p:nvPr/>
              </p:nvSpPr>
              <p:spPr>
                <a:xfrm>
                  <a:off x="5094825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66" name="object 59"/>
                <p:cNvSpPr/>
                <p:nvPr/>
              </p:nvSpPr>
              <p:spPr>
                <a:xfrm>
                  <a:off x="5084997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67" name="object 60"/>
                <p:cNvSpPr/>
                <p:nvPr/>
              </p:nvSpPr>
              <p:spPr>
                <a:xfrm>
                  <a:off x="5104652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68" name="object 61"/>
                <p:cNvSpPr/>
                <p:nvPr/>
              </p:nvSpPr>
              <p:spPr>
                <a:xfrm>
                  <a:off x="5084997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69" name="object 62"/>
                <p:cNvSpPr/>
                <p:nvPr/>
              </p:nvSpPr>
              <p:spPr>
                <a:xfrm>
                  <a:off x="5104652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70" name="object 63"/>
                <p:cNvSpPr/>
                <p:nvPr/>
              </p:nvSpPr>
              <p:spPr>
                <a:xfrm>
                  <a:off x="5094825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71" name="object 64"/>
                <p:cNvSpPr/>
                <p:nvPr/>
              </p:nvSpPr>
              <p:spPr>
                <a:xfrm>
                  <a:off x="5114481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72" name="object 65"/>
                <p:cNvSpPr/>
                <p:nvPr/>
              </p:nvSpPr>
              <p:spPr>
                <a:xfrm>
                  <a:off x="5124309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73" name="object 66"/>
                <p:cNvSpPr/>
                <p:nvPr/>
              </p:nvSpPr>
              <p:spPr>
                <a:xfrm>
                  <a:off x="5143965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74" name="object 67"/>
                <p:cNvSpPr/>
                <p:nvPr/>
              </p:nvSpPr>
              <p:spPr>
                <a:xfrm>
                  <a:off x="5134137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75" name="object 68"/>
                <p:cNvSpPr/>
                <p:nvPr/>
              </p:nvSpPr>
              <p:spPr>
                <a:xfrm>
                  <a:off x="5153792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76" name="object 69"/>
                <p:cNvSpPr/>
                <p:nvPr/>
              </p:nvSpPr>
              <p:spPr>
                <a:xfrm>
                  <a:off x="5153792" y="3215272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77" name="object 70"/>
                <p:cNvSpPr/>
                <p:nvPr/>
              </p:nvSpPr>
              <p:spPr>
                <a:xfrm>
                  <a:off x="5173448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78" name="object 71"/>
                <p:cNvSpPr/>
                <p:nvPr/>
              </p:nvSpPr>
              <p:spPr>
                <a:xfrm>
                  <a:off x="5163620" y="3215272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79" name="object 72"/>
                <p:cNvSpPr/>
                <p:nvPr/>
              </p:nvSpPr>
              <p:spPr>
                <a:xfrm>
                  <a:off x="5183275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80" name="object 73"/>
                <p:cNvSpPr/>
                <p:nvPr/>
              </p:nvSpPr>
              <p:spPr>
                <a:xfrm>
                  <a:off x="5173448" y="3215272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81" name="object 74"/>
                <p:cNvSpPr/>
                <p:nvPr/>
              </p:nvSpPr>
              <p:spPr>
                <a:xfrm>
                  <a:off x="5193371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82" name="object 75"/>
                <p:cNvSpPr/>
                <p:nvPr/>
              </p:nvSpPr>
              <p:spPr>
                <a:xfrm>
                  <a:off x="5183275" y="3215272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83" name="object 76"/>
                <p:cNvSpPr/>
                <p:nvPr/>
              </p:nvSpPr>
              <p:spPr>
                <a:xfrm>
                  <a:off x="5203199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84" name="object 77"/>
                <p:cNvSpPr/>
                <p:nvPr/>
              </p:nvSpPr>
              <p:spPr>
                <a:xfrm>
                  <a:off x="5183275" y="3215272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85" name="object 78"/>
                <p:cNvSpPr/>
                <p:nvPr/>
              </p:nvSpPr>
              <p:spPr>
                <a:xfrm>
                  <a:off x="5203199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86" name="object 79"/>
                <p:cNvSpPr/>
                <p:nvPr/>
              </p:nvSpPr>
              <p:spPr>
                <a:xfrm>
                  <a:off x="5193371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87" name="object 80"/>
                <p:cNvSpPr/>
                <p:nvPr/>
              </p:nvSpPr>
              <p:spPr>
                <a:xfrm>
                  <a:off x="5213028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88" name="object 81"/>
                <p:cNvSpPr/>
                <p:nvPr/>
              </p:nvSpPr>
              <p:spPr>
                <a:xfrm>
                  <a:off x="5203199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89" name="object 82"/>
                <p:cNvSpPr/>
                <p:nvPr/>
              </p:nvSpPr>
              <p:spPr>
                <a:xfrm>
                  <a:off x="5222856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90" name="object 83"/>
                <p:cNvSpPr/>
                <p:nvPr/>
              </p:nvSpPr>
              <p:spPr>
                <a:xfrm>
                  <a:off x="5232684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91" name="object 84"/>
                <p:cNvSpPr/>
                <p:nvPr/>
              </p:nvSpPr>
              <p:spPr>
                <a:xfrm>
                  <a:off x="5252339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92" name="object 85"/>
                <p:cNvSpPr/>
                <p:nvPr/>
              </p:nvSpPr>
              <p:spPr>
                <a:xfrm>
                  <a:off x="5252339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93" name="object 86"/>
                <p:cNvSpPr/>
                <p:nvPr/>
              </p:nvSpPr>
              <p:spPr>
                <a:xfrm>
                  <a:off x="5271994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94" name="object 87"/>
                <p:cNvSpPr/>
                <p:nvPr/>
              </p:nvSpPr>
              <p:spPr>
                <a:xfrm>
                  <a:off x="5262167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95" name="object 88"/>
                <p:cNvSpPr/>
                <p:nvPr/>
              </p:nvSpPr>
              <p:spPr>
                <a:xfrm>
                  <a:off x="5281822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96" name="object 89"/>
                <p:cNvSpPr/>
                <p:nvPr/>
              </p:nvSpPr>
              <p:spPr>
                <a:xfrm>
                  <a:off x="5271994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97" name="object 90"/>
                <p:cNvSpPr/>
                <p:nvPr/>
              </p:nvSpPr>
              <p:spPr>
                <a:xfrm>
                  <a:off x="5291650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98" name="object 91"/>
                <p:cNvSpPr/>
                <p:nvPr/>
              </p:nvSpPr>
              <p:spPr>
                <a:xfrm>
                  <a:off x="5330962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99" name="object 92"/>
                <p:cNvSpPr/>
                <p:nvPr/>
              </p:nvSpPr>
              <p:spPr>
                <a:xfrm>
                  <a:off x="5350617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00" name="object 93"/>
                <p:cNvSpPr/>
                <p:nvPr/>
              </p:nvSpPr>
              <p:spPr>
                <a:xfrm>
                  <a:off x="5340790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01" name="object 94"/>
                <p:cNvSpPr/>
                <p:nvPr/>
              </p:nvSpPr>
              <p:spPr>
                <a:xfrm>
                  <a:off x="5360445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02" name="object 95"/>
                <p:cNvSpPr/>
                <p:nvPr/>
              </p:nvSpPr>
              <p:spPr>
                <a:xfrm>
                  <a:off x="5360445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03" name="object 96"/>
                <p:cNvSpPr/>
                <p:nvPr/>
              </p:nvSpPr>
              <p:spPr>
                <a:xfrm>
                  <a:off x="5380100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04" name="object 97"/>
                <p:cNvSpPr/>
                <p:nvPr/>
              </p:nvSpPr>
              <p:spPr>
                <a:xfrm>
                  <a:off x="5360445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05" name="object 98"/>
                <p:cNvSpPr/>
                <p:nvPr/>
              </p:nvSpPr>
              <p:spPr>
                <a:xfrm>
                  <a:off x="5380100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06" name="object 99"/>
                <p:cNvSpPr/>
                <p:nvPr/>
              </p:nvSpPr>
              <p:spPr>
                <a:xfrm>
                  <a:off x="5360445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07" name="object 100"/>
                <p:cNvSpPr/>
                <p:nvPr/>
              </p:nvSpPr>
              <p:spPr>
                <a:xfrm>
                  <a:off x="5380100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08" name="object 101"/>
                <p:cNvSpPr/>
                <p:nvPr/>
              </p:nvSpPr>
              <p:spPr>
                <a:xfrm>
                  <a:off x="5380100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09" name="object 102"/>
                <p:cNvSpPr/>
                <p:nvPr/>
              </p:nvSpPr>
              <p:spPr>
                <a:xfrm>
                  <a:off x="5399629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10" name="object 103"/>
                <p:cNvSpPr/>
                <p:nvPr/>
              </p:nvSpPr>
              <p:spPr>
                <a:xfrm>
                  <a:off x="5419285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11" name="object 104"/>
                <p:cNvSpPr/>
                <p:nvPr/>
              </p:nvSpPr>
              <p:spPr>
                <a:xfrm>
                  <a:off x="5438941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12" name="object 105"/>
                <p:cNvSpPr/>
                <p:nvPr/>
              </p:nvSpPr>
              <p:spPr>
                <a:xfrm>
                  <a:off x="5419285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13" name="object 106"/>
                <p:cNvSpPr/>
                <p:nvPr/>
              </p:nvSpPr>
              <p:spPr>
                <a:xfrm>
                  <a:off x="5438941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14" name="object 107"/>
                <p:cNvSpPr/>
                <p:nvPr/>
              </p:nvSpPr>
              <p:spPr>
                <a:xfrm>
                  <a:off x="5419285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15" name="object 108"/>
                <p:cNvSpPr/>
                <p:nvPr/>
              </p:nvSpPr>
              <p:spPr>
                <a:xfrm>
                  <a:off x="5438941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16" name="object 109"/>
                <p:cNvSpPr/>
                <p:nvPr/>
              </p:nvSpPr>
              <p:spPr>
                <a:xfrm>
                  <a:off x="5429112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17" name="object 110"/>
                <p:cNvSpPr/>
                <p:nvPr/>
              </p:nvSpPr>
              <p:spPr>
                <a:xfrm>
                  <a:off x="5448769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18" name="object 111"/>
                <p:cNvSpPr/>
                <p:nvPr/>
              </p:nvSpPr>
              <p:spPr>
                <a:xfrm>
                  <a:off x="5468424" y="3215272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468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19" name="object 112"/>
                <p:cNvSpPr/>
                <p:nvPr/>
              </p:nvSpPr>
              <p:spPr>
                <a:xfrm>
                  <a:off x="5488464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0" name="object 113"/>
                <p:cNvSpPr/>
                <p:nvPr/>
              </p:nvSpPr>
              <p:spPr>
                <a:xfrm>
                  <a:off x="5508119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1" name="object 114"/>
                <p:cNvSpPr/>
                <p:nvPr/>
              </p:nvSpPr>
              <p:spPr>
                <a:xfrm>
                  <a:off x="5527646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2" name="object 115"/>
                <p:cNvSpPr/>
                <p:nvPr/>
              </p:nvSpPr>
              <p:spPr>
                <a:xfrm>
                  <a:off x="5547302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3" name="object 116"/>
                <p:cNvSpPr/>
                <p:nvPr/>
              </p:nvSpPr>
              <p:spPr>
                <a:xfrm>
                  <a:off x="5566957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4" name="object 117"/>
                <p:cNvSpPr/>
                <p:nvPr/>
              </p:nvSpPr>
              <p:spPr>
                <a:xfrm>
                  <a:off x="5586613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5" name="object 118"/>
                <p:cNvSpPr/>
                <p:nvPr/>
              </p:nvSpPr>
              <p:spPr>
                <a:xfrm>
                  <a:off x="5606269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6" name="object 119"/>
                <p:cNvSpPr/>
                <p:nvPr/>
              </p:nvSpPr>
              <p:spPr>
                <a:xfrm>
                  <a:off x="559644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7" name="object 120"/>
                <p:cNvSpPr/>
                <p:nvPr/>
              </p:nvSpPr>
              <p:spPr>
                <a:xfrm>
                  <a:off x="5616097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8" name="object 121"/>
                <p:cNvSpPr/>
                <p:nvPr/>
              </p:nvSpPr>
              <p:spPr>
                <a:xfrm>
                  <a:off x="5606269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9" name="object 122"/>
                <p:cNvSpPr/>
                <p:nvPr/>
              </p:nvSpPr>
              <p:spPr>
                <a:xfrm>
                  <a:off x="562592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30" name="object 123"/>
                <p:cNvSpPr/>
                <p:nvPr/>
              </p:nvSpPr>
              <p:spPr>
                <a:xfrm>
                  <a:off x="5616097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31" name="object 124"/>
                <p:cNvSpPr/>
                <p:nvPr/>
              </p:nvSpPr>
              <p:spPr>
                <a:xfrm>
                  <a:off x="563575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32" name="object 125"/>
                <p:cNvSpPr/>
                <p:nvPr/>
              </p:nvSpPr>
              <p:spPr>
                <a:xfrm>
                  <a:off x="5616097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33" name="object 126"/>
                <p:cNvSpPr/>
                <p:nvPr/>
              </p:nvSpPr>
              <p:spPr>
                <a:xfrm>
                  <a:off x="563575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34" name="object 127"/>
                <p:cNvSpPr/>
                <p:nvPr/>
              </p:nvSpPr>
              <p:spPr>
                <a:xfrm>
                  <a:off x="5616097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35" name="object 128"/>
                <p:cNvSpPr/>
                <p:nvPr/>
              </p:nvSpPr>
              <p:spPr>
                <a:xfrm>
                  <a:off x="563575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36" name="object 129"/>
                <p:cNvSpPr/>
                <p:nvPr/>
              </p:nvSpPr>
              <p:spPr>
                <a:xfrm>
                  <a:off x="5665236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37" name="object 130"/>
                <p:cNvSpPr/>
                <p:nvPr/>
              </p:nvSpPr>
              <p:spPr>
                <a:xfrm>
                  <a:off x="5684891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38" name="object 131"/>
                <p:cNvSpPr/>
                <p:nvPr/>
              </p:nvSpPr>
              <p:spPr>
                <a:xfrm>
                  <a:off x="5675063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39" name="object 132"/>
                <p:cNvSpPr/>
                <p:nvPr/>
              </p:nvSpPr>
              <p:spPr>
                <a:xfrm>
                  <a:off x="5694719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40" name="object 133"/>
                <p:cNvSpPr/>
                <p:nvPr/>
              </p:nvSpPr>
              <p:spPr>
                <a:xfrm>
                  <a:off x="5773214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468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41" name="object 134"/>
                <p:cNvSpPr/>
                <p:nvPr/>
              </p:nvSpPr>
              <p:spPr>
                <a:xfrm>
                  <a:off x="579325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42" name="object 135"/>
                <p:cNvSpPr/>
                <p:nvPr/>
              </p:nvSpPr>
              <p:spPr>
                <a:xfrm>
                  <a:off x="5773214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468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43" name="object 136"/>
                <p:cNvSpPr/>
                <p:nvPr/>
              </p:nvSpPr>
              <p:spPr>
                <a:xfrm>
                  <a:off x="579325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44" name="object 137"/>
                <p:cNvSpPr/>
                <p:nvPr/>
              </p:nvSpPr>
              <p:spPr>
                <a:xfrm>
                  <a:off x="5773214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468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45" name="object 138"/>
                <p:cNvSpPr/>
                <p:nvPr/>
              </p:nvSpPr>
              <p:spPr>
                <a:xfrm>
                  <a:off x="579325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46" name="object 139"/>
                <p:cNvSpPr/>
                <p:nvPr/>
              </p:nvSpPr>
              <p:spPr>
                <a:xfrm>
                  <a:off x="5842393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47" name="object 140"/>
                <p:cNvSpPr/>
                <p:nvPr/>
              </p:nvSpPr>
              <p:spPr>
                <a:xfrm>
                  <a:off x="5862048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48" name="object 141"/>
                <p:cNvSpPr/>
                <p:nvPr/>
              </p:nvSpPr>
              <p:spPr>
                <a:xfrm>
                  <a:off x="5862048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49" name="object 142"/>
                <p:cNvSpPr/>
                <p:nvPr/>
              </p:nvSpPr>
              <p:spPr>
                <a:xfrm>
                  <a:off x="5881704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50" name="object 143"/>
                <p:cNvSpPr/>
                <p:nvPr/>
              </p:nvSpPr>
              <p:spPr>
                <a:xfrm>
                  <a:off x="5871876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51" name="object 144"/>
                <p:cNvSpPr/>
                <p:nvPr/>
              </p:nvSpPr>
              <p:spPr>
                <a:xfrm>
                  <a:off x="5891531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52" name="object 145"/>
                <p:cNvSpPr/>
                <p:nvPr/>
              </p:nvSpPr>
              <p:spPr>
                <a:xfrm>
                  <a:off x="5881704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53" name="object 146"/>
                <p:cNvSpPr/>
                <p:nvPr/>
              </p:nvSpPr>
              <p:spPr>
                <a:xfrm>
                  <a:off x="5901232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54" name="object 147"/>
                <p:cNvSpPr/>
                <p:nvPr/>
              </p:nvSpPr>
              <p:spPr>
                <a:xfrm>
                  <a:off x="5881704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55" name="object 148"/>
                <p:cNvSpPr/>
                <p:nvPr/>
              </p:nvSpPr>
              <p:spPr>
                <a:xfrm>
                  <a:off x="5901232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56" name="object 149"/>
                <p:cNvSpPr/>
                <p:nvPr/>
              </p:nvSpPr>
              <p:spPr>
                <a:xfrm>
                  <a:off x="5891531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57" name="object 150"/>
                <p:cNvSpPr/>
                <p:nvPr/>
              </p:nvSpPr>
              <p:spPr>
                <a:xfrm>
                  <a:off x="5911060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58" name="object 151"/>
                <p:cNvSpPr/>
                <p:nvPr/>
              </p:nvSpPr>
              <p:spPr>
                <a:xfrm>
                  <a:off x="5891531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59" name="object 152"/>
                <p:cNvSpPr/>
                <p:nvPr/>
              </p:nvSpPr>
              <p:spPr>
                <a:xfrm>
                  <a:off x="5911060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60" name="object 153"/>
                <p:cNvSpPr/>
                <p:nvPr/>
              </p:nvSpPr>
              <p:spPr>
                <a:xfrm>
                  <a:off x="591106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61" name="object 154"/>
                <p:cNvSpPr/>
                <p:nvPr/>
              </p:nvSpPr>
              <p:spPr>
                <a:xfrm>
                  <a:off x="5930717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62" name="object 155"/>
                <p:cNvSpPr/>
                <p:nvPr/>
              </p:nvSpPr>
              <p:spPr>
                <a:xfrm>
                  <a:off x="5920888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63" name="object 156"/>
                <p:cNvSpPr/>
                <p:nvPr/>
              </p:nvSpPr>
              <p:spPr>
                <a:xfrm>
                  <a:off x="594054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64" name="object 157"/>
                <p:cNvSpPr/>
                <p:nvPr/>
              </p:nvSpPr>
              <p:spPr>
                <a:xfrm>
                  <a:off x="5930717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65" name="object 158"/>
                <p:cNvSpPr/>
                <p:nvPr/>
              </p:nvSpPr>
              <p:spPr>
                <a:xfrm>
                  <a:off x="5950372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66" name="object 159"/>
                <p:cNvSpPr/>
                <p:nvPr/>
              </p:nvSpPr>
              <p:spPr>
                <a:xfrm>
                  <a:off x="5940545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67" name="object 160"/>
                <p:cNvSpPr/>
                <p:nvPr/>
              </p:nvSpPr>
              <p:spPr>
                <a:xfrm>
                  <a:off x="5960200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68" name="object 161"/>
                <p:cNvSpPr/>
                <p:nvPr/>
              </p:nvSpPr>
              <p:spPr>
                <a:xfrm>
                  <a:off x="5940545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69" name="object 162"/>
                <p:cNvSpPr/>
                <p:nvPr/>
              </p:nvSpPr>
              <p:spPr>
                <a:xfrm>
                  <a:off x="5960200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70" name="object 163"/>
                <p:cNvSpPr/>
                <p:nvPr/>
              </p:nvSpPr>
              <p:spPr>
                <a:xfrm>
                  <a:off x="5950372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71" name="object 164"/>
                <p:cNvSpPr/>
                <p:nvPr/>
              </p:nvSpPr>
              <p:spPr>
                <a:xfrm>
                  <a:off x="5970028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72" name="object 165"/>
                <p:cNvSpPr/>
                <p:nvPr/>
              </p:nvSpPr>
              <p:spPr>
                <a:xfrm>
                  <a:off x="5970028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73" name="object 166"/>
                <p:cNvSpPr/>
                <p:nvPr/>
              </p:nvSpPr>
              <p:spPr>
                <a:xfrm>
                  <a:off x="598968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74" name="object 167"/>
                <p:cNvSpPr/>
                <p:nvPr/>
              </p:nvSpPr>
              <p:spPr>
                <a:xfrm>
                  <a:off x="6038823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75" name="object 168"/>
                <p:cNvSpPr/>
                <p:nvPr/>
              </p:nvSpPr>
              <p:spPr>
                <a:xfrm>
                  <a:off x="6058478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76" name="object 169"/>
                <p:cNvSpPr/>
                <p:nvPr/>
              </p:nvSpPr>
              <p:spPr>
                <a:xfrm>
                  <a:off x="6048651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77" name="object 170"/>
                <p:cNvSpPr/>
                <p:nvPr/>
              </p:nvSpPr>
              <p:spPr>
                <a:xfrm>
                  <a:off x="6068306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78" name="object 171"/>
                <p:cNvSpPr/>
                <p:nvPr/>
              </p:nvSpPr>
              <p:spPr>
                <a:xfrm>
                  <a:off x="6048651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79" name="object 172"/>
                <p:cNvSpPr/>
                <p:nvPr/>
              </p:nvSpPr>
              <p:spPr>
                <a:xfrm>
                  <a:off x="6068306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80" name="object 173"/>
                <p:cNvSpPr/>
                <p:nvPr/>
              </p:nvSpPr>
              <p:spPr>
                <a:xfrm>
                  <a:off x="6048651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81" name="object 174"/>
                <p:cNvSpPr/>
                <p:nvPr/>
              </p:nvSpPr>
              <p:spPr>
                <a:xfrm>
                  <a:off x="6068306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82" name="object 175"/>
                <p:cNvSpPr/>
                <p:nvPr/>
              </p:nvSpPr>
              <p:spPr>
                <a:xfrm>
                  <a:off x="6048651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83" name="object 176"/>
                <p:cNvSpPr/>
                <p:nvPr/>
              </p:nvSpPr>
              <p:spPr>
                <a:xfrm>
                  <a:off x="6068306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84" name="object 177"/>
                <p:cNvSpPr/>
                <p:nvPr/>
              </p:nvSpPr>
              <p:spPr>
                <a:xfrm>
                  <a:off x="6048651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85" name="object 178"/>
                <p:cNvSpPr/>
                <p:nvPr/>
              </p:nvSpPr>
              <p:spPr>
                <a:xfrm>
                  <a:off x="6068306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86" name="object 179"/>
                <p:cNvSpPr/>
                <p:nvPr/>
              </p:nvSpPr>
              <p:spPr>
                <a:xfrm>
                  <a:off x="6058478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87" name="object 180"/>
                <p:cNvSpPr/>
                <p:nvPr/>
              </p:nvSpPr>
              <p:spPr>
                <a:xfrm>
                  <a:off x="6078402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88" name="object 181"/>
                <p:cNvSpPr/>
                <p:nvPr/>
              </p:nvSpPr>
              <p:spPr>
                <a:xfrm>
                  <a:off x="6078402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89" name="object 182"/>
                <p:cNvSpPr/>
                <p:nvPr/>
              </p:nvSpPr>
              <p:spPr>
                <a:xfrm>
                  <a:off x="6098057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90" name="object 183"/>
                <p:cNvSpPr/>
                <p:nvPr/>
              </p:nvSpPr>
              <p:spPr>
                <a:xfrm>
                  <a:off x="608823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91" name="object 184"/>
                <p:cNvSpPr/>
                <p:nvPr/>
              </p:nvSpPr>
              <p:spPr>
                <a:xfrm>
                  <a:off x="610788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92" name="object 185"/>
                <p:cNvSpPr/>
                <p:nvPr/>
              </p:nvSpPr>
              <p:spPr>
                <a:xfrm>
                  <a:off x="6127542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93" name="object 186"/>
                <p:cNvSpPr/>
                <p:nvPr/>
              </p:nvSpPr>
              <p:spPr>
                <a:xfrm>
                  <a:off x="6147197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94" name="object 187"/>
                <p:cNvSpPr/>
                <p:nvPr/>
              </p:nvSpPr>
              <p:spPr>
                <a:xfrm>
                  <a:off x="613737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95" name="object 188"/>
                <p:cNvSpPr/>
                <p:nvPr/>
              </p:nvSpPr>
              <p:spPr>
                <a:xfrm>
                  <a:off x="615702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96" name="object 189"/>
                <p:cNvSpPr/>
                <p:nvPr/>
              </p:nvSpPr>
              <p:spPr>
                <a:xfrm>
                  <a:off x="6157025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97" name="object 190"/>
                <p:cNvSpPr/>
                <p:nvPr/>
              </p:nvSpPr>
              <p:spPr>
                <a:xfrm>
                  <a:off x="6176680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98" name="object 191"/>
                <p:cNvSpPr/>
                <p:nvPr/>
              </p:nvSpPr>
              <p:spPr>
                <a:xfrm>
                  <a:off x="6166853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99" name="object 192"/>
                <p:cNvSpPr/>
                <p:nvPr/>
              </p:nvSpPr>
              <p:spPr>
                <a:xfrm>
                  <a:off x="6186508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00" name="object 193"/>
                <p:cNvSpPr/>
                <p:nvPr/>
              </p:nvSpPr>
              <p:spPr>
                <a:xfrm>
                  <a:off x="6166853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01" name="object 194"/>
                <p:cNvSpPr/>
                <p:nvPr/>
              </p:nvSpPr>
              <p:spPr>
                <a:xfrm>
                  <a:off x="6186508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02" name="object 195"/>
                <p:cNvSpPr/>
                <p:nvPr/>
              </p:nvSpPr>
              <p:spPr>
                <a:xfrm>
                  <a:off x="6186508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03" name="object 196"/>
                <p:cNvSpPr/>
                <p:nvPr/>
              </p:nvSpPr>
              <p:spPr>
                <a:xfrm>
                  <a:off x="620616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04" name="object 197"/>
                <p:cNvSpPr/>
                <p:nvPr/>
              </p:nvSpPr>
              <p:spPr>
                <a:xfrm>
                  <a:off x="6196336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05" name="object 198"/>
                <p:cNvSpPr/>
                <p:nvPr/>
              </p:nvSpPr>
              <p:spPr>
                <a:xfrm>
                  <a:off x="6215991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06" name="object 199"/>
                <p:cNvSpPr/>
                <p:nvPr/>
              </p:nvSpPr>
              <p:spPr>
                <a:xfrm>
                  <a:off x="6206163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07" name="object 200"/>
                <p:cNvSpPr/>
                <p:nvPr/>
              </p:nvSpPr>
              <p:spPr>
                <a:xfrm>
                  <a:off x="6225820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08" name="object 201"/>
                <p:cNvSpPr/>
                <p:nvPr/>
              </p:nvSpPr>
              <p:spPr>
                <a:xfrm>
                  <a:off x="6215991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09" name="object 202"/>
                <p:cNvSpPr/>
                <p:nvPr/>
              </p:nvSpPr>
              <p:spPr>
                <a:xfrm>
                  <a:off x="6235648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10" name="object 203"/>
                <p:cNvSpPr/>
                <p:nvPr/>
              </p:nvSpPr>
              <p:spPr>
                <a:xfrm>
                  <a:off x="6235648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6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11" name="object 204"/>
                <p:cNvSpPr/>
                <p:nvPr/>
              </p:nvSpPr>
              <p:spPr>
                <a:xfrm>
                  <a:off x="625530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12" name="object 205"/>
                <p:cNvSpPr/>
                <p:nvPr/>
              </p:nvSpPr>
              <p:spPr>
                <a:xfrm>
                  <a:off x="6235648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6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13" name="object 206"/>
                <p:cNvSpPr/>
                <p:nvPr/>
              </p:nvSpPr>
              <p:spPr>
                <a:xfrm>
                  <a:off x="625530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14" name="object 207"/>
                <p:cNvSpPr/>
                <p:nvPr/>
              </p:nvSpPr>
              <p:spPr>
                <a:xfrm>
                  <a:off x="6235648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6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15" name="object 208"/>
                <p:cNvSpPr/>
                <p:nvPr/>
              </p:nvSpPr>
              <p:spPr>
                <a:xfrm>
                  <a:off x="625530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16" name="object 209"/>
                <p:cNvSpPr/>
                <p:nvPr/>
              </p:nvSpPr>
              <p:spPr>
                <a:xfrm>
                  <a:off x="6255303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6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17" name="object 210"/>
                <p:cNvSpPr/>
                <p:nvPr/>
              </p:nvSpPr>
              <p:spPr>
                <a:xfrm>
                  <a:off x="6274817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18" name="object 211"/>
                <p:cNvSpPr/>
                <p:nvPr/>
              </p:nvSpPr>
              <p:spPr>
                <a:xfrm>
                  <a:off x="6265131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6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19" name="object 212"/>
                <p:cNvSpPr/>
                <p:nvPr/>
              </p:nvSpPr>
              <p:spPr>
                <a:xfrm>
                  <a:off x="628464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0" name="object 213"/>
                <p:cNvSpPr/>
                <p:nvPr/>
              </p:nvSpPr>
              <p:spPr>
                <a:xfrm>
                  <a:off x="6284645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1" name="object 214"/>
                <p:cNvSpPr/>
                <p:nvPr/>
              </p:nvSpPr>
              <p:spPr>
                <a:xfrm>
                  <a:off x="6304301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2" name="object 215"/>
                <p:cNvSpPr/>
                <p:nvPr/>
              </p:nvSpPr>
              <p:spPr>
                <a:xfrm>
                  <a:off x="6284645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3" name="object 216"/>
                <p:cNvSpPr/>
                <p:nvPr/>
              </p:nvSpPr>
              <p:spPr>
                <a:xfrm>
                  <a:off x="6304301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4" name="object 217"/>
                <p:cNvSpPr/>
                <p:nvPr/>
              </p:nvSpPr>
              <p:spPr>
                <a:xfrm>
                  <a:off x="6294472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5" name="object 218"/>
                <p:cNvSpPr/>
                <p:nvPr/>
              </p:nvSpPr>
              <p:spPr>
                <a:xfrm>
                  <a:off x="6314129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" name="object 219"/>
                <p:cNvSpPr/>
                <p:nvPr/>
              </p:nvSpPr>
              <p:spPr>
                <a:xfrm>
                  <a:off x="6333785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481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7" name="object 220"/>
                <p:cNvSpPr/>
                <p:nvPr/>
              </p:nvSpPr>
              <p:spPr>
                <a:xfrm>
                  <a:off x="6353440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8" name="object 221"/>
                <p:cNvSpPr/>
                <p:nvPr/>
              </p:nvSpPr>
              <p:spPr>
                <a:xfrm>
                  <a:off x="6333785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481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9" name="object 222"/>
                <p:cNvSpPr/>
                <p:nvPr/>
              </p:nvSpPr>
              <p:spPr>
                <a:xfrm>
                  <a:off x="6353440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30" name="object 223"/>
                <p:cNvSpPr/>
                <p:nvPr/>
              </p:nvSpPr>
              <p:spPr>
                <a:xfrm>
                  <a:off x="6353440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481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31" name="object 224"/>
                <p:cNvSpPr/>
                <p:nvPr/>
              </p:nvSpPr>
              <p:spPr>
                <a:xfrm>
                  <a:off x="637349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32" name="object 225"/>
                <p:cNvSpPr/>
                <p:nvPr/>
              </p:nvSpPr>
              <p:spPr>
                <a:xfrm>
                  <a:off x="6363268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33" name="object 226"/>
                <p:cNvSpPr/>
                <p:nvPr/>
              </p:nvSpPr>
              <p:spPr>
                <a:xfrm>
                  <a:off x="6383321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34" name="object 227"/>
                <p:cNvSpPr/>
                <p:nvPr/>
              </p:nvSpPr>
              <p:spPr>
                <a:xfrm>
                  <a:off x="6363268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35" name="object 228"/>
                <p:cNvSpPr/>
                <p:nvPr/>
              </p:nvSpPr>
              <p:spPr>
                <a:xfrm>
                  <a:off x="6383321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36" name="object 229"/>
                <p:cNvSpPr/>
                <p:nvPr/>
              </p:nvSpPr>
              <p:spPr>
                <a:xfrm>
                  <a:off x="6363268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37" name="object 230"/>
                <p:cNvSpPr/>
                <p:nvPr/>
              </p:nvSpPr>
              <p:spPr>
                <a:xfrm>
                  <a:off x="6383321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38" name="object 231"/>
                <p:cNvSpPr/>
                <p:nvPr/>
              </p:nvSpPr>
              <p:spPr>
                <a:xfrm>
                  <a:off x="6363268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39" name="object 232"/>
                <p:cNvSpPr/>
                <p:nvPr/>
              </p:nvSpPr>
              <p:spPr>
                <a:xfrm>
                  <a:off x="6383321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0" name="object 233"/>
                <p:cNvSpPr/>
                <p:nvPr/>
              </p:nvSpPr>
              <p:spPr>
                <a:xfrm>
                  <a:off x="6383321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1" name="object 234"/>
                <p:cNvSpPr/>
                <p:nvPr/>
              </p:nvSpPr>
              <p:spPr>
                <a:xfrm>
                  <a:off x="6402848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2" name="object 235"/>
                <p:cNvSpPr/>
                <p:nvPr/>
              </p:nvSpPr>
              <p:spPr>
                <a:xfrm>
                  <a:off x="6393148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3" name="object 236"/>
                <p:cNvSpPr/>
                <p:nvPr/>
              </p:nvSpPr>
              <p:spPr>
                <a:xfrm>
                  <a:off x="6412676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4" name="object 237"/>
                <p:cNvSpPr/>
                <p:nvPr/>
              </p:nvSpPr>
              <p:spPr>
                <a:xfrm>
                  <a:off x="6412676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5" name="object 238"/>
                <p:cNvSpPr/>
                <p:nvPr/>
              </p:nvSpPr>
              <p:spPr>
                <a:xfrm>
                  <a:off x="6432331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6" name="object 239"/>
                <p:cNvSpPr/>
                <p:nvPr/>
              </p:nvSpPr>
              <p:spPr>
                <a:xfrm>
                  <a:off x="6501126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7" name="object 240"/>
                <p:cNvSpPr/>
                <p:nvPr/>
              </p:nvSpPr>
              <p:spPr>
                <a:xfrm>
                  <a:off x="6520782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8" name="object 241"/>
                <p:cNvSpPr/>
                <p:nvPr/>
              </p:nvSpPr>
              <p:spPr>
                <a:xfrm>
                  <a:off x="6520782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9" name="object 242"/>
                <p:cNvSpPr/>
                <p:nvPr/>
              </p:nvSpPr>
              <p:spPr>
                <a:xfrm>
                  <a:off x="6540437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50" name="object 243"/>
                <p:cNvSpPr/>
                <p:nvPr/>
              </p:nvSpPr>
              <p:spPr>
                <a:xfrm>
                  <a:off x="653061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51" name="object 244"/>
                <p:cNvSpPr/>
                <p:nvPr/>
              </p:nvSpPr>
              <p:spPr>
                <a:xfrm>
                  <a:off x="655026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52" name="object 245"/>
                <p:cNvSpPr/>
                <p:nvPr/>
              </p:nvSpPr>
              <p:spPr>
                <a:xfrm>
                  <a:off x="6560093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53" name="object 246"/>
                <p:cNvSpPr/>
                <p:nvPr/>
              </p:nvSpPr>
              <p:spPr>
                <a:xfrm>
                  <a:off x="6579748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54" name="object 247"/>
                <p:cNvSpPr/>
                <p:nvPr/>
              </p:nvSpPr>
              <p:spPr>
                <a:xfrm>
                  <a:off x="656992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55" name="object 248"/>
                <p:cNvSpPr/>
                <p:nvPr/>
              </p:nvSpPr>
              <p:spPr>
                <a:xfrm>
                  <a:off x="6589576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56" name="object 249"/>
                <p:cNvSpPr/>
                <p:nvPr/>
              </p:nvSpPr>
              <p:spPr>
                <a:xfrm>
                  <a:off x="656992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57" name="object 250"/>
                <p:cNvSpPr/>
                <p:nvPr/>
              </p:nvSpPr>
              <p:spPr>
                <a:xfrm>
                  <a:off x="6589576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58" name="object 251"/>
                <p:cNvSpPr/>
                <p:nvPr/>
              </p:nvSpPr>
              <p:spPr>
                <a:xfrm>
                  <a:off x="656992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59" name="object 252"/>
                <p:cNvSpPr/>
                <p:nvPr/>
              </p:nvSpPr>
              <p:spPr>
                <a:xfrm>
                  <a:off x="6589576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60" name="object 253"/>
                <p:cNvSpPr/>
                <p:nvPr/>
              </p:nvSpPr>
              <p:spPr>
                <a:xfrm>
                  <a:off x="6628888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54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61" name="object 254"/>
                <p:cNvSpPr/>
                <p:nvPr/>
              </p:nvSpPr>
              <p:spPr>
                <a:xfrm>
                  <a:off x="6648418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62" name="object 255"/>
                <p:cNvSpPr/>
                <p:nvPr/>
              </p:nvSpPr>
              <p:spPr>
                <a:xfrm>
                  <a:off x="6638716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54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63" name="object 256"/>
                <p:cNvSpPr/>
                <p:nvPr/>
              </p:nvSpPr>
              <p:spPr>
                <a:xfrm>
                  <a:off x="6658246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64" name="object 257"/>
                <p:cNvSpPr/>
                <p:nvPr/>
              </p:nvSpPr>
              <p:spPr>
                <a:xfrm>
                  <a:off x="6638716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54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65" name="object 258"/>
                <p:cNvSpPr/>
                <p:nvPr/>
              </p:nvSpPr>
              <p:spPr>
                <a:xfrm>
                  <a:off x="6658246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66" name="object 259"/>
                <p:cNvSpPr/>
                <p:nvPr/>
              </p:nvSpPr>
              <p:spPr>
                <a:xfrm>
                  <a:off x="6648418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468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67" name="object 260"/>
                <p:cNvSpPr/>
                <p:nvPr/>
              </p:nvSpPr>
              <p:spPr>
                <a:xfrm>
                  <a:off x="6668457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68" name="object 261"/>
                <p:cNvSpPr/>
                <p:nvPr/>
              </p:nvSpPr>
              <p:spPr>
                <a:xfrm>
                  <a:off x="6658246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468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69" name="object 262"/>
                <p:cNvSpPr/>
                <p:nvPr/>
              </p:nvSpPr>
              <p:spPr>
                <a:xfrm>
                  <a:off x="667828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70" name="object 263"/>
                <p:cNvSpPr/>
                <p:nvPr/>
              </p:nvSpPr>
              <p:spPr>
                <a:xfrm>
                  <a:off x="6658246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468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71" name="object 264"/>
                <p:cNvSpPr/>
                <p:nvPr/>
              </p:nvSpPr>
              <p:spPr>
                <a:xfrm>
                  <a:off x="667828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72" name="object 265"/>
                <p:cNvSpPr/>
                <p:nvPr/>
              </p:nvSpPr>
              <p:spPr>
                <a:xfrm>
                  <a:off x="6668457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73" name="object 266"/>
                <p:cNvSpPr/>
                <p:nvPr/>
              </p:nvSpPr>
              <p:spPr>
                <a:xfrm>
                  <a:off x="668811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74" name="object 267"/>
                <p:cNvSpPr/>
                <p:nvPr/>
              </p:nvSpPr>
              <p:spPr>
                <a:xfrm>
                  <a:off x="6668457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75" name="object 268"/>
                <p:cNvSpPr/>
                <p:nvPr/>
              </p:nvSpPr>
              <p:spPr>
                <a:xfrm>
                  <a:off x="668811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76" name="object 269"/>
                <p:cNvSpPr/>
                <p:nvPr/>
              </p:nvSpPr>
              <p:spPr>
                <a:xfrm>
                  <a:off x="6678285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77" name="object 270"/>
                <p:cNvSpPr/>
                <p:nvPr/>
              </p:nvSpPr>
              <p:spPr>
                <a:xfrm>
                  <a:off x="6697940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78" name="object 271"/>
                <p:cNvSpPr/>
                <p:nvPr/>
              </p:nvSpPr>
              <p:spPr>
                <a:xfrm>
                  <a:off x="6678285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79" name="object 272"/>
                <p:cNvSpPr/>
                <p:nvPr/>
              </p:nvSpPr>
              <p:spPr>
                <a:xfrm>
                  <a:off x="6697939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0" name="object 273"/>
                <p:cNvSpPr/>
                <p:nvPr/>
              </p:nvSpPr>
              <p:spPr>
                <a:xfrm>
                  <a:off x="669794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1" name="object 274"/>
                <p:cNvSpPr/>
                <p:nvPr/>
              </p:nvSpPr>
              <p:spPr>
                <a:xfrm>
                  <a:off x="6717596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2" name="object 275"/>
                <p:cNvSpPr/>
                <p:nvPr/>
              </p:nvSpPr>
              <p:spPr>
                <a:xfrm>
                  <a:off x="669794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3" name="object 276"/>
                <p:cNvSpPr/>
                <p:nvPr/>
              </p:nvSpPr>
              <p:spPr>
                <a:xfrm>
                  <a:off x="6717596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4" name="object 277"/>
                <p:cNvSpPr/>
                <p:nvPr/>
              </p:nvSpPr>
              <p:spPr>
                <a:xfrm>
                  <a:off x="6727424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5" name="object 278"/>
                <p:cNvSpPr/>
                <p:nvPr/>
              </p:nvSpPr>
              <p:spPr>
                <a:xfrm>
                  <a:off x="6747080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6" name="object 279"/>
                <p:cNvSpPr/>
                <p:nvPr/>
              </p:nvSpPr>
              <p:spPr>
                <a:xfrm>
                  <a:off x="6737251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7" name="object 280"/>
                <p:cNvSpPr/>
                <p:nvPr/>
              </p:nvSpPr>
              <p:spPr>
                <a:xfrm>
                  <a:off x="6756908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8" name="object 281"/>
                <p:cNvSpPr/>
                <p:nvPr/>
              </p:nvSpPr>
              <p:spPr>
                <a:xfrm>
                  <a:off x="6737251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9" name="object 282"/>
                <p:cNvSpPr/>
                <p:nvPr/>
              </p:nvSpPr>
              <p:spPr>
                <a:xfrm>
                  <a:off x="6756908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90" name="object 283"/>
                <p:cNvSpPr/>
                <p:nvPr/>
              </p:nvSpPr>
              <p:spPr>
                <a:xfrm>
                  <a:off x="6776434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91" name="object 284"/>
                <p:cNvSpPr/>
                <p:nvPr/>
              </p:nvSpPr>
              <p:spPr>
                <a:xfrm>
                  <a:off x="6796089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92" name="object 285"/>
                <p:cNvSpPr/>
                <p:nvPr/>
              </p:nvSpPr>
              <p:spPr>
                <a:xfrm>
                  <a:off x="6835402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93" name="object 286"/>
                <p:cNvSpPr/>
                <p:nvPr/>
              </p:nvSpPr>
              <p:spPr>
                <a:xfrm>
                  <a:off x="6855057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94" name="object 287"/>
                <p:cNvSpPr/>
                <p:nvPr/>
              </p:nvSpPr>
              <p:spPr>
                <a:xfrm>
                  <a:off x="6835402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95" name="object 288"/>
                <p:cNvSpPr/>
                <p:nvPr/>
              </p:nvSpPr>
              <p:spPr>
                <a:xfrm>
                  <a:off x="6855057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96" name="object 289"/>
                <p:cNvSpPr/>
                <p:nvPr/>
              </p:nvSpPr>
              <p:spPr>
                <a:xfrm>
                  <a:off x="6855057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97" name="object 290"/>
                <p:cNvSpPr/>
                <p:nvPr/>
              </p:nvSpPr>
              <p:spPr>
                <a:xfrm>
                  <a:off x="6874712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98" name="object 291"/>
                <p:cNvSpPr/>
                <p:nvPr/>
              </p:nvSpPr>
              <p:spPr>
                <a:xfrm>
                  <a:off x="6894368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99" name="object 292"/>
                <p:cNvSpPr/>
                <p:nvPr/>
              </p:nvSpPr>
              <p:spPr>
                <a:xfrm>
                  <a:off x="691402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00" name="object 293"/>
                <p:cNvSpPr/>
                <p:nvPr/>
              </p:nvSpPr>
              <p:spPr>
                <a:xfrm>
                  <a:off x="6914025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01" name="object 294"/>
                <p:cNvSpPr/>
                <p:nvPr/>
              </p:nvSpPr>
              <p:spPr>
                <a:xfrm>
                  <a:off x="6933680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02" name="object 295"/>
                <p:cNvSpPr/>
                <p:nvPr/>
              </p:nvSpPr>
              <p:spPr>
                <a:xfrm>
                  <a:off x="6933680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03" name="object 296"/>
                <p:cNvSpPr/>
                <p:nvPr/>
              </p:nvSpPr>
              <p:spPr>
                <a:xfrm>
                  <a:off x="695333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04" name="object 297"/>
                <p:cNvSpPr/>
                <p:nvPr/>
              </p:nvSpPr>
              <p:spPr>
                <a:xfrm>
                  <a:off x="6953335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05" name="object 298"/>
                <p:cNvSpPr/>
                <p:nvPr/>
              </p:nvSpPr>
              <p:spPr>
                <a:xfrm>
                  <a:off x="6973259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06" name="object 299"/>
                <p:cNvSpPr/>
                <p:nvPr/>
              </p:nvSpPr>
              <p:spPr>
                <a:xfrm>
                  <a:off x="6963431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07" name="object 300"/>
                <p:cNvSpPr/>
                <p:nvPr/>
              </p:nvSpPr>
              <p:spPr>
                <a:xfrm>
                  <a:off x="6983087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08" name="object 301"/>
                <p:cNvSpPr/>
                <p:nvPr/>
              </p:nvSpPr>
              <p:spPr>
                <a:xfrm>
                  <a:off x="6973259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09" name="object 302"/>
                <p:cNvSpPr/>
                <p:nvPr/>
              </p:nvSpPr>
              <p:spPr>
                <a:xfrm>
                  <a:off x="6992914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0" name="object 303"/>
                <p:cNvSpPr/>
                <p:nvPr/>
              </p:nvSpPr>
              <p:spPr>
                <a:xfrm>
                  <a:off x="6983087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1" name="object 304"/>
                <p:cNvSpPr/>
                <p:nvPr/>
              </p:nvSpPr>
              <p:spPr>
                <a:xfrm>
                  <a:off x="7002742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2" name="object 305"/>
                <p:cNvSpPr/>
                <p:nvPr/>
              </p:nvSpPr>
              <p:spPr>
                <a:xfrm>
                  <a:off x="7051882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3" name="object 306"/>
                <p:cNvSpPr/>
                <p:nvPr/>
              </p:nvSpPr>
              <p:spPr>
                <a:xfrm>
                  <a:off x="7071537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4" name="object 307"/>
                <p:cNvSpPr/>
                <p:nvPr/>
              </p:nvSpPr>
              <p:spPr>
                <a:xfrm>
                  <a:off x="706171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5" name="object 308"/>
                <p:cNvSpPr/>
                <p:nvPr/>
              </p:nvSpPr>
              <p:spPr>
                <a:xfrm>
                  <a:off x="708136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6" name="object 309"/>
                <p:cNvSpPr/>
                <p:nvPr/>
              </p:nvSpPr>
              <p:spPr>
                <a:xfrm>
                  <a:off x="7071537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" name="object 310"/>
                <p:cNvSpPr/>
                <p:nvPr/>
              </p:nvSpPr>
              <p:spPr>
                <a:xfrm>
                  <a:off x="709119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8" name="object 311"/>
                <p:cNvSpPr/>
                <p:nvPr/>
              </p:nvSpPr>
              <p:spPr>
                <a:xfrm>
                  <a:off x="711085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6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9" name="object 312"/>
                <p:cNvSpPr/>
                <p:nvPr/>
              </p:nvSpPr>
              <p:spPr>
                <a:xfrm>
                  <a:off x="713050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0" name="object 313"/>
                <p:cNvSpPr/>
                <p:nvPr/>
              </p:nvSpPr>
              <p:spPr>
                <a:xfrm>
                  <a:off x="7120677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6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1" name="object 314"/>
                <p:cNvSpPr/>
                <p:nvPr/>
              </p:nvSpPr>
              <p:spPr>
                <a:xfrm>
                  <a:off x="714033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2" name="object 315"/>
                <p:cNvSpPr/>
                <p:nvPr/>
              </p:nvSpPr>
              <p:spPr>
                <a:xfrm>
                  <a:off x="7130505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6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3" name="object 316"/>
                <p:cNvSpPr/>
                <p:nvPr/>
              </p:nvSpPr>
              <p:spPr>
                <a:xfrm>
                  <a:off x="7150021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4" name="object 317"/>
                <p:cNvSpPr/>
                <p:nvPr/>
              </p:nvSpPr>
              <p:spPr>
                <a:xfrm>
                  <a:off x="7140333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6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5" name="object 318"/>
                <p:cNvSpPr/>
                <p:nvPr/>
              </p:nvSpPr>
              <p:spPr>
                <a:xfrm>
                  <a:off x="7159849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6" name="object 319"/>
                <p:cNvSpPr/>
                <p:nvPr/>
              </p:nvSpPr>
              <p:spPr>
                <a:xfrm>
                  <a:off x="7159849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7" name="object 320"/>
                <p:cNvSpPr/>
                <p:nvPr/>
              </p:nvSpPr>
              <p:spPr>
                <a:xfrm>
                  <a:off x="7179504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8" name="object 321"/>
                <p:cNvSpPr/>
                <p:nvPr/>
              </p:nvSpPr>
              <p:spPr>
                <a:xfrm>
                  <a:off x="7169677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9" name="object 322"/>
                <p:cNvSpPr/>
                <p:nvPr/>
              </p:nvSpPr>
              <p:spPr>
                <a:xfrm>
                  <a:off x="7189332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30" name="object 323"/>
                <p:cNvSpPr/>
                <p:nvPr/>
              </p:nvSpPr>
              <p:spPr>
                <a:xfrm>
                  <a:off x="7218815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481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31" name="object 324"/>
                <p:cNvSpPr/>
                <p:nvPr/>
              </p:nvSpPr>
              <p:spPr>
                <a:xfrm>
                  <a:off x="7238472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32" name="object 325"/>
                <p:cNvSpPr/>
                <p:nvPr/>
              </p:nvSpPr>
              <p:spPr>
                <a:xfrm>
                  <a:off x="7218815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481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33" name="object 326"/>
                <p:cNvSpPr/>
                <p:nvPr/>
              </p:nvSpPr>
              <p:spPr>
                <a:xfrm>
                  <a:off x="7238472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34" name="object 327"/>
                <p:cNvSpPr/>
                <p:nvPr/>
              </p:nvSpPr>
              <p:spPr>
                <a:xfrm>
                  <a:off x="7238472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35" name="object 328"/>
                <p:cNvSpPr/>
                <p:nvPr/>
              </p:nvSpPr>
              <p:spPr>
                <a:xfrm>
                  <a:off x="7258522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36" name="object 329"/>
                <p:cNvSpPr/>
                <p:nvPr/>
              </p:nvSpPr>
              <p:spPr>
                <a:xfrm>
                  <a:off x="7238472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37" name="object 330"/>
                <p:cNvSpPr/>
                <p:nvPr/>
              </p:nvSpPr>
              <p:spPr>
                <a:xfrm>
                  <a:off x="7258522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38" name="object 331"/>
                <p:cNvSpPr/>
                <p:nvPr/>
              </p:nvSpPr>
              <p:spPr>
                <a:xfrm>
                  <a:off x="7248300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39" name="object 332"/>
                <p:cNvSpPr/>
                <p:nvPr/>
              </p:nvSpPr>
              <p:spPr>
                <a:xfrm>
                  <a:off x="7268222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40" name="object 333"/>
                <p:cNvSpPr/>
                <p:nvPr/>
              </p:nvSpPr>
              <p:spPr>
                <a:xfrm>
                  <a:off x="7268222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41" name="object 334"/>
                <p:cNvSpPr/>
                <p:nvPr/>
              </p:nvSpPr>
              <p:spPr>
                <a:xfrm>
                  <a:off x="7287877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42" name="object 335"/>
                <p:cNvSpPr/>
                <p:nvPr/>
              </p:nvSpPr>
              <p:spPr>
                <a:xfrm>
                  <a:off x="727805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43" name="object 336"/>
                <p:cNvSpPr/>
                <p:nvPr/>
              </p:nvSpPr>
              <p:spPr>
                <a:xfrm>
                  <a:off x="729770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44" name="object 337"/>
                <p:cNvSpPr/>
                <p:nvPr/>
              </p:nvSpPr>
              <p:spPr>
                <a:xfrm>
                  <a:off x="727805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45" name="object 338"/>
                <p:cNvSpPr/>
                <p:nvPr/>
              </p:nvSpPr>
              <p:spPr>
                <a:xfrm>
                  <a:off x="729770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46" name="object 339"/>
                <p:cNvSpPr/>
                <p:nvPr/>
              </p:nvSpPr>
              <p:spPr>
                <a:xfrm>
                  <a:off x="7297705" y="3309879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47" name="object 340"/>
                <p:cNvSpPr/>
                <p:nvPr/>
              </p:nvSpPr>
              <p:spPr>
                <a:xfrm>
                  <a:off x="7317362" y="3294126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48" name="object 341"/>
                <p:cNvSpPr/>
                <p:nvPr/>
              </p:nvSpPr>
              <p:spPr>
                <a:xfrm>
                  <a:off x="7366500" y="3309879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49" name="object 342"/>
                <p:cNvSpPr/>
                <p:nvPr/>
              </p:nvSpPr>
              <p:spPr>
                <a:xfrm>
                  <a:off x="7386156" y="3294126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50" name="object 343"/>
                <p:cNvSpPr/>
                <p:nvPr/>
              </p:nvSpPr>
              <p:spPr>
                <a:xfrm>
                  <a:off x="7386156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51" name="object 344"/>
                <p:cNvSpPr/>
                <p:nvPr/>
              </p:nvSpPr>
              <p:spPr>
                <a:xfrm>
                  <a:off x="7405813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52" name="object 345"/>
                <p:cNvSpPr/>
                <p:nvPr/>
              </p:nvSpPr>
              <p:spPr>
                <a:xfrm>
                  <a:off x="7395983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53" name="object 346"/>
                <p:cNvSpPr/>
                <p:nvPr/>
              </p:nvSpPr>
              <p:spPr>
                <a:xfrm>
                  <a:off x="7415640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54" name="object 347"/>
                <p:cNvSpPr/>
                <p:nvPr/>
              </p:nvSpPr>
              <p:spPr>
                <a:xfrm>
                  <a:off x="7425468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55" name="object 348"/>
                <p:cNvSpPr/>
                <p:nvPr/>
              </p:nvSpPr>
              <p:spPr>
                <a:xfrm>
                  <a:off x="7445123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56" name="object 349"/>
                <p:cNvSpPr/>
                <p:nvPr/>
              </p:nvSpPr>
              <p:spPr>
                <a:xfrm>
                  <a:off x="7445123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57" name="object 350"/>
                <p:cNvSpPr/>
                <p:nvPr/>
              </p:nvSpPr>
              <p:spPr>
                <a:xfrm>
                  <a:off x="7464779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58" name="object 351"/>
                <p:cNvSpPr/>
                <p:nvPr/>
              </p:nvSpPr>
              <p:spPr>
                <a:xfrm>
                  <a:off x="7464779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59" name="object 352"/>
                <p:cNvSpPr/>
                <p:nvPr/>
              </p:nvSpPr>
              <p:spPr>
                <a:xfrm>
                  <a:off x="7484434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60" name="object 353"/>
                <p:cNvSpPr/>
                <p:nvPr/>
              </p:nvSpPr>
              <p:spPr>
                <a:xfrm>
                  <a:off x="7464779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61" name="object 354"/>
                <p:cNvSpPr/>
                <p:nvPr/>
              </p:nvSpPr>
              <p:spPr>
                <a:xfrm>
                  <a:off x="7484434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62" name="object 355"/>
                <p:cNvSpPr/>
                <p:nvPr/>
              </p:nvSpPr>
              <p:spPr>
                <a:xfrm>
                  <a:off x="7504091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63" name="object 356"/>
                <p:cNvSpPr/>
                <p:nvPr/>
              </p:nvSpPr>
              <p:spPr>
                <a:xfrm>
                  <a:off x="7523618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64" name="object 357"/>
                <p:cNvSpPr/>
                <p:nvPr/>
              </p:nvSpPr>
              <p:spPr>
                <a:xfrm>
                  <a:off x="7513919" y="3396927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54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65" name="object 358"/>
                <p:cNvSpPr/>
                <p:nvPr/>
              </p:nvSpPr>
              <p:spPr>
                <a:xfrm>
                  <a:off x="7533446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66" name="object 359"/>
                <p:cNvSpPr/>
                <p:nvPr/>
              </p:nvSpPr>
              <p:spPr>
                <a:xfrm>
                  <a:off x="7523618" y="3396927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468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67" name="object 360"/>
                <p:cNvSpPr/>
                <p:nvPr/>
              </p:nvSpPr>
              <p:spPr>
                <a:xfrm>
                  <a:off x="7543274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68" name="object 361"/>
                <p:cNvSpPr/>
                <p:nvPr/>
              </p:nvSpPr>
              <p:spPr>
                <a:xfrm>
                  <a:off x="7573142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69" name="object 362"/>
                <p:cNvSpPr/>
                <p:nvPr/>
              </p:nvSpPr>
              <p:spPr>
                <a:xfrm>
                  <a:off x="7592797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70" name="object 363"/>
                <p:cNvSpPr/>
                <p:nvPr/>
              </p:nvSpPr>
              <p:spPr>
                <a:xfrm>
                  <a:off x="7582970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71" name="object 364"/>
                <p:cNvSpPr/>
                <p:nvPr/>
              </p:nvSpPr>
              <p:spPr>
                <a:xfrm>
                  <a:off x="7602625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72" name="object 365"/>
                <p:cNvSpPr/>
                <p:nvPr/>
              </p:nvSpPr>
              <p:spPr>
                <a:xfrm>
                  <a:off x="7632110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73" name="object 366"/>
                <p:cNvSpPr/>
                <p:nvPr/>
              </p:nvSpPr>
              <p:spPr>
                <a:xfrm>
                  <a:off x="7651636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74" name="object 367"/>
                <p:cNvSpPr/>
                <p:nvPr/>
              </p:nvSpPr>
              <p:spPr>
                <a:xfrm>
                  <a:off x="7632110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75" name="object 368"/>
                <p:cNvSpPr/>
                <p:nvPr/>
              </p:nvSpPr>
              <p:spPr>
                <a:xfrm>
                  <a:off x="7651636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76" name="object 369"/>
                <p:cNvSpPr/>
                <p:nvPr/>
              </p:nvSpPr>
              <p:spPr>
                <a:xfrm>
                  <a:off x="7641808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77" name="object 370"/>
                <p:cNvSpPr/>
                <p:nvPr/>
              </p:nvSpPr>
              <p:spPr>
                <a:xfrm>
                  <a:off x="7661463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78" name="object 371"/>
                <p:cNvSpPr/>
                <p:nvPr/>
              </p:nvSpPr>
              <p:spPr>
                <a:xfrm>
                  <a:off x="7808882" y="3396927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79" name="object 372"/>
                <p:cNvSpPr/>
                <p:nvPr/>
              </p:nvSpPr>
              <p:spPr>
                <a:xfrm>
                  <a:off x="7828537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80" name="object 373"/>
                <p:cNvSpPr/>
                <p:nvPr/>
              </p:nvSpPr>
              <p:spPr>
                <a:xfrm>
                  <a:off x="7848461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81" name="object 374"/>
                <p:cNvSpPr/>
                <p:nvPr/>
              </p:nvSpPr>
              <p:spPr>
                <a:xfrm>
                  <a:off x="7868116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82" name="object 375"/>
                <p:cNvSpPr/>
                <p:nvPr/>
              </p:nvSpPr>
              <p:spPr>
                <a:xfrm>
                  <a:off x="7868116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83" name="object 376"/>
                <p:cNvSpPr/>
                <p:nvPr/>
              </p:nvSpPr>
              <p:spPr>
                <a:xfrm>
                  <a:off x="7887771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84" name="object 377"/>
                <p:cNvSpPr/>
                <p:nvPr/>
              </p:nvSpPr>
              <p:spPr>
                <a:xfrm>
                  <a:off x="8310497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85" name="object 378"/>
                <p:cNvSpPr/>
                <p:nvPr/>
              </p:nvSpPr>
              <p:spPr>
                <a:xfrm>
                  <a:off x="8330154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86" name="object 391"/>
                <p:cNvSpPr/>
                <p:nvPr/>
              </p:nvSpPr>
              <p:spPr>
                <a:xfrm>
                  <a:off x="1722048" y="176947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87" name="object 392"/>
                <p:cNvSpPr/>
                <p:nvPr/>
              </p:nvSpPr>
              <p:spPr>
                <a:xfrm>
                  <a:off x="1741705" y="1753722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88" name="object 395"/>
                <p:cNvSpPr/>
                <p:nvPr/>
              </p:nvSpPr>
              <p:spPr>
                <a:xfrm>
                  <a:off x="2439742" y="2353921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89" name="object 396"/>
                <p:cNvSpPr/>
                <p:nvPr/>
              </p:nvSpPr>
              <p:spPr>
                <a:xfrm>
                  <a:off x="2459398" y="233817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90" name="object 397"/>
                <p:cNvSpPr/>
                <p:nvPr/>
              </p:nvSpPr>
              <p:spPr>
                <a:xfrm>
                  <a:off x="2597250" y="251195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91" name="object 398"/>
                <p:cNvSpPr/>
                <p:nvPr/>
              </p:nvSpPr>
              <p:spPr>
                <a:xfrm>
                  <a:off x="2616905" y="2496204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92" name="object 399"/>
                <p:cNvSpPr/>
                <p:nvPr/>
              </p:nvSpPr>
              <p:spPr>
                <a:xfrm>
                  <a:off x="2754496" y="2591130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93" name="object 400"/>
                <p:cNvSpPr/>
                <p:nvPr/>
              </p:nvSpPr>
              <p:spPr>
                <a:xfrm>
                  <a:off x="2774151" y="2575269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94" name="object 401"/>
                <p:cNvSpPr/>
                <p:nvPr/>
              </p:nvSpPr>
              <p:spPr>
                <a:xfrm>
                  <a:off x="2970836" y="2725430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95" name="object 402"/>
                <p:cNvSpPr/>
                <p:nvPr/>
              </p:nvSpPr>
              <p:spPr>
                <a:xfrm>
                  <a:off x="2990491" y="270967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96" name="object 403"/>
                <p:cNvSpPr/>
                <p:nvPr/>
              </p:nvSpPr>
              <p:spPr>
                <a:xfrm>
                  <a:off x="3029803" y="275703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97" name="object 404"/>
                <p:cNvSpPr/>
                <p:nvPr/>
              </p:nvSpPr>
              <p:spPr>
                <a:xfrm>
                  <a:off x="3049458" y="2741179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98" name="object 405"/>
                <p:cNvSpPr/>
                <p:nvPr/>
              </p:nvSpPr>
              <p:spPr>
                <a:xfrm>
                  <a:off x="3069114" y="2780659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99" name="object 406"/>
                <p:cNvSpPr/>
                <p:nvPr/>
              </p:nvSpPr>
              <p:spPr>
                <a:xfrm>
                  <a:off x="3088769" y="276490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00" name="object 407"/>
                <p:cNvSpPr/>
                <p:nvPr/>
              </p:nvSpPr>
              <p:spPr>
                <a:xfrm>
                  <a:off x="3256104" y="2843769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01" name="object 408"/>
                <p:cNvSpPr/>
                <p:nvPr/>
              </p:nvSpPr>
              <p:spPr>
                <a:xfrm>
                  <a:off x="3275633" y="282801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02" name="object 409"/>
                <p:cNvSpPr/>
                <p:nvPr/>
              </p:nvSpPr>
              <p:spPr>
                <a:xfrm>
                  <a:off x="3777242" y="3057238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03" name="object 410"/>
                <p:cNvSpPr/>
                <p:nvPr/>
              </p:nvSpPr>
              <p:spPr>
                <a:xfrm>
                  <a:off x="3796897" y="30414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04" name="object 411"/>
                <p:cNvSpPr/>
                <p:nvPr/>
              </p:nvSpPr>
              <p:spPr>
                <a:xfrm>
                  <a:off x="3905005" y="306511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05" name="object 412"/>
                <p:cNvSpPr/>
                <p:nvPr/>
              </p:nvSpPr>
              <p:spPr>
                <a:xfrm>
                  <a:off x="3924660" y="3049362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06" name="object 413"/>
                <p:cNvSpPr/>
                <p:nvPr/>
              </p:nvSpPr>
              <p:spPr>
                <a:xfrm>
                  <a:off x="4141134" y="3120349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07" name="object 414"/>
                <p:cNvSpPr/>
                <p:nvPr/>
              </p:nvSpPr>
              <p:spPr>
                <a:xfrm>
                  <a:off x="4160662" y="310459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08" name="object 415"/>
                <p:cNvSpPr/>
                <p:nvPr/>
              </p:nvSpPr>
              <p:spPr>
                <a:xfrm>
                  <a:off x="4268768" y="3120349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54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09" name="object 416"/>
                <p:cNvSpPr/>
                <p:nvPr/>
              </p:nvSpPr>
              <p:spPr>
                <a:xfrm>
                  <a:off x="4288425" y="310459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10" name="object 417"/>
                <p:cNvSpPr/>
                <p:nvPr/>
              </p:nvSpPr>
              <p:spPr>
                <a:xfrm>
                  <a:off x="4465588" y="3136099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11" name="object 418"/>
                <p:cNvSpPr/>
                <p:nvPr/>
              </p:nvSpPr>
              <p:spPr>
                <a:xfrm>
                  <a:off x="4485243" y="312034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12" name="object 419"/>
                <p:cNvSpPr/>
                <p:nvPr/>
              </p:nvSpPr>
              <p:spPr>
                <a:xfrm>
                  <a:off x="4603433" y="3151849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13" name="object 420"/>
                <p:cNvSpPr/>
                <p:nvPr/>
              </p:nvSpPr>
              <p:spPr>
                <a:xfrm>
                  <a:off x="4623090" y="313609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14" name="object 421"/>
                <p:cNvSpPr/>
                <p:nvPr/>
              </p:nvSpPr>
              <p:spPr>
                <a:xfrm>
                  <a:off x="4652445" y="3151849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15" name="object 422"/>
                <p:cNvSpPr/>
                <p:nvPr/>
              </p:nvSpPr>
              <p:spPr>
                <a:xfrm>
                  <a:off x="4672100" y="313609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16" name="object 423"/>
                <p:cNvSpPr/>
                <p:nvPr/>
              </p:nvSpPr>
              <p:spPr>
                <a:xfrm>
                  <a:off x="4760551" y="31598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17" name="object 424"/>
                <p:cNvSpPr/>
                <p:nvPr/>
              </p:nvSpPr>
              <p:spPr>
                <a:xfrm>
                  <a:off x="4780206" y="3143973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18" name="object 425"/>
                <p:cNvSpPr/>
                <p:nvPr/>
              </p:nvSpPr>
              <p:spPr>
                <a:xfrm>
                  <a:off x="4829346" y="316791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19" name="object 426"/>
                <p:cNvSpPr/>
                <p:nvPr/>
              </p:nvSpPr>
              <p:spPr>
                <a:xfrm>
                  <a:off x="4849002" y="315184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20" name="object 427"/>
                <p:cNvSpPr/>
                <p:nvPr/>
              </p:nvSpPr>
              <p:spPr>
                <a:xfrm>
                  <a:off x="4849002" y="316791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21" name="object 428"/>
                <p:cNvSpPr/>
                <p:nvPr/>
              </p:nvSpPr>
              <p:spPr>
                <a:xfrm>
                  <a:off x="4868657" y="315184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22" name="object 429"/>
                <p:cNvSpPr/>
                <p:nvPr/>
              </p:nvSpPr>
              <p:spPr>
                <a:xfrm>
                  <a:off x="4967205" y="316791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23" name="object 430"/>
                <p:cNvSpPr/>
                <p:nvPr/>
              </p:nvSpPr>
              <p:spPr>
                <a:xfrm>
                  <a:off x="4986860" y="315184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24" name="object 431"/>
                <p:cNvSpPr/>
                <p:nvPr/>
              </p:nvSpPr>
              <p:spPr>
                <a:xfrm>
                  <a:off x="5016343" y="319164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6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25" name="object 432"/>
                <p:cNvSpPr/>
                <p:nvPr/>
              </p:nvSpPr>
              <p:spPr>
                <a:xfrm>
                  <a:off x="5035859" y="31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26" name="object 433"/>
                <p:cNvSpPr/>
                <p:nvPr/>
              </p:nvSpPr>
              <p:spPr>
                <a:xfrm>
                  <a:off x="5075169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27" name="object 434"/>
                <p:cNvSpPr/>
                <p:nvPr/>
              </p:nvSpPr>
              <p:spPr>
                <a:xfrm>
                  <a:off x="5094825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28" name="object 435"/>
                <p:cNvSpPr/>
                <p:nvPr/>
              </p:nvSpPr>
              <p:spPr>
                <a:xfrm>
                  <a:off x="5084997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29" name="object 436"/>
                <p:cNvSpPr/>
                <p:nvPr/>
              </p:nvSpPr>
              <p:spPr>
                <a:xfrm>
                  <a:off x="5104652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0" name="object 437"/>
                <p:cNvSpPr/>
                <p:nvPr/>
              </p:nvSpPr>
              <p:spPr>
                <a:xfrm>
                  <a:off x="5084997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1" name="object 438"/>
                <p:cNvSpPr/>
                <p:nvPr/>
              </p:nvSpPr>
              <p:spPr>
                <a:xfrm>
                  <a:off x="5104652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2" name="object 439"/>
                <p:cNvSpPr/>
                <p:nvPr/>
              </p:nvSpPr>
              <p:spPr>
                <a:xfrm>
                  <a:off x="5094825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3" name="object 440"/>
                <p:cNvSpPr/>
                <p:nvPr/>
              </p:nvSpPr>
              <p:spPr>
                <a:xfrm>
                  <a:off x="5114481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4" name="object 441"/>
                <p:cNvSpPr/>
                <p:nvPr/>
              </p:nvSpPr>
              <p:spPr>
                <a:xfrm>
                  <a:off x="5124309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5" name="object 442"/>
                <p:cNvSpPr/>
                <p:nvPr/>
              </p:nvSpPr>
              <p:spPr>
                <a:xfrm>
                  <a:off x="5143965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6" name="object 443"/>
                <p:cNvSpPr/>
                <p:nvPr/>
              </p:nvSpPr>
              <p:spPr>
                <a:xfrm>
                  <a:off x="5134137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7" name="object 444"/>
                <p:cNvSpPr/>
                <p:nvPr/>
              </p:nvSpPr>
              <p:spPr>
                <a:xfrm>
                  <a:off x="5153792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8" name="object 445"/>
                <p:cNvSpPr/>
                <p:nvPr/>
              </p:nvSpPr>
              <p:spPr>
                <a:xfrm>
                  <a:off x="5153792" y="3215272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9" name="object 446"/>
                <p:cNvSpPr/>
                <p:nvPr/>
              </p:nvSpPr>
              <p:spPr>
                <a:xfrm>
                  <a:off x="5173448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40" name="object 447"/>
                <p:cNvSpPr/>
                <p:nvPr/>
              </p:nvSpPr>
              <p:spPr>
                <a:xfrm>
                  <a:off x="5163620" y="3215272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41" name="object 448"/>
                <p:cNvSpPr/>
                <p:nvPr/>
              </p:nvSpPr>
              <p:spPr>
                <a:xfrm>
                  <a:off x="5183275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42" name="object 449"/>
                <p:cNvSpPr/>
                <p:nvPr/>
              </p:nvSpPr>
              <p:spPr>
                <a:xfrm>
                  <a:off x="5173448" y="3215272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43" name="object 450"/>
                <p:cNvSpPr/>
                <p:nvPr/>
              </p:nvSpPr>
              <p:spPr>
                <a:xfrm>
                  <a:off x="5193371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44" name="object 451"/>
                <p:cNvSpPr/>
                <p:nvPr/>
              </p:nvSpPr>
              <p:spPr>
                <a:xfrm>
                  <a:off x="5183275" y="3215272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45" name="object 452"/>
                <p:cNvSpPr/>
                <p:nvPr/>
              </p:nvSpPr>
              <p:spPr>
                <a:xfrm>
                  <a:off x="5203199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46" name="object 453"/>
                <p:cNvSpPr/>
                <p:nvPr/>
              </p:nvSpPr>
              <p:spPr>
                <a:xfrm>
                  <a:off x="5183275" y="3215272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47" name="object 454"/>
                <p:cNvSpPr/>
                <p:nvPr/>
              </p:nvSpPr>
              <p:spPr>
                <a:xfrm>
                  <a:off x="5203199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48" name="object 455"/>
                <p:cNvSpPr/>
                <p:nvPr/>
              </p:nvSpPr>
              <p:spPr>
                <a:xfrm>
                  <a:off x="5193371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49" name="object 456"/>
                <p:cNvSpPr/>
                <p:nvPr/>
              </p:nvSpPr>
              <p:spPr>
                <a:xfrm>
                  <a:off x="5213028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" name="object 457"/>
                <p:cNvSpPr/>
                <p:nvPr/>
              </p:nvSpPr>
              <p:spPr>
                <a:xfrm>
                  <a:off x="5203199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1" name="object 458"/>
                <p:cNvSpPr/>
                <p:nvPr/>
              </p:nvSpPr>
              <p:spPr>
                <a:xfrm>
                  <a:off x="5222856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2" name="object 459"/>
                <p:cNvSpPr/>
                <p:nvPr/>
              </p:nvSpPr>
              <p:spPr>
                <a:xfrm>
                  <a:off x="5232684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3" name="object 460"/>
                <p:cNvSpPr/>
                <p:nvPr/>
              </p:nvSpPr>
              <p:spPr>
                <a:xfrm>
                  <a:off x="5252339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4" name="object 461"/>
                <p:cNvSpPr/>
                <p:nvPr/>
              </p:nvSpPr>
              <p:spPr>
                <a:xfrm>
                  <a:off x="5252339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5" name="object 462"/>
                <p:cNvSpPr/>
                <p:nvPr/>
              </p:nvSpPr>
              <p:spPr>
                <a:xfrm>
                  <a:off x="5271994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6" name="object 463"/>
                <p:cNvSpPr/>
                <p:nvPr/>
              </p:nvSpPr>
              <p:spPr>
                <a:xfrm>
                  <a:off x="5262167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7" name="object 464"/>
                <p:cNvSpPr/>
                <p:nvPr/>
              </p:nvSpPr>
              <p:spPr>
                <a:xfrm>
                  <a:off x="5281822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8" name="object 465"/>
                <p:cNvSpPr/>
                <p:nvPr/>
              </p:nvSpPr>
              <p:spPr>
                <a:xfrm>
                  <a:off x="5271994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9" name="object 466"/>
                <p:cNvSpPr/>
                <p:nvPr/>
              </p:nvSpPr>
              <p:spPr>
                <a:xfrm>
                  <a:off x="5291650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60" name="object 467"/>
                <p:cNvSpPr/>
                <p:nvPr/>
              </p:nvSpPr>
              <p:spPr>
                <a:xfrm>
                  <a:off x="5330962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61" name="object 468"/>
                <p:cNvSpPr/>
                <p:nvPr/>
              </p:nvSpPr>
              <p:spPr>
                <a:xfrm>
                  <a:off x="5350617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62" name="object 469"/>
                <p:cNvSpPr/>
                <p:nvPr/>
              </p:nvSpPr>
              <p:spPr>
                <a:xfrm>
                  <a:off x="5340790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63" name="object 470"/>
                <p:cNvSpPr/>
                <p:nvPr/>
              </p:nvSpPr>
              <p:spPr>
                <a:xfrm>
                  <a:off x="5360445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64" name="object 471"/>
                <p:cNvSpPr/>
                <p:nvPr/>
              </p:nvSpPr>
              <p:spPr>
                <a:xfrm>
                  <a:off x="5360445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65" name="object 472"/>
                <p:cNvSpPr/>
                <p:nvPr/>
              </p:nvSpPr>
              <p:spPr>
                <a:xfrm>
                  <a:off x="5380100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66" name="object 473"/>
                <p:cNvSpPr/>
                <p:nvPr/>
              </p:nvSpPr>
              <p:spPr>
                <a:xfrm>
                  <a:off x="5360445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67" name="object 474"/>
                <p:cNvSpPr/>
                <p:nvPr/>
              </p:nvSpPr>
              <p:spPr>
                <a:xfrm>
                  <a:off x="5380100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68" name="object 475"/>
                <p:cNvSpPr/>
                <p:nvPr/>
              </p:nvSpPr>
              <p:spPr>
                <a:xfrm>
                  <a:off x="5360445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69" name="object 476"/>
                <p:cNvSpPr/>
                <p:nvPr/>
              </p:nvSpPr>
              <p:spPr>
                <a:xfrm>
                  <a:off x="5380100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70" name="object 477"/>
                <p:cNvSpPr/>
                <p:nvPr/>
              </p:nvSpPr>
              <p:spPr>
                <a:xfrm>
                  <a:off x="5380100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71" name="object 478"/>
                <p:cNvSpPr/>
                <p:nvPr/>
              </p:nvSpPr>
              <p:spPr>
                <a:xfrm>
                  <a:off x="5399629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72" name="object 479"/>
                <p:cNvSpPr/>
                <p:nvPr/>
              </p:nvSpPr>
              <p:spPr>
                <a:xfrm>
                  <a:off x="5419285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73" name="object 480"/>
                <p:cNvSpPr/>
                <p:nvPr/>
              </p:nvSpPr>
              <p:spPr>
                <a:xfrm>
                  <a:off x="5438941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74" name="object 481"/>
                <p:cNvSpPr/>
                <p:nvPr/>
              </p:nvSpPr>
              <p:spPr>
                <a:xfrm>
                  <a:off x="5419285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75" name="object 482"/>
                <p:cNvSpPr/>
                <p:nvPr/>
              </p:nvSpPr>
              <p:spPr>
                <a:xfrm>
                  <a:off x="5438941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76" name="object 483"/>
                <p:cNvSpPr/>
                <p:nvPr/>
              </p:nvSpPr>
              <p:spPr>
                <a:xfrm>
                  <a:off x="5419285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77" name="object 484"/>
                <p:cNvSpPr/>
                <p:nvPr/>
              </p:nvSpPr>
              <p:spPr>
                <a:xfrm>
                  <a:off x="5438941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78" name="object 485"/>
                <p:cNvSpPr/>
                <p:nvPr/>
              </p:nvSpPr>
              <p:spPr>
                <a:xfrm>
                  <a:off x="5429112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79" name="object 486"/>
                <p:cNvSpPr/>
                <p:nvPr/>
              </p:nvSpPr>
              <p:spPr>
                <a:xfrm>
                  <a:off x="5448769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80" name="object 487"/>
                <p:cNvSpPr/>
                <p:nvPr/>
              </p:nvSpPr>
              <p:spPr>
                <a:xfrm>
                  <a:off x="5468424" y="3215272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468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81" name="object 488"/>
                <p:cNvSpPr/>
                <p:nvPr/>
              </p:nvSpPr>
              <p:spPr>
                <a:xfrm>
                  <a:off x="5488464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82" name="object 489"/>
                <p:cNvSpPr/>
                <p:nvPr/>
              </p:nvSpPr>
              <p:spPr>
                <a:xfrm>
                  <a:off x="5508119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83" name="object 490"/>
                <p:cNvSpPr/>
                <p:nvPr/>
              </p:nvSpPr>
              <p:spPr>
                <a:xfrm>
                  <a:off x="5527646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84" name="object 491"/>
                <p:cNvSpPr/>
                <p:nvPr/>
              </p:nvSpPr>
              <p:spPr>
                <a:xfrm>
                  <a:off x="5547302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85" name="object 492"/>
                <p:cNvSpPr/>
                <p:nvPr/>
              </p:nvSpPr>
              <p:spPr>
                <a:xfrm>
                  <a:off x="5566957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86" name="object 493"/>
                <p:cNvSpPr/>
                <p:nvPr/>
              </p:nvSpPr>
              <p:spPr>
                <a:xfrm>
                  <a:off x="5586613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87" name="object 494"/>
                <p:cNvSpPr/>
                <p:nvPr/>
              </p:nvSpPr>
              <p:spPr>
                <a:xfrm>
                  <a:off x="5606269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88" name="object 495"/>
                <p:cNvSpPr/>
                <p:nvPr/>
              </p:nvSpPr>
              <p:spPr>
                <a:xfrm>
                  <a:off x="559644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89" name="object 496"/>
                <p:cNvSpPr/>
                <p:nvPr/>
              </p:nvSpPr>
              <p:spPr>
                <a:xfrm>
                  <a:off x="5616097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90" name="object 497"/>
                <p:cNvSpPr/>
                <p:nvPr/>
              </p:nvSpPr>
              <p:spPr>
                <a:xfrm>
                  <a:off x="5606269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91" name="object 498"/>
                <p:cNvSpPr/>
                <p:nvPr/>
              </p:nvSpPr>
              <p:spPr>
                <a:xfrm>
                  <a:off x="562592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92" name="object 499"/>
                <p:cNvSpPr/>
                <p:nvPr/>
              </p:nvSpPr>
              <p:spPr>
                <a:xfrm>
                  <a:off x="5616097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93" name="object 500"/>
                <p:cNvSpPr/>
                <p:nvPr/>
              </p:nvSpPr>
              <p:spPr>
                <a:xfrm>
                  <a:off x="563575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94" name="object 501"/>
                <p:cNvSpPr/>
                <p:nvPr/>
              </p:nvSpPr>
              <p:spPr>
                <a:xfrm>
                  <a:off x="5616097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95" name="object 502"/>
                <p:cNvSpPr/>
                <p:nvPr/>
              </p:nvSpPr>
              <p:spPr>
                <a:xfrm>
                  <a:off x="563575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96" name="object 503"/>
                <p:cNvSpPr/>
                <p:nvPr/>
              </p:nvSpPr>
              <p:spPr>
                <a:xfrm>
                  <a:off x="5616097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97" name="object 504"/>
                <p:cNvSpPr/>
                <p:nvPr/>
              </p:nvSpPr>
              <p:spPr>
                <a:xfrm>
                  <a:off x="563575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98" name="object 505"/>
                <p:cNvSpPr/>
                <p:nvPr/>
              </p:nvSpPr>
              <p:spPr>
                <a:xfrm>
                  <a:off x="5665236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99" name="object 506"/>
                <p:cNvSpPr/>
                <p:nvPr/>
              </p:nvSpPr>
              <p:spPr>
                <a:xfrm>
                  <a:off x="5684891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00" name="object 507"/>
                <p:cNvSpPr/>
                <p:nvPr/>
              </p:nvSpPr>
              <p:spPr>
                <a:xfrm>
                  <a:off x="5675063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01" name="object 508"/>
                <p:cNvSpPr/>
                <p:nvPr/>
              </p:nvSpPr>
              <p:spPr>
                <a:xfrm>
                  <a:off x="5694719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02" name="object 509"/>
                <p:cNvSpPr/>
                <p:nvPr/>
              </p:nvSpPr>
              <p:spPr>
                <a:xfrm>
                  <a:off x="5773214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468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03" name="object 510"/>
                <p:cNvSpPr/>
                <p:nvPr/>
              </p:nvSpPr>
              <p:spPr>
                <a:xfrm>
                  <a:off x="579325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04" name="object 511"/>
                <p:cNvSpPr/>
                <p:nvPr/>
              </p:nvSpPr>
              <p:spPr>
                <a:xfrm>
                  <a:off x="5773214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468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05" name="object 512"/>
                <p:cNvSpPr/>
                <p:nvPr/>
              </p:nvSpPr>
              <p:spPr>
                <a:xfrm>
                  <a:off x="579325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06" name="object 513"/>
                <p:cNvSpPr/>
                <p:nvPr/>
              </p:nvSpPr>
              <p:spPr>
                <a:xfrm>
                  <a:off x="5773214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468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07" name="object 514"/>
                <p:cNvSpPr/>
                <p:nvPr/>
              </p:nvSpPr>
              <p:spPr>
                <a:xfrm>
                  <a:off x="579325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08" name="object 515"/>
                <p:cNvSpPr/>
                <p:nvPr/>
              </p:nvSpPr>
              <p:spPr>
                <a:xfrm>
                  <a:off x="5842393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09" name="object 516"/>
                <p:cNvSpPr/>
                <p:nvPr/>
              </p:nvSpPr>
              <p:spPr>
                <a:xfrm>
                  <a:off x="5862048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10" name="object 517"/>
                <p:cNvSpPr/>
                <p:nvPr/>
              </p:nvSpPr>
              <p:spPr>
                <a:xfrm>
                  <a:off x="5862048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11" name="object 518"/>
                <p:cNvSpPr/>
                <p:nvPr/>
              </p:nvSpPr>
              <p:spPr>
                <a:xfrm>
                  <a:off x="5881704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12" name="object 519"/>
                <p:cNvSpPr/>
                <p:nvPr/>
              </p:nvSpPr>
              <p:spPr>
                <a:xfrm>
                  <a:off x="5871876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13" name="object 520"/>
                <p:cNvSpPr/>
                <p:nvPr/>
              </p:nvSpPr>
              <p:spPr>
                <a:xfrm>
                  <a:off x="5891531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14" name="object 521"/>
                <p:cNvSpPr/>
                <p:nvPr/>
              </p:nvSpPr>
              <p:spPr>
                <a:xfrm>
                  <a:off x="5881704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15" name="object 522"/>
                <p:cNvSpPr/>
                <p:nvPr/>
              </p:nvSpPr>
              <p:spPr>
                <a:xfrm>
                  <a:off x="5901232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16" name="object 523"/>
                <p:cNvSpPr/>
                <p:nvPr/>
              </p:nvSpPr>
              <p:spPr>
                <a:xfrm>
                  <a:off x="5881704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17" name="object 524"/>
                <p:cNvSpPr/>
                <p:nvPr/>
              </p:nvSpPr>
              <p:spPr>
                <a:xfrm>
                  <a:off x="5901232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18" name="object 525"/>
                <p:cNvSpPr/>
                <p:nvPr/>
              </p:nvSpPr>
              <p:spPr>
                <a:xfrm>
                  <a:off x="5891531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19" name="object 526"/>
                <p:cNvSpPr/>
                <p:nvPr/>
              </p:nvSpPr>
              <p:spPr>
                <a:xfrm>
                  <a:off x="5911060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20" name="object 527"/>
                <p:cNvSpPr/>
                <p:nvPr/>
              </p:nvSpPr>
              <p:spPr>
                <a:xfrm>
                  <a:off x="5891531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21" name="object 528"/>
                <p:cNvSpPr/>
                <p:nvPr/>
              </p:nvSpPr>
              <p:spPr>
                <a:xfrm>
                  <a:off x="5911060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22" name="object 529"/>
                <p:cNvSpPr/>
                <p:nvPr/>
              </p:nvSpPr>
              <p:spPr>
                <a:xfrm>
                  <a:off x="591106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23" name="object 530"/>
                <p:cNvSpPr/>
                <p:nvPr/>
              </p:nvSpPr>
              <p:spPr>
                <a:xfrm>
                  <a:off x="5930717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24" name="object 531"/>
                <p:cNvSpPr/>
                <p:nvPr/>
              </p:nvSpPr>
              <p:spPr>
                <a:xfrm>
                  <a:off x="5920888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25" name="object 532"/>
                <p:cNvSpPr/>
                <p:nvPr/>
              </p:nvSpPr>
              <p:spPr>
                <a:xfrm>
                  <a:off x="594054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26" name="object 533"/>
                <p:cNvSpPr/>
                <p:nvPr/>
              </p:nvSpPr>
              <p:spPr>
                <a:xfrm>
                  <a:off x="5930717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27" name="object 534"/>
                <p:cNvSpPr/>
                <p:nvPr/>
              </p:nvSpPr>
              <p:spPr>
                <a:xfrm>
                  <a:off x="5950372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28" name="object 535"/>
                <p:cNvSpPr/>
                <p:nvPr/>
              </p:nvSpPr>
              <p:spPr>
                <a:xfrm>
                  <a:off x="5940545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29" name="object 536"/>
                <p:cNvSpPr/>
                <p:nvPr/>
              </p:nvSpPr>
              <p:spPr>
                <a:xfrm>
                  <a:off x="5960200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0" name="object 537"/>
                <p:cNvSpPr/>
                <p:nvPr/>
              </p:nvSpPr>
              <p:spPr>
                <a:xfrm>
                  <a:off x="5940545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1" name="object 538"/>
                <p:cNvSpPr/>
                <p:nvPr/>
              </p:nvSpPr>
              <p:spPr>
                <a:xfrm>
                  <a:off x="5960200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2" name="object 539"/>
                <p:cNvSpPr/>
                <p:nvPr/>
              </p:nvSpPr>
              <p:spPr>
                <a:xfrm>
                  <a:off x="5950372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3" name="object 540"/>
                <p:cNvSpPr/>
                <p:nvPr/>
              </p:nvSpPr>
              <p:spPr>
                <a:xfrm>
                  <a:off x="5970028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4" name="object 541"/>
                <p:cNvSpPr/>
                <p:nvPr/>
              </p:nvSpPr>
              <p:spPr>
                <a:xfrm>
                  <a:off x="5970028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5" name="object 542"/>
                <p:cNvSpPr/>
                <p:nvPr/>
              </p:nvSpPr>
              <p:spPr>
                <a:xfrm>
                  <a:off x="598968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6" name="object 543"/>
                <p:cNvSpPr/>
                <p:nvPr/>
              </p:nvSpPr>
              <p:spPr>
                <a:xfrm>
                  <a:off x="6038823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7" name="object 544"/>
                <p:cNvSpPr/>
                <p:nvPr/>
              </p:nvSpPr>
              <p:spPr>
                <a:xfrm>
                  <a:off x="6058478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8" name="object 545"/>
                <p:cNvSpPr/>
                <p:nvPr/>
              </p:nvSpPr>
              <p:spPr>
                <a:xfrm>
                  <a:off x="6048651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9" name="object 546"/>
                <p:cNvSpPr/>
                <p:nvPr/>
              </p:nvSpPr>
              <p:spPr>
                <a:xfrm>
                  <a:off x="6068306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0" name="object 547"/>
                <p:cNvSpPr/>
                <p:nvPr/>
              </p:nvSpPr>
              <p:spPr>
                <a:xfrm>
                  <a:off x="6048651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1" name="object 548"/>
                <p:cNvSpPr/>
                <p:nvPr/>
              </p:nvSpPr>
              <p:spPr>
                <a:xfrm>
                  <a:off x="6068306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2" name="object 549"/>
                <p:cNvSpPr/>
                <p:nvPr/>
              </p:nvSpPr>
              <p:spPr>
                <a:xfrm>
                  <a:off x="6048651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3" name="object 550"/>
                <p:cNvSpPr/>
                <p:nvPr/>
              </p:nvSpPr>
              <p:spPr>
                <a:xfrm>
                  <a:off x="6068306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4" name="object 551"/>
                <p:cNvSpPr/>
                <p:nvPr/>
              </p:nvSpPr>
              <p:spPr>
                <a:xfrm>
                  <a:off x="6048651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5" name="object 552"/>
                <p:cNvSpPr/>
                <p:nvPr/>
              </p:nvSpPr>
              <p:spPr>
                <a:xfrm>
                  <a:off x="6068306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6" name="object 553"/>
                <p:cNvSpPr/>
                <p:nvPr/>
              </p:nvSpPr>
              <p:spPr>
                <a:xfrm>
                  <a:off x="6048651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7" name="object 554"/>
                <p:cNvSpPr/>
                <p:nvPr/>
              </p:nvSpPr>
              <p:spPr>
                <a:xfrm>
                  <a:off x="6068306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8" name="object 555"/>
                <p:cNvSpPr/>
                <p:nvPr/>
              </p:nvSpPr>
              <p:spPr>
                <a:xfrm>
                  <a:off x="6058478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9" name="object 556"/>
                <p:cNvSpPr/>
                <p:nvPr/>
              </p:nvSpPr>
              <p:spPr>
                <a:xfrm>
                  <a:off x="6078402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50" name="object 557"/>
                <p:cNvSpPr/>
                <p:nvPr/>
              </p:nvSpPr>
              <p:spPr>
                <a:xfrm>
                  <a:off x="6078402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51" name="object 558"/>
                <p:cNvSpPr/>
                <p:nvPr/>
              </p:nvSpPr>
              <p:spPr>
                <a:xfrm>
                  <a:off x="6098057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52" name="object 559"/>
                <p:cNvSpPr/>
                <p:nvPr/>
              </p:nvSpPr>
              <p:spPr>
                <a:xfrm>
                  <a:off x="608823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53" name="object 560"/>
                <p:cNvSpPr/>
                <p:nvPr/>
              </p:nvSpPr>
              <p:spPr>
                <a:xfrm>
                  <a:off x="610788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54" name="object 561"/>
                <p:cNvSpPr/>
                <p:nvPr/>
              </p:nvSpPr>
              <p:spPr>
                <a:xfrm>
                  <a:off x="6127542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55" name="object 562"/>
                <p:cNvSpPr/>
                <p:nvPr/>
              </p:nvSpPr>
              <p:spPr>
                <a:xfrm>
                  <a:off x="6147197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56" name="object 563"/>
                <p:cNvSpPr/>
                <p:nvPr/>
              </p:nvSpPr>
              <p:spPr>
                <a:xfrm>
                  <a:off x="613737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57" name="object 564"/>
                <p:cNvSpPr/>
                <p:nvPr/>
              </p:nvSpPr>
              <p:spPr>
                <a:xfrm>
                  <a:off x="615702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58" name="object 565"/>
                <p:cNvSpPr/>
                <p:nvPr/>
              </p:nvSpPr>
              <p:spPr>
                <a:xfrm>
                  <a:off x="6157025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59" name="object 566"/>
                <p:cNvSpPr/>
                <p:nvPr/>
              </p:nvSpPr>
              <p:spPr>
                <a:xfrm>
                  <a:off x="6176680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60" name="object 567"/>
                <p:cNvSpPr/>
                <p:nvPr/>
              </p:nvSpPr>
              <p:spPr>
                <a:xfrm>
                  <a:off x="6166853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61" name="object 568"/>
                <p:cNvSpPr/>
                <p:nvPr/>
              </p:nvSpPr>
              <p:spPr>
                <a:xfrm>
                  <a:off x="6186508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62" name="object 569"/>
                <p:cNvSpPr/>
                <p:nvPr/>
              </p:nvSpPr>
              <p:spPr>
                <a:xfrm>
                  <a:off x="6166853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63" name="object 570"/>
                <p:cNvSpPr/>
                <p:nvPr/>
              </p:nvSpPr>
              <p:spPr>
                <a:xfrm>
                  <a:off x="6186508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64" name="object 571"/>
                <p:cNvSpPr/>
                <p:nvPr/>
              </p:nvSpPr>
              <p:spPr>
                <a:xfrm>
                  <a:off x="6186508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65" name="object 572"/>
                <p:cNvSpPr/>
                <p:nvPr/>
              </p:nvSpPr>
              <p:spPr>
                <a:xfrm>
                  <a:off x="620616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66" name="object 573"/>
                <p:cNvSpPr/>
                <p:nvPr/>
              </p:nvSpPr>
              <p:spPr>
                <a:xfrm>
                  <a:off x="6196336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67" name="object 574"/>
                <p:cNvSpPr/>
                <p:nvPr/>
              </p:nvSpPr>
              <p:spPr>
                <a:xfrm>
                  <a:off x="6215991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68" name="object 575"/>
                <p:cNvSpPr/>
                <p:nvPr/>
              </p:nvSpPr>
              <p:spPr>
                <a:xfrm>
                  <a:off x="6206163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69" name="object 576"/>
                <p:cNvSpPr/>
                <p:nvPr/>
              </p:nvSpPr>
              <p:spPr>
                <a:xfrm>
                  <a:off x="6225820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70" name="object 577"/>
                <p:cNvSpPr/>
                <p:nvPr/>
              </p:nvSpPr>
              <p:spPr>
                <a:xfrm>
                  <a:off x="6215991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71" name="object 578"/>
                <p:cNvSpPr/>
                <p:nvPr/>
              </p:nvSpPr>
              <p:spPr>
                <a:xfrm>
                  <a:off x="6235648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72" name="object 579"/>
                <p:cNvSpPr/>
                <p:nvPr/>
              </p:nvSpPr>
              <p:spPr>
                <a:xfrm>
                  <a:off x="6235648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6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73" name="object 580"/>
                <p:cNvSpPr/>
                <p:nvPr/>
              </p:nvSpPr>
              <p:spPr>
                <a:xfrm>
                  <a:off x="625530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74" name="object 581"/>
                <p:cNvSpPr/>
                <p:nvPr/>
              </p:nvSpPr>
              <p:spPr>
                <a:xfrm>
                  <a:off x="6235648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6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75" name="object 582"/>
                <p:cNvSpPr/>
                <p:nvPr/>
              </p:nvSpPr>
              <p:spPr>
                <a:xfrm>
                  <a:off x="625530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76" name="object 583"/>
                <p:cNvSpPr/>
                <p:nvPr/>
              </p:nvSpPr>
              <p:spPr>
                <a:xfrm>
                  <a:off x="6235648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6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77" name="object 584"/>
                <p:cNvSpPr/>
                <p:nvPr/>
              </p:nvSpPr>
              <p:spPr>
                <a:xfrm>
                  <a:off x="625530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78" name="object 585"/>
                <p:cNvSpPr/>
                <p:nvPr/>
              </p:nvSpPr>
              <p:spPr>
                <a:xfrm>
                  <a:off x="6255303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6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79" name="object 586"/>
                <p:cNvSpPr/>
                <p:nvPr/>
              </p:nvSpPr>
              <p:spPr>
                <a:xfrm>
                  <a:off x="6274817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80" name="object 587"/>
                <p:cNvSpPr/>
                <p:nvPr/>
              </p:nvSpPr>
              <p:spPr>
                <a:xfrm>
                  <a:off x="6265131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6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81" name="object 588"/>
                <p:cNvSpPr/>
                <p:nvPr/>
              </p:nvSpPr>
              <p:spPr>
                <a:xfrm>
                  <a:off x="628464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82" name="object 589"/>
                <p:cNvSpPr/>
                <p:nvPr/>
              </p:nvSpPr>
              <p:spPr>
                <a:xfrm>
                  <a:off x="6284645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83" name="object 590"/>
                <p:cNvSpPr/>
                <p:nvPr/>
              </p:nvSpPr>
              <p:spPr>
                <a:xfrm>
                  <a:off x="6304301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84" name="object 591"/>
                <p:cNvSpPr/>
                <p:nvPr/>
              </p:nvSpPr>
              <p:spPr>
                <a:xfrm>
                  <a:off x="6284645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85" name="object 592"/>
                <p:cNvSpPr/>
                <p:nvPr/>
              </p:nvSpPr>
              <p:spPr>
                <a:xfrm>
                  <a:off x="6304301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86" name="object 593"/>
                <p:cNvSpPr/>
                <p:nvPr/>
              </p:nvSpPr>
              <p:spPr>
                <a:xfrm>
                  <a:off x="6294472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87" name="object 594"/>
                <p:cNvSpPr/>
                <p:nvPr/>
              </p:nvSpPr>
              <p:spPr>
                <a:xfrm>
                  <a:off x="6314129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88" name="object 595"/>
                <p:cNvSpPr/>
                <p:nvPr/>
              </p:nvSpPr>
              <p:spPr>
                <a:xfrm>
                  <a:off x="6333785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481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89" name="object 596"/>
                <p:cNvSpPr/>
                <p:nvPr/>
              </p:nvSpPr>
              <p:spPr>
                <a:xfrm>
                  <a:off x="6353440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90" name="object 597"/>
                <p:cNvSpPr/>
                <p:nvPr/>
              </p:nvSpPr>
              <p:spPr>
                <a:xfrm>
                  <a:off x="6333785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481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91" name="object 598"/>
                <p:cNvSpPr/>
                <p:nvPr/>
              </p:nvSpPr>
              <p:spPr>
                <a:xfrm>
                  <a:off x="6353440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92" name="object 599"/>
                <p:cNvSpPr/>
                <p:nvPr/>
              </p:nvSpPr>
              <p:spPr>
                <a:xfrm>
                  <a:off x="6353440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481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93" name="object 600"/>
                <p:cNvSpPr/>
                <p:nvPr/>
              </p:nvSpPr>
              <p:spPr>
                <a:xfrm>
                  <a:off x="637349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94" name="object 601"/>
                <p:cNvSpPr/>
                <p:nvPr/>
              </p:nvSpPr>
              <p:spPr>
                <a:xfrm>
                  <a:off x="6363268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95" name="object 602"/>
                <p:cNvSpPr/>
                <p:nvPr/>
              </p:nvSpPr>
              <p:spPr>
                <a:xfrm>
                  <a:off x="6383321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96" name="object 603"/>
                <p:cNvSpPr/>
                <p:nvPr/>
              </p:nvSpPr>
              <p:spPr>
                <a:xfrm>
                  <a:off x="6363268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97" name="object 604"/>
                <p:cNvSpPr/>
                <p:nvPr/>
              </p:nvSpPr>
              <p:spPr>
                <a:xfrm>
                  <a:off x="6383321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98" name="object 605"/>
                <p:cNvSpPr/>
                <p:nvPr/>
              </p:nvSpPr>
              <p:spPr>
                <a:xfrm>
                  <a:off x="6363268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99" name="object 606"/>
                <p:cNvSpPr/>
                <p:nvPr/>
              </p:nvSpPr>
              <p:spPr>
                <a:xfrm>
                  <a:off x="6383321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00" name="object 607"/>
                <p:cNvSpPr/>
                <p:nvPr/>
              </p:nvSpPr>
              <p:spPr>
                <a:xfrm>
                  <a:off x="6363268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01" name="object 608"/>
                <p:cNvSpPr/>
                <p:nvPr/>
              </p:nvSpPr>
              <p:spPr>
                <a:xfrm>
                  <a:off x="6383321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02" name="object 609"/>
                <p:cNvSpPr/>
                <p:nvPr/>
              </p:nvSpPr>
              <p:spPr>
                <a:xfrm>
                  <a:off x="6383321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03" name="object 610"/>
                <p:cNvSpPr/>
                <p:nvPr/>
              </p:nvSpPr>
              <p:spPr>
                <a:xfrm>
                  <a:off x="6402848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04" name="object 611"/>
                <p:cNvSpPr/>
                <p:nvPr/>
              </p:nvSpPr>
              <p:spPr>
                <a:xfrm>
                  <a:off x="6393148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05" name="object 612"/>
                <p:cNvSpPr/>
                <p:nvPr/>
              </p:nvSpPr>
              <p:spPr>
                <a:xfrm>
                  <a:off x="6412676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06" name="object 613"/>
                <p:cNvSpPr/>
                <p:nvPr/>
              </p:nvSpPr>
              <p:spPr>
                <a:xfrm>
                  <a:off x="6412676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07" name="object 614"/>
                <p:cNvSpPr/>
                <p:nvPr/>
              </p:nvSpPr>
              <p:spPr>
                <a:xfrm>
                  <a:off x="6432331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08" name="object 615"/>
                <p:cNvSpPr/>
                <p:nvPr/>
              </p:nvSpPr>
              <p:spPr>
                <a:xfrm>
                  <a:off x="6501126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09" name="object 616"/>
                <p:cNvSpPr/>
                <p:nvPr/>
              </p:nvSpPr>
              <p:spPr>
                <a:xfrm>
                  <a:off x="6520782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10" name="object 617"/>
                <p:cNvSpPr/>
                <p:nvPr/>
              </p:nvSpPr>
              <p:spPr>
                <a:xfrm>
                  <a:off x="6520782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11" name="object 618"/>
                <p:cNvSpPr/>
                <p:nvPr/>
              </p:nvSpPr>
              <p:spPr>
                <a:xfrm>
                  <a:off x="6540437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12" name="object 619"/>
                <p:cNvSpPr/>
                <p:nvPr/>
              </p:nvSpPr>
              <p:spPr>
                <a:xfrm>
                  <a:off x="653061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13" name="object 620"/>
                <p:cNvSpPr/>
                <p:nvPr/>
              </p:nvSpPr>
              <p:spPr>
                <a:xfrm>
                  <a:off x="655026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14" name="object 621"/>
                <p:cNvSpPr/>
                <p:nvPr/>
              </p:nvSpPr>
              <p:spPr>
                <a:xfrm>
                  <a:off x="6560093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15" name="object 622"/>
                <p:cNvSpPr/>
                <p:nvPr/>
              </p:nvSpPr>
              <p:spPr>
                <a:xfrm>
                  <a:off x="6579748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16" name="object 623"/>
                <p:cNvSpPr/>
                <p:nvPr/>
              </p:nvSpPr>
              <p:spPr>
                <a:xfrm>
                  <a:off x="656992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17" name="object 624"/>
                <p:cNvSpPr/>
                <p:nvPr/>
              </p:nvSpPr>
              <p:spPr>
                <a:xfrm>
                  <a:off x="6589576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18" name="object 625"/>
                <p:cNvSpPr/>
                <p:nvPr/>
              </p:nvSpPr>
              <p:spPr>
                <a:xfrm>
                  <a:off x="656992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19" name="object 626"/>
                <p:cNvSpPr/>
                <p:nvPr/>
              </p:nvSpPr>
              <p:spPr>
                <a:xfrm>
                  <a:off x="6589576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20" name="object 627"/>
                <p:cNvSpPr/>
                <p:nvPr/>
              </p:nvSpPr>
              <p:spPr>
                <a:xfrm>
                  <a:off x="656992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21" name="object 628"/>
                <p:cNvSpPr/>
                <p:nvPr/>
              </p:nvSpPr>
              <p:spPr>
                <a:xfrm>
                  <a:off x="6589576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22" name="object 629"/>
                <p:cNvSpPr/>
                <p:nvPr/>
              </p:nvSpPr>
              <p:spPr>
                <a:xfrm>
                  <a:off x="6628888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54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23" name="object 630"/>
                <p:cNvSpPr/>
                <p:nvPr/>
              </p:nvSpPr>
              <p:spPr>
                <a:xfrm>
                  <a:off x="6648418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24" name="object 631"/>
                <p:cNvSpPr/>
                <p:nvPr/>
              </p:nvSpPr>
              <p:spPr>
                <a:xfrm>
                  <a:off x="6638716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54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25" name="object 632"/>
                <p:cNvSpPr/>
                <p:nvPr/>
              </p:nvSpPr>
              <p:spPr>
                <a:xfrm>
                  <a:off x="6658246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26" name="object 633"/>
                <p:cNvSpPr/>
                <p:nvPr/>
              </p:nvSpPr>
              <p:spPr>
                <a:xfrm>
                  <a:off x="6638716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54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27" name="object 634"/>
                <p:cNvSpPr/>
                <p:nvPr/>
              </p:nvSpPr>
              <p:spPr>
                <a:xfrm>
                  <a:off x="6658246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28" name="object 635"/>
                <p:cNvSpPr/>
                <p:nvPr/>
              </p:nvSpPr>
              <p:spPr>
                <a:xfrm>
                  <a:off x="6648418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468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29" name="object 636"/>
                <p:cNvSpPr/>
                <p:nvPr/>
              </p:nvSpPr>
              <p:spPr>
                <a:xfrm>
                  <a:off x="6668457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30" name="object 637"/>
                <p:cNvSpPr/>
                <p:nvPr/>
              </p:nvSpPr>
              <p:spPr>
                <a:xfrm>
                  <a:off x="6658246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468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31" name="object 638"/>
                <p:cNvSpPr/>
                <p:nvPr/>
              </p:nvSpPr>
              <p:spPr>
                <a:xfrm>
                  <a:off x="667828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32" name="object 639"/>
                <p:cNvSpPr/>
                <p:nvPr/>
              </p:nvSpPr>
              <p:spPr>
                <a:xfrm>
                  <a:off x="6658246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468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33" name="object 640"/>
                <p:cNvSpPr/>
                <p:nvPr/>
              </p:nvSpPr>
              <p:spPr>
                <a:xfrm>
                  <a:off x="667828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34" name="object 641"/>
                <p:cNvSpPr/>
                <p:nvPr/>
              </p:nvSpPr>
              <p:spPr>
                <a:xfrm>
                  <a:off x="6668457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35" name="object 642"/>
                <p:cNvSpPr/>
                <p:nvPr/>
              </p:nvSpPr>
              <p:spPr>
                <a:xfrm>
                  <a:off x="668811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36" name="object 643"/>
                <p:cNvSpPr/>
                <p:nvPr/>
              </p:nvSpPr>
              <p:spPr>
                <a:xfrm>
                  <a:off x="6668457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37" name="object 644"/>
                <p:cNvSpPr/>
                <p:nvPr/>
              </p:nvSpPr>
              <p:spPr>
                <a:xfrm>
                  <a:off x="668811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38" name="object 645"/>
                <p:cNvSpPr/>
                <p:nvPr/>
              </p:nvSpPr>
              <p:spPr>
                <a:xfrm>
                  <a:off x="6678285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39" name="object 646"/>
                <p:cNvSpPr/>
                <p:nvPr/>
              </p:nvSpPr>
              <p:spPr>
                <a:xfrm>
                  <a:off x="6697940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40" name="object 647"/>
                <p:cNvSpPr/>
                <p:nvPr/>
              </p:nvSpPr>
              <p:spPr>
                <a:xfrm>
                  <a:off x="6678285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41" name="object 648"/>
                <p:cNvSpPr/>
                <p:nvPr/>
              </p:nvSpPr>
              <p:spPr>
                <a:xfrm>
                  <a:off x="6697939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42" name="object 649"/>
                <p:cNvSpPr/>
                <p:nvPr/>
              </p:nvSpPr>
              <p:spPr>
                <a:xfrm>
                  <a:off x="669794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43" name="object 650"/>
                <p:cNvSpPr/>
                <p:nvPr/>
              </p:nvSpPr>
              <p:spPr>
                <a:xfrm>
                  <a:off x="6717596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44" name="object 651"/>
                <p:cNvSpPr/>
                <p:nvPr/>
              </p:nvSpPr>
              <p:spPr>
                <a:xfrm>
                  <a:off x="669794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45" name="object 652"/>
                <p:cNvSpPr/>
                <p:nvPr/>
              </p:nvSpPr>
              <p:spPr>
                <a:xfrm>
                  <a:off x="6717596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46" name="object 653"/>
                <p:cNvSpPr/>
                <p:nvPr/>
              </p:nvSpPr>
              <p:spPr>
                <a:xfrm>
                  <a:off x="6727424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47" name="object 654"/>
                <p:cNvSpPr/>
                <p:nvPr/>
              </p:nvSpPr>
              <p:spPr>
                <a:xfrm>
                  <a:off x="6747080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48" name="object 655"/>
                <p:cNvSpPr/>
                <p:nvPr/>
              </p:nvSpPr>
              <p:spPr>
                <a:xfrm>
                  <a:off x="6737251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49" name="object 656"/>
                <p:cNvSpPr/>
                <p:nvPr/>
              </p:nvSpPr>
              <p:spPr>
                <a:xfrm>
                  <a:off x="6756908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50" name="object 657"/>
                <p:cNvSpPr/>
                <p:nvPr/>
              </p:nvSpPr>
              <p:spPr>
                <a:xfrm>
                  <a:off x="6737251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51" name="object 658"/>
                <p:cNvSpPr/>
                <p:nvPr/>
              </p:nvSpPr>
              <p:spPr>
                <a:xfrm>
                  <a:off x="6756908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52" name="object 659"/>
                <p:cNvSpPr/>
                <p:nvPr/>
              </p:nvSpPr>
              <p:spPr>
                <a:xfrm>
                  <a:off x="6776434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53" name="object 660"/>
                <p:cNvSpPr/>
                <p:nvPr/>
              </p:nvSpPr>
              <p:spPr>
                <a:xfrm>
                  <a:off x="6796089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54" name="object 661"/>
                <p:cNvSpPr/>
                <p:nvPr/>
              </p:nvSpPr>
              <p:spPr>
                <a:xfrm>
                  <a:off x="6835402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55" name="object 662"/>
                <p:cNvSpPr/>
                <p:nvPr/>
              </p:nvSpPr>
              <p:spPr>
                <a:xfrm>
                  <a:off x="6855057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56" name="object 663"/>
                <p:cNvSpPr/>
                <p:nvPr/>
              </p:nvSpPr>
              <p:spPr>
                <a:xfrm>
                  <a:off x="6835402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57" name="object 664"/>
                <p:cNvSpPr/>
                <p:nvPr/>
              </p:nvSpPr>
              <p:spPr>
                <a:xfrm>
                  <a:off x="6855057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58" name="object 665"/>
                <p:cNvSpPr/>
                <p:nvPr/>
              </p:nvSpPr>
              <p:spPr>
                <a:xfrm>
                  <a:off x="6855057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59" name="object 666"/>
                <p:cNvSpPr/>
                <p:nvPr/>
              </p:nvSpPr>
              <p:spPr>
                <a:xfrm>
                  <a:off x="6874712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60" name="object 667"/>
                <p:cNvSpPr/>
                <p:nvPr/>
              </p:nvSpPr>
              <p:spPr>
                <a:xfrm>
                  <a:off x="6894368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61" name="object 668"/>
                <p:cNvSpPr/>
                <p:nvPr/>
              </p:nvSpPr>
              <p:spPr>
                <a:xfrm>
                  <a:off x="691402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62" name="object 669"/>
                <p:cNvSpPr/>
                <p:nvPr/>
              </p:nvSpPr>
              <p:spPr>
                <a:xfrm>
                  <a:off x="6914025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63" name="object 670"/>
                <p:cNvSpPr/>
                <p:nvPr/>
              </p:nvSpPr>
              <p:spPr>
                <a:xfrm>
                  <a:off x="6933680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64" name="object 671"/>
                <p:cNvSpPr/>
                <p:nvPr/>
              </p:nvSpPr>
              <p:spPr>
                <a:xfrm>
                  <a:off x="6933680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65" name="object 672"/>
                <p:cNvSpPr/>
                <p:nvPr/>
              </p:nvSpPr>
              <p:spPr>
                <a:xfrm>
                  <a:off x="695333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66" name="object 673"/>
                <p:cNvSpPr/>
                <p:nvPr/>
              </p:nvSpPr>
              <p:spPr>
                <a:xfrm>
                  <a:off x="6953335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67" name="object 674"/>
                <p:cNvSpPr/>
                <p:nvPr/>
              </p:nvSpPr>
              <p:spPr>
                <a:xfrm>
                  <a:off x="6973259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68" name="object 675"/>
                <p:cNvSpPr/>
                <p:nvPr/>
              </p:nvSpPr>
              <p:spPr>
                <a:xfrm>
                  <a:off x="6963431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69" name="object 676"/>
                <p:cNvSpPr/>
                <p:nvPr/>
              </p:nvSpPr>
              <p:spPr>
                <a:xfrm>
                  <a:off x="6983087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70" name="object 677"/>
                <p:cNvSpPr/>
                <p:nvPr/>
              </p:nvSpPr>
              <p:spPr>
                <a:xfrm>
                  <a:off x="6973259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71" name="object 678"/>
                <p:cNvSpPr/>
                <p:nvPr/>
              </p:nvSpPr>
              <p:spPr>
                <a:xfrm>
                  <a:off x="6992914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72" name="object 679"/>
                <p:cNvSpPr/>
                <p:nvPr/>
              </p:nvSpPr>
              <p:spPr>
                <a:xfrm>
                  <a:off x="6983087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73" name="object 680"/>
                <p:cNvSpPr/>
                <p:nvPr/>
              </p:nvSpPr>
              <p:spPr>
                <a:xfrm>
                  <a:off x="7002742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74" name="object 681"/>
                <p:cNvSpPr/>
                <p:nvPr/>
              </p:nvSpPr>
              <p:spPr>
                <a:xfrm>
                  <a:off x="7051882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75" name="object 682"/>
                <p:cNvSpPr/>
                <p:nvPr/>
              </p:nvSpPr>
              <p:spPr>
                <a:xfrm>
                  <a:off x="7071537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76" name="object 683"/>
                <p:cNvSpPr/>
                <p:nvPr/>
              </p:nvSpPr>
              <p:spPr>
                <a:xfrm>
                  <a:off x="706171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77" name="object 684"/>
                <p:cNvSpPr/>
                <p:nvPr/>
              </p:nvSpPr>
              <p:spPr>
                <a:xfrm>
                  <a:off x="708136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78" name="object 685"/>
                <p:cNvSpPr/>
                <p:nvPr/>
              </p:nvSpPr>
              <p:spPr>
                <a:xfrm>
                  <a:off x="7071537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79" name="object 686"/>
                <p:cNvSpPr/>
                <p:nvPr/>
              </p:nvSpPr>
              <p:spPr>
                <a:xfrm>
                  <a:off x="709119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80" name="object 687"/>
                <p:cNvSpPr/>
                <p:nvPr/>
              </p:nvSpPr>
              <p:spPr>
                <a:xfrm>
                  <a:off x="711085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6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81" name="object 688"/>
                <p:cNvSpPr/>
                <p:nvPr/>
              </p:nvSpPr>
              <p:spPr>
                <a:xfrm>
                  <a:off x="713050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82" name="object 689"/>
                <p:cNvSpPr/>
                <p:nvPr/>
              </p:nvSpPr>
              <p:spPr>
                <a:xfrm>
                  <a:off x="7120677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6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83" name="object 690"/>
                <p:cNvSpPr/>
                <p:nvPr/>
              </p:nvSpPr>
              <p:spPr>
                <a:xfrm>
                  <a:off x="714033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84" name="object 691"/>
                <p:cNvSpPr/>
                <p:nvPr/>
              </p:nvSpPr>
              <p:spPr>
                <a:xfrm>
                  <a:off x="7130505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6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85" name="object 692"/>
                <p:cNvSpPr/>
                <p:nvPr/>
              </p:nvSpPr>
              <p:spPr>
                <a:xfrm>
                  <a:off x="7150021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86" name="object 693"/>
                <p:cNvSpPr/>
                <p:nvPr/>
              </p:nvSpPr>
              <p:spPr>
                <a:xfrm>
                  <a:off x="7140333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6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87" name="object 694"/>
                <p:cNvSpPr/>
                <p:nvPr/>
              </p:nvSpPr>
              <p:spPr>
                <a:xfrm>
                  <a:off x="7159849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88" name="object 695"/>
                <p:cNvSpPr/>
                <p:nvPr/>
              </p:nvSpPr>
              <p:spPr>
                <a:xfrm>
                  <a:off x="7159849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89" name="object 696"/>
                <p:cNvSpPr/>
                <p:nvPr/>
              </p:nvSpPr>
              <p:spPr>
                <a:xfrm>
                  <a:off x="7179504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90" name="object 697"/>
                <p:cNvSpPr/>
                <p:nvPr/>
              </p:nvSpPr>
              <p:spPr>
                <a:xfrm>
                  <a:off x="7169677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91" name="object 698"/>
                <p:cNvSpPr/>
                <p:nvPr/>
              </p:nvSpPr>
              <p:spPr>
                <a:xfrm>
                  <a:off x="7189332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92" name="object 699"/>
                <p:cNvSpPr/>
                <p:nvPr/>
              </p:nvSpPr>
              <p:spPr>
                <a:xfrm>
                  <a:off x="7218815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481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93" name="object 700"/>
                <p:cNvSpPr/>
                <p:nvPr/>
              </p:nvSpPr>
              <p:spPr>
                <a:xfrm>
                  <a:off x="7238472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94" name="object 701"/>
                <p:cNvSpPr/>
                <p:nvPr/>
              </p:nvSpPr>
              <p:spPr>
                <a:xfrm>
                  <a:off x="7218815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481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95" name="object 702"/>
                <p:cNvSpPr/>
                <p:nvPr/>
              </p:nvSpPr>
              <p:spPr>
                <a:xfrm>
                  <a:off x="7238472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96" name="object 703"/>
                <p:cNvSpPr/>
                <p:nvPr/>
              </p:nvSpPr>
              <p:spPr>
                <a:xfrm>
                  <a:off x="7238472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97" name="object 704"/>
                <p:cNvSpPr/>
                <p:nvPr/>
              </p:nvSpPr>
              <p:spPr>
                <a:xfrm>
                  <a:off x="7258522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98" name="object 705"/>
                <p:cNvSpPr/>
                <p:nvPr/>
              </p:nvSpPr>
              <p:spPr>
                <a:xfrm>
                  <a:off x="7238472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99" name="object 706"/>
                <p:cNvSpPr/>
                <p:nvPr/>
              </p:nvSpPr>
              <p:spPr>
                <a:xfrm>
                  <a:off x="7258522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00" name="object 707"/>
                <p:cNvSpPr/>
                <p:nvPr/>
              </p:nvSpPr>
              <p:spPr>
                <a:xfrm>
                  <a:off x="7248300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01" name="object 708"/>
                <p:cNvSpPr/>
                <p:nvPr/>
              </p:nvSpPr>
              <p:spPr>
                <a:xfrm>
                  <a:off x="7268222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02" name="object 709"/>
                <p:cNvSpPr/>
                <p:nvPr/>
              </p:nvSpPr>
              <p:spPr>
                <a:xfrm>
                  <a:off x="7268222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03" name="object 710"/>
                <p:cNvSpPr/>
                <p:nvPr/>
              </p:nvSpPr>
              <p:spPr>
                <a:xfrm>
                  <a:off x="7287877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04" name="object 711"/>
                <p:cNvSpPr/>
                <p:nvPr/>
              </p:nvSpPr>
              <p:spPr>
                <a:xfrm>
                  <a:off x="727805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05" name="object 712"/>
                <p:cNvSpPr/>
                <p:nvPr/>
              </p:nvSpPr>
              <p:spPr>
                <a:xfrm>
                  <a:off x="729770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06" name="object 713"/>
                <p:cNvSpPr/>
                <p:nvPr/>
              </p:nvSpPr>
              <p:spPr>
                <a:xfrm>
                  <a:off x="727805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07" name="object 714"/>
                <p:cNvSpPr/>
                <p:nvPr/>
              </p:nvSpPr>
              <p:spPr>
                <a:xfrm>
                  <a:off x="729770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08" name="object 715"/>
                <p:cNvSpPr/>
                <p:nvPr/>
              </p:nvSpPr>
              <p:spPr>
                <a:xfrm>
                  <a:off x="7297705" y="3309879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09" name="object 716"/>
                <p:cNvSpPr/>
                <p:nvPr/>
              </p:nvSpPr>
              <p:spPr>
                <a:xfrm>
                  <a:off x="7317362" y="3294126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10" name="object 717"/>
                <p:cNvSpPr/>
                <p:nvPr/>
              </p:nvSpPr>
              <p:spPr>
                <a:xfrm>
                  <a:off x="7366500" y="3309879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11" name="object 718"/>
                <p:cNvSpPr/>
                <p:nvPr/>
              </p:nvSpPr>
              <p:spPr>
                <a:xfrm>
                  <a:off x="7386156" y="3294126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12" name="object 719"/>
                <p:cNvSpPr/>
                <p:nvPr/>
              </p:nvSpPr>
              <p:spPr>
                <a:xfrm>
                  <a:off x="7386156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13" name="object 720"/>
                <p:cNvSpPr/>
                <p:nvPr/>
              </p:nvSpPr>
              <p:spPr>
                <a:xfrm>
                  <a:off x="7405813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14" name="object 721"/>
                <p:cNvSpPr/>
                <p:nvPr/>
              </p:nvSpPr>
              <p:spPr>
                <a:xfrm>
                  <a:off x="7395983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15" name="object 722"/>
                <p:cNvSpPr/>
                <p:nvPr/>
              </p:nvSpPr>
              <p:spPr>
                <a:xfrm>
                  <a:off x="7415640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16" name="object 723"/>
                <p:cNvSpPr/>
                <p:nvPr/>
              </p:nvSpPr>
              <p:spPr>
                <a:xfrm>
                  <a:off x="7425468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17" name="object 724"/>
                <p:cNvSpPr/>
                <p:nvPr/>
              </p:nvSpPr>
              <p:spPr>
                <a:xfrm>
                  <a:off x="7445123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18" name="object 725"/>
                <p:cNvSpPr/>
                <p:nvPr/>
              </p:nvSpPr>
              <p:spPr>
                <a:xfrm>
                  <a:off x="7445123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19" name="object 726"/>
                <p:cNvSpPr/>
                <p:nvPr/>
              </p:nvSpPr>
              <p:spPr>
                <a:xfrm>
                  <a:off x="7464779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20" name="object 727"/>
                <p:cNvSpPr/>
                <p:nvPr/>
              </p:nvSpPr>
              <p:spPr>
                <a:xfrm>
                  <a:off x="7464779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21" name="object 728"/>
                <p:cNvSpPr/>
                <p:nvPr/>
              </p:nvSpPr>
              <p:spPr>
                <a:xfrm>
                  <a:off x="7484434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22" name="object 729"/>
                <p:cNvSpPr/>
                <p:nvPr/>
              </p:nvSpPr>
              <p:spPr>
                <a:xfrm>
                  <a:off x="7464779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23" name="object 730"/>
                <p:cNvSpPr/>
                <p:nvPr/>
              </p:nvSpPr>
              <p:spPr>
                <a:xfrm>
                  <a:off x="7484434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24" name="object 731"/>
                <p:cNvSpPr/>
                <p:nvPr/>
              </p:nvSpPr>
              <p:spPr>
                <a:xfrm>
                  <a:off x="7504091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25" name="object 732"/>
                <p:cNvSpPr/>
                <p:nvPr/>
              </p:nvSpPr>
              <p:spPr>
                <a:xfrm>
                  <a:off x="7523618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26" name="object 733"/>
                <p:cNvSpPr/>
                <p:nvPr/>
              </p:nvSpPr>
              <p:spPr>
                <a:xfrm>
                  <a:off x="7513919" y="3396927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54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27" name="object 734"/>
                <p:cNvSpPr/>
                <p:nvPr/>
              </p:nvSpPr>
              <p:spPr>
                <a:xfrm>
                  <a:off x="7533446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28" name="object 735"/>
                <p:cNvSpPr/>
                <p:nvPr/>
              </p:nvSpPr>
              <p:spPr>
                <a:xfrm>
                  <a:off x="7523618" y="3396927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468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29" name="object 736"/>
                <p:cNvSpPr/>
                <p:nvPr/>
              </p:nvSpPr>
              <p:spPr>
                <a:xfrm>
                  <a:off x="7543274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30" name="object 737"/>
                <p:cNvSpPr/>
                <p:nvPr/>
              </p:nvSpPr>
              <p:spPr>
                <a:xfrm>
                  <a:off x="7573142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31" name="object 738"/>
                <p:cNvSpPr/>
                <p:nvPr/>
              </p:nvSpPr>
              <p:spPr>
                <a:xfrm>
                  <a:off x="7592797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32" name="object 739"/>
                <p:cNvSpPr/>
                <p:nvPr/>
              </p:nvSpPr>
              <p:spPr>
                <a:xfrm>
                  <a:off x="7582970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33" name="object 740"/>
                <p:cNvSpPr/>
                <p:nvPr/>
              </p:nvSpPr>
              <p:spPr>
                <a:xfrm>
                  <a:off x="7602625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34" name="object 741"/>
                <p:cNvSpPr/>
                <p:nvPr/>
              </p:nvSpPr>
              <p:spPr>
                <a:xfrm>
                  <a:off x="7632110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35" name="object 742"/>
                <p:cNvSpPr/>
                <p:nvPr/>
              </p:nvSpPr>
              <p:spPr>
                <a:xfrm>
                  <a:off x="7651636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36" name="object 743"/>
                <p:cNvSpPr/>
                <p:nvPr/>
              </p:nvSpPr>
              <p:spPr>
                <a:xfrm>
                  <a:off x="7632110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37" name="object 744"/>
                <p:cNvSpPr/>
                <p:nvPr/>
              </p:nvSpPr>
              <p:spPr>
                <a:xfrm>
                  <a:off x="7651636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38" name="object 745"/>
                <p:cNvSpPr/>
                <p:nvPr/>
              </p:nvSpPr>
              <p:spPr>
                <a:xfrm>
                  <a:off x="7641808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39" name="object 746"/>
                <p:cNvSpPr/>
                <p:nvPr/>
              </p:nvSpPr>
              <p:spPr>
                <a:xfrm>
                  <a:off x="7661463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40" name="object 747"/>
                <p:cNvSpPr/>
                <p:nvPr/>
              </p:nvSpPr>
              <p:spPr>
                <a:xfrm>
                  <a:off x="7808882" y="3396927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41" name="object 748"/>
                <p:cNvSpPr/>
                <p:nvPr/>
              </p:nvSpPr>
              <p:spPr>
                <a:xfrm>
                  <a:off x="7828537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42" name="object 749"/>
                <p:cNvSpPr/>
                <p:nvPr/>
              </p:nvSpPr>
              <p:spPr>
                <a:xfrm>
                  <a:off x="7848461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43" name="object 750"/>
                <p:cNvSpPr/>
                <p:nvPr/>
              </p:nvSpPr>
              <p:spPr>
                <a:xfrm>
                  <a:off x="7868116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44" name="object 751"/>
                <p:cNvSpPr/>
                <p:nvPr/>
              </p:nvSpPr>
              <p:spPr>
                <a:xfrm>
                  <a:off x="7868116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45" name="object 752"/>
                <p:cNvSpPr/>
                <p:nvPr/>
              </p:nvSpPr>
              <p:spPr>
                <a:xfrm>
                  <a:off x="7887771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46" name="object 753"/>
                <p:cNvSpPr/>
                <p:nvPr/>
              </p:nvSpPr>
              <p:spPr>
                <a:xfrm>
                  <a:off x="8310497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47" name="object 754"/>
                <p:cNvSpPr/>
                <p:nvPr/>
              </p:nvSpPr>
              <p:spPr>
                <a:xfrm>
                  <a:off x="8330154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48" name="object 1138"/>
                <p:cNvSpPr/>
                <p:nvPr/>
              </p:nvSpPr>
              <p:spPr>
                <a:xfrm>
                  <a:off x="1722048" y="176947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49" name="object 1139"/>
                <p:cNvSpPr/>
                <p:nvPr/>
              </p:nvSpPr>
              <p:spPr>
                <a:xfrm>
                  <a:off x="1741705" y="1753722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50" name="object 1142"/>
                <p:cNvSpPr/>
                <p:nvPr/>
              </p:nvSpPr>
              <p:spPr>
                <a:xfrm>
                  <a:off x="2439742" y="2353921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51" name="object 1143"/>
                <p:cNvSpPr/>
                <p:nvPr/>
              </p:nvSpPr>
              <p:spPr>
                <a:xfrm>
                  <a:off x="2459398" y="233817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52" name="object 1144"/>
                <p:cNvSpPr/>
                <p:nvPr/>
              </p:nvSpPr>
              <p:spPr>
                <a:xfrm>
                  <a:off x="2597250" y="251195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53" name="object 1145"/>
                <p:cNvSpPr/>
                <p:nvPr/>
              </p:nvSpPr>
              <p:spPr>
                <a:xfrm>
                  <a:off x="2616905" y="2496204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54" name="object 1146"/>
                <p:cNvSpPr/>
                <p:nvPr/>
              </p:nvSpPr>
              <p:spPr>
                <a:xfrm>
                  <a:off x="2754496" y="2591130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55" name="object 1147"/>
                <p:cNvSpPr/>
                <p:nvPr/>
              </p:nvSpPr>
              <p:spPr>
                <a:xfrm>
                  <a:off x="2774151" y="2575269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56" name="object 1148"/>
                <p:cNvSpPr/>
                <p:nvPr/>
              </p:nvSpPr>
              <p:spPr>
                <a:xfrm>
                  <a:off x="2970836" y="2725430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57" name="object 1149"/>
                <p:cNvSpPr/>
                <p:nvPr/>
              </p:nvSpPr>
              <p:spPr>
                <a:xfrm>
                  <a:off x="2990491" y="270967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58" name="object 1150"/>
                <p:cNvSpPr/>
                <p:nvPr/>
              </p:nvSpPr>
              <p:spPr>
                <a:xfrm>
                  <a:off x="3029803" y="275703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59" name="object 1151"/>
                <p:cNvSpPr/>
                <p:nvPr/>
              </p:nvSpPr>
              <p:spPr>
                <a:xfrm>
                  <a:off x="3049458" y="2741179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60" name="object 1152"/>
                <p:cNvSpPr/>
                <p:nvPr/>
              </p:nvSpPr>
              <p:spPr>
                <a:xfrm>
                  <a:off x="3069114" y="2780659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61" name="object 1153"/>
                <p:cNvSpPr/>
                <p:nvPr/>
              </p:nvSpPr>
              <p:spPr>
                <a:xfrm>
                  <a:off x="3088769" y="276490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62" name="object 1154"/>
                <p:cNvSpPr/>
                <p:nvPr/>
              </p:nvSpPr>
              <p:spPr>
                <a:xfrm>
                  <a:off x="3256104" y="2843769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63" name="object 1155"/>
                <p:cNvSpPr/>
                <p:nvPr/>
              </p:nvSpPr>
              <p:spPr>
                <a:xfrm>
                  <a:off x="3275633" y="282801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64" name="object 1156"/>
                <p:cNvSpPr/>
                <p:nvPr/>
              </p:nvSpPr>
              <p:spPr>
                <a:xfrm>
                  <a:off x="3777242" y="3057238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65" name="object 1157"/>
                <p:cNvSpPr/>
                <p:nvPr/>
              </p:nvSpPr>
              <p:spPr>
                <a:xfrm>
                  <a:off x="3796897" y="30414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66" name="object 1158"/>
                <p:cNvSpPr/>
                <p:nvPr/>
              </p:nvSpPr>
              <p:spPr>
                <a:xfrm>
                  <a:off x="3905005" y="306511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67" name="object 1159"/>
                <p:cNvSpPr/>
                <p:nvPr/>
              </p:nvSpPr>
              <p:spPr>
                <a:xfrm>
                  <a:off x="3924660" y="3049362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68" name="object 1160"/>
                <p:cNvSpPr/>
                <p:nvPr/>
              </p:nvSpPr>
              <p:spPr>
                <a:xfrm>
                  <a:off x="4141134" y="3120349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69" name="object 1161"/>
                <p:cNvSpPr/>
                <p:nvPr/>
              </p:nvSpPr>
              <p:spPr>
                <a:xfrm>
                  <a:off x="4160662" y="310459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70" name="object 1162"/>
                <p:cNvSpPr/>
                <p:nvPr/>
              </p:nvSpPr>
              <p:spPr>
                <a:xfrm>
                  <a:off x="4268768" y="3120349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54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71" name="object 1163"/>
                <p:cNvSpPr/>
                <p:nvPr/>
              </p:nvSpPr>
              <p:spPr>
                <a:xfrm>
                  <a:off x="4288425" y="310459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72" name="object 1164"/>
                <p:cNvSpPr/>
                <p:nvPr/>
              </p:nvSpPr>
              <p:spPr>
                <a:xfrm>
                  <a:off x="4465588" y="3136099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73" name="object 1165"/>
                <p:cNvSpPr/>
                <p:nvPr/>
              </p:nvSpPr>
              <p:spPr>
                <a:xfrm>
                  <a:off x="4485243" y="312034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74" name="object 1166"/>
                <p:cNvSpPr/>
                <p:nvPr/>
              </p:nvSpPr>
              <p:spPr>
                <a:xfrm>
                  <a:off x="4603433" y="3151849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75" name="object 1167"/>
                <p:cNvSpPr/>
                <p:nvPr/>
              </p:nvSpPr>
              <p:spPr>
                <a:xfrm>
                  <a:off x="4623090" y="313609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76" name="object 1168"/>
                <p:cNvSpPr/>
                <p:nvPr/>
              </p:nvSpPr>
              <p:spPr>
                <a:xfrm>
                  <a:off x="4652445" y="3151849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77" name="object 1169"/>
                <p:cNvSpPr/>
                <p:nvPr/>
              </p:nvSpPr>
              <p:spPr>
                <a:xfrm>
                  <a:off x="4672100" y="313609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78" name="object 1170"/>
                <p:cNvSpPr/>
                <p:nvPr/>
              </p:nvSpPr>
              <p:spPr>
                <a:xfrm>
                  <a:off x="4760551" y="31598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79" name="object 1171"/>
                <p:cNvSpPr/>
                <p:nvPr/>
              </p:nvSpPr>
              <p:spPr>
                <a:xfrm>
                  <a:off x="4780206" y="3143973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80" name="object 1172"/>
                <p:cNvSpPr/>
                <p:nvPr/>
              </p:nvSpPr>
              <p:spPr>
                <a:xfrm>
                  <a:off x="4829346" y="316791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81" name="object 1173"/>
                <p:cNvSpPr/>
                <p:nvPr/>
              </p:nvSpPr>
              <p:spPr>
                <a:xfrm>
                  <a:off x="4849002" y="315184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82" name="object 1174"/>
                <p:cNvSpPr/>
                <p:nvPr/>
              </p:nvSpPr>
              <p:spPr>
                <a:xfrm>
                  <a:off x="4849002" y="316791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83" name="object 1175"/>
                <p:cNvSpPr/>
                <p:nvPr/>
              </p:nvSpPr>
              <p:spPr>
                <a:xfrm>
                  <a:off x="4868657" y="315184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84" name="object 1176"/>
                <p:cNvSpPr/>
                <p:nvPr/>
              </p:nvSpPr>
              <p:spPr>
                <a:xfrm>
                  <a:off x="4967205" y="316791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85" name="object 1177"/>
                <p:cNvSpPr/>
                <p:nvPr/>
              </p:nvSpPr>
              <p:spPr>
                <a:xfrm>
                  <a:off x="4986860" y="315184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86" name="object 1178"/>
                <p:cNvSpPr/>
                <p:nvPr/>
              </p:nvSpPr>
              <p:spPr>
                <a:xfrm>
                  <a:off x="5016343" y="319164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6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87" name="object 1179"/>
                <p:cNvSpPr/>
                <p:nvPr/>
              </p:nvSpPr>
              <p:spPr>
                <a:xfrm>
                  <a:off x="5035859" y="31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88" name="object 1180"/>
                <p:cNvSpPr/>
                <p:nvPr/>
              </p:nvSpPr>
              <p:spPr>
                <a:xfrm>
                  <a:off x="5075169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89" name="object 1181"/>
                <p:cNvSpPr/>
                <p:nvPr/>
              </p:nvSpPr>
              <p:spPr>
                <a:xfrm>
                  <a:off x="5094825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90" name="object 1182"/>
                <p:cNvSpPr/>
                <p:nvPr/>
              </p:nvSpPr>
              <p:spPr>
                <a:xfrm>
                  <a:off x="5084997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91" name="object 1183"/>
                <p:cNvSpPr/>
                <p:nvPr/>
              </p:nvSpPr>
              <p:spPr>
                <a:xfrm>
                  <a:off x="5104652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92" name="object 1184"/>
                <p:cNvSpPr/>
                <p:nvPr/>
              </p:nvSpPr>
              <p:spPr>
                <a:xfrm>
                  <a:off x="5084997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93" name="object 1185"/>
                <p:cNvSpPr/>
                <p:nvPr/>
              </p:nvSpPr>
              <p:spPr>
                <a:xfrm>
                  <a:off x="5104652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94" name="object 1186"/>
                <p:cNvSpPr/>
                <p:nvPr/>
              </p:nvSpPr>
              <p:spPr>
                <a:xfrm>
                  <a:off x="5094825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95" name="object 1187"/>
                <p:cNvSpPr/>
                <p:nvPr/>
              </p:nvSpPr>
              <p:spPr>
                <a:xfrm>
                  <a:off x="5124309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96" name="object 1188"/>
                <p:cNvSpPr/>
                <p:nvPr/>
              </p:nvSpPr>
              <p:spPr>
                <a:xfrm>
                  <a:off x="5143965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97" name="object 1189"/>
                <p:cNvSpPr/>
                <p:nvPr/>
              </p:nvSpPr>
              <p:spPr>
                <a:xfrm>
                  <a:off x="5134137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98" name="object 1190"/>
                <p:cNvSpPr/>
                <p:nvPr/>
              </p:nvSpPr>
              <p:spPr>
                <a:xfrm>
                  <a:off x="5153792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99" name="object 1191"/>
                <p:cNvSpPr/>
                <p:nvPr/>
              </p:nvSpPr>
              <p:spPr>
                <a:xfrm>
                  <a:off x="5153792" y="3215272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00" name="object 1192"/>
                <p:cNvSpPr/>
                <p:nvPr/>
              </p:nvSpPr>
              <p:spPr>
                <a:xfrm>
                  <a:off x="5173448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01" name="object 1193"/>
                <p:cNvSpPr/>
                <p:nvPr/>
              </p:nvSpPr>
              <p:spPr>
                <a:xfrm>
                  <a:off x="5163620" y="3215272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02" name="object 1194"/>
                <p:cNvSpPr/>
                <p:nvPr/>
              </p:nvSpPr>
              <p:spPr>
                <a:xfrm>
                  <a:off x="5183275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03" name="object 1195"/>
                <p:cNvSpPr/>
                <p:nvPr/>
              </p:nvSpPr>
              <p:spPr>
                <a:xfrm>
                  <a:off x="5173448" y="3215272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04" name="object 1196"/>
                <p:cNvSpPr/>
                <p:nvPr/>
              </p:nvSpPr>
              <p:spPr>
                <a:xfrm>
                  <a:off x="5193371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05" name="object 1197"/>
                <p:cNvSpPr/>
                <p:nvPr/>
              </p:nvSpPr>
              <p:spPr>
                <a:xfrm>
                  <a:off x="5183275" y="3215272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06" name="object 1198"/>
                <p:cNvSpPr/>
                <p:nvPr/>
              </p:nvSpPr>
              <p:spPr>
                <a:xfrm>
                  <a:off x="5203199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07" name="object 1199"/>
                <p:cNvSpPr/>
                <p:nvPr/>
              </p:nvSpPr>
              <p:spPr>
                <a:xfrm>
                  <a:off x="5183275" y="3215272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08" name="object 1200"/>
                <p:cNvSpPr/>
                <p:nvPr/>
              </p:nvSpPr>
              <p:spPr>
                <a:xfrm>
                  <a:off x="5203199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09" name="object 1201"/>
                <p:cNvSpPr/>
                <p:nvPr/>
              </p:nvSpPr>
              <p:spPr>
                <a:xfrm>
                  <a:off x="5193371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10" name="object 1202"/>
                <p:cNvSpPr/>
                <p:nvPr/>
              </p:nvSpPr>
              <p:spPr>
                <a:xfrm>
                  <a:off x="5213028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11" name="object 1203"/>
                <p:cNvSpPr/>
                <p:nvPr/>
              </p:nvSpPr>
              <p:spPr>
                <a:xfrm>
                  <a:off x="5203199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12" name="object 1204"/>
                <p:cNvSpPr/>
                <p:nvPr/>
              </p:nvSpPr>
              <p:spPr>
                <a:xfrm>
                  <a:off x="5222856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13" name="object 1205"/>
                <p:cNvSpPr/>
                <p:nvPr/>
              </p:nvSpPr>
              <p:spPr>
                <a:xfrm>
                  <a:off x="5232684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14" name="object 1206"/>
                <p:cNvSpPr/>
                <p:nvPr/>
              </p:nvSpPr>
              <p:spPr>
                <a:xfrm>
                  <a:off x="5252339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15" name="object 1207"/>
                <p:cNvSpPr/>
                <p:nvPr/>
              </p:nvSpPr>
              <p:spPr>
                <a:xfrm>
                  <a:off x="5252339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16" name="object 1208"/>
                <p:cNvSpPr/>
                <p:nvPr/>
              </p:nvSpPr>
              <p:spPr>
                <a:xfrm>
                  <a:off x="5271994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17" name="object 1209"/>
                <p:cNvSpPr/>
                <p:nvPr/>
              </p:nvSpPr>
              <p:spPr>
                <a:xfrm>
                  <a:off x="5262167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18" name="object 1210"/>
                <p:cNvSpPr/>
                <p:nvPr/>
              </p:nvSpPr>
              <p:spPr>
                <a:xfrm>
                  <a:off x="5281822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19" name="object 1211"/>
                <p:cNvSpPr/>
                <p:nvPr/>
              </p:nvSpPr>
              <p:spPr>
                <a:xfrm>
                  <a:off x="5271994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20" name="object 1212"/>
                <p:cNvSpPr/>
                <p:nvPr/>
              </p:nvSpPr>
              <p:spPr>
                <a:xfrm>
                  <a:off x="5291650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21" name="object 1213"/>
                <p:cNvSpPr/>
                <p:nvPr/>
              </p:nvSpPr>
              <p:spPr>
                <a:xfrm>
                  <a:off x="5330962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22" name="object 1214"/>
                <p:cNvSpPr/>
                <p:nvPr/>
              </p:nvSpPr>
              <p:spPr>
                <a:xfrm>
                  <a:off x="5350617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23" name="object 1215"/>
                <p:cNvSpPr/>
                <p:nvPr/>
              </p:nvSpPr>
              <p:spPr>
                <a:xfrm>
                  <a:off x="5340790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24" name="object 1216"/>
                <p:cNvSpPr/>
                <p:nvPr/>
              </p:nvSpPr>
              <p:spPr>
                <a:xfrm>
                  <a:off x="5360445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25" name="object 1217"/>
                <p:cNvSpPr/>
                <p:nvPr/>
              </p:nvSpPr>
              <p:spPr>
                <a:xfrm>
                  <a:off x="5360445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26" name="object 1218"/>
                <p:cNvSpPr/>
                <p:nvPr/>
              </p:nvSpPr>
              <p:spPr>
                <a:xfrm>
                  <a:off x="5380100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27" name="object 1219"/>
                <p:cNvSpPr/>
                <p:nvPr/>
              </p:nvSpPr>
              <p:spPr>
                <a:xfrm>
                  <a:off x="5360445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28" name="object 1220"/>
                <p:cNvSpPr/>
                <p:nvPr/>
              </p:nvSpPr>
              <p:spPr>
                <a:xfrm>
                  <a:off x="5380100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29" name="object 1221"/>
                <p:cNvSpPr/>
                <p:nvPr/>
              </p:nvSpPr>
              <p:spPr>
                <a:xfrm>
                  <a:off x="5360445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30" name="object 1222"/>
                <p:cNvSpPr/>
                <p:nvPr/>
              </p:nvSpPr>
              <p:spPr>
                <a:xfrm>
                  <a:off x="5380100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31" name="object 1223"/>
                <p:cNvSpPr/>
                <p:nvPr/>
              </p:nvSpPr>
              <p:spPr>
                <a:xfrm>
                  <a:off x="5380100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32" name="object 1224"/>
                <p:cNvSpPr/>
                <p:nvPr/>
              </p:nvSpPr>
              <p:spPr>
                <a:xfrm>
                  <a:off x="5399629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33" name="object 1225"/>
                <p:cNvSpPr/>
                <p:nvPr/>
              </p:nvSpPr>
              <p:spPr>
                <a:xfrm>
                  <a:off x="5419285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34" name="object 1226"/>
                <p:cNvSpPr/>
                <p:nvPr/>
              </p:nvSpPr>
              <p:spPr>
                <a:xfrm>
                  <a:off x="5438941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35" name="object 1227"/>
                <p:cNvSpPr/>
                <p:nvPr/>
              </p:nvSpPr>
              <p:spPr>
                <a:xfrm>
                  <a:off x="5419285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36" name="object 1228"/>
                <p:cNvSpPr/>
                <p:nvPr/>
              </p:nvSpPr>
              <p:spPr>
                <a:xfrm>
                  <a:off x="5438941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37" name="object 1229"/>
                <p:cNvSpPr/>
                <p:nvPr/>
              </p:nvSpPr>
              <p:spPr>
                <a:xfrm>
                  <a:off x="5419285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38" name="object 1230"/>
                <p:cNvSpPr/>
                <p:nvPr/>
              </p:nvSpPr>
              <p:spPr>
                <a:xfrm>
                  <a:off x="5438941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39" name="object 1231"/>
                <p:cNvSpPr/>
                <p:nvPr/>
              </p:nvSpPr>
              <p:spPr>
                <a:xfrm>
                  <a:off x="5429112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0" name="object 1232"/>
                <p:cNvSpPr/>
                <p:nvPr/>
              </p:nvSpPr>
              <p:spPr>
                <a:xfrm>
                  <a:off x="5448769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1" name="object 1233"/>
                <p:cNvSpPr/>
                <p:nvPr/>
              </p:nvSpPr>
              <p:spPr>
                <a:xfrm>
                  <a:off x="5468424" y="3215272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468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2" name="object 1234"/>
                <p:cNvSpPr/>
                <p:nvPr/>
              </p:nvSpPr>
              <p:spPr>
                <a:xfrm>
                  <a:off x="5488464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3" name="object 1235"/>
                <p:cNvSpPr/>
                <p:nvPr/>
              </p:nvSpPr>
              <p:spPr>
                <a:xfrm>
                  <a:off x="5508119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4" name="object 1236"/>
                <p:cNvSpPr/>
                <p:nvPr/>
              </p:nvSpPr>
              <p:spPr>
                <a:xfrm>
                  <a:off x="5527646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5" name="object 1237"/>
                <p:cNvSpPr/>
                <p:nvPr/>
              </p:nvSpPr>
              <p:spPr>
                <a:xfrm>
                  <a:off x="5547302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6" name="object 1238"/>
                <p:cNvSpPr/>
                <p:nvPr/>
              </p:nvSpPr>
              <p:spPr>
                <a:xfrm>
                  <a:off x="5566957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7" name="object 1239"/>
                <p:cNvSpPr/>
                <p:nvPr/>
              </p:nvSpPr>
              <p:spPr>
                <a:xfrm>
                  <a:off x="5586613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8" name="object 1240"/>
                <p:cNvSpPr/>
                <p:nvPr/>
              </p:nvSpPr>
              <p:spPr>
                <a:xfrm>
                  <a:off x="5606269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9" name="object 1241"/>
                <p:cNvSpPr/>
                <p:nvPr/>
              </p:nvSpPr>
              <p:spPr>
                <a:xfrm>
                  <a:off x="559644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50" name="object 1242"/>
                <p:cNvSpPr/>
                <p:nvPr/>
              </p:nvSpPr>
              <p:spPr>
                <a:xfrm>
                  <a:off x="5616097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51" name="object 1243"/>
                <p:cNvSpPr/>
                <p:nvPr/>
              </p:nvSpPr>
              <p:spPr>
                <a:xfrm>
                  <a:off x="5606269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52" name="object 1244"/>
                <p:cNvSpPr/>
                <p:nvPr/>
              </p:nvSpPr>
              <p:spPr>
                <a:xfrm>
                  <a:off x="562592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53" name="object 1245"/>
                <p:cNvSpPr/>
                <p:nvPr/>
              </p:nvSpPr>
              <p:spPr>
                <a:xfrm>
                  <a:off x="5616097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54" name="object 1246"/>
                <p:cNvSpPr/>
                <p:nvPr/>
              </p:nvSpPr>
              <p:spPr>
                <a:xfrm>
                  <a:off x="563575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55" name="object 1247"/>
                <p:cNvSpPr/>
                <p:nvPr/>
              </p:nvSpPr>
              <p:spPr>
                <a:xfrm>
                  <a:off x="5616097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56" name="object 1248"/>
                <p:cNvSpPr/>
                <p:nvPr/>
              </p:nvSpPr>
              <p:spPr>
                <a:xfrm>
                  <a:off x="563575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57" name="object 1249"/>
                <p:cNvSpPr/>
                <p:nvPr/>
              </p:nvSpPr>
              <p:spPr>
                <a:xfrm>
                  <a:off x="5616097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58" name="object 1250"/>
                <p:cNvSpPr/>
                <p:nvPr/>
              </p:nvSpPr>
              <p:spPr>
                <a:xfrm>
                  <a:off x="563575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59" name="object 1251"/>
                <p:cNvSpPr/>
                <p:nvPr/>
              </p:nvSpPr>
              <p:spPr>
                <a:xfrm>
                  <a:off x="5665236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60" name="object 1252"/>
                <p:cNvSpPr/>
                <p:nvPr/>
              </p:nvSpPr>
              <p:spPr>
                <a:xfrm>
                  <a:off x="5684891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61" name="object 1253"/>
                <p:cNvSpPr/>
                <p:nvPr/>
              </p:nvSpPr>
              <p:spPr>
                <a:xfrm>
                  <a:off x="5675063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62" name="object 1254"/>
                <p:cNvSpPr/>
                <p:nvPr/>
              </p:nvSpPr>
              <p:spPr>
                <a:xfrm>
                  <a:off x="5694719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63" name="object 1255"/>
                <p:cNvSpPr/>
                <p:nvPr/>
              </p:nvSpPr>
              <p:spPr>
                <a:xfrm>
                  <a:off x="5773214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468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64" name="object 1256"/>
                <p:cNvSpPr/>
                <p:nvPr/>
              </p:nvSpPr>
              <p:spPr>
                <a:xfrm>
                  <a:off x="579325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65" name="object 1257"/>
                <p:cNvSpPr/>
                <p:nvPr/>
              </p:nvSpPr>
              <p:spPr>
                <a:xfrm>
                  <a:off x="5773214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468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66" name="object 1258"/>
                <p:cNvSpPr/>
                <p:nvPr/>
              </p:nvSpPr>
              <p:spPr>
                <a:xfrm>
                  <a:off x="579325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67" name="object 1259"/>
                <p:cNvSpPr/>
                <p:nvPr/>
              </p:nvSpPr>
              <p:spPr>
                <a:xfrm>
                  <a:off x="5773214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468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68" name="object 1260"/>
                <p:cNvSpPr/>
                <p:nvPr/>
              </p:nvSpPr>
              <p:spPr>
                <a:xfrm>
                  <a:off x="579325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69" name="object 1261"/>
                <p:cNvSpPr/>
                <p:nvPr/>
              </p:nvSpPr>
              <p:spPr>
                <a:xfrm>
                  <a:off x="5842393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70" name="object 1262"/>
                <p:cNvSpPr/>
                <p:nvPr/>
              </p:nvSpPr>
              <p:spPr>
                <a:xfrm>
                  <a:off x="5862048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71" name="object 1263"/>
                <p:cNvSpPr/>
                <p:nvPr/>
              </p:nvSpPr>
              <p:spPr>
                <a:xfrm>
                  <a:off x="5862048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72" name="object 1264"/>
                <p:cNvSpPr/>
                <p:nvPr/>
              </p:nvSpPr>
              <p:spPr>
                <a:xfrm>
                  <a:off x="5881704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73" name="object 1265"/>
                <p:cNvSpPr/>
                <p:nvPr/>
              </p:nvSpPr>
              <p:spPr>
                <a:xfrm>
                  <a:off x="5871876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74" name="object 1266"/>
                <p:cNvSpPr/>
                <p:nvPr/>
              </p:nvSpPr>
              <p:spPr>
                <a:xfrm>
                  <a:off x="5891531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75" name="object 1267"/>
                <p:cNvSpPr/>
                <p:nvPr/>
              </p:nvSpPr>
              <p:spPr>
                <a:xfrm>
                  <a:off x="5881704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76" name="object 1268"/>
                <p:cNvSpPr/>
                <p:nvPr/>
              </p:nvSpPr>
              <p:spPr>
                <a:xfrm>
                  <a:off x="5901232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77" name="object 1269"/>
                <p:cNvSpPr/>
                <p:nvPr/>
              </p:nvSpPr>
              <p:spPr>
                <a:xfrm>
                  <a:off x="5881704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78" name="object 1270"/>
                <p:cNvSpPr/>
                <p:nvPr/>
              </p:nvSpPr>
              <p:spPr>
                <a:xfrm>
                  <a:off x="5901232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79" name="object 1271"/>
                <p:cNvSpPr/>
                <p:nvPr/>
              </p:nvSpPr>
              <p:spPr>
                <a:xfrm>
                  <a:off x="5891531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80" name="object 1272"/>
                <p:cNvSpPr/>
                <p:nvPr/>
              </p:nvSpPr>
              <p:spPr>
                <a:xfrm>
                  <a:off x="5911060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81" name="object 1273"/>
                <p:cNvSpPr/>
                <p:nvPr/>
              </p:nvSpPr>
              <p:spPr>
                <a:xfrm>
                  <a:off x="5891531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82" name="object 1274"/>
                <p:cNvSpPr/>
                <p:nvPr/>
              </p:nvSpPr>
              <p:spPr>
                <a:xfrm>
                  <a:off x="591106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83" name="object 1275"/>
                <p:cNvSpPr/>
                <p:nvPr/>
              </p:nvSpPr>
              <p:spPr>
                <a:xfrm>
                  <a:off x="5930717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84" name="object 1276"/>
                <p:cNvSpPr/>
                <p:nvPr/>
              </p:nvSpPr>
              <p:spPr>
                <a:xfrm>
                  <a:off x="5920888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85" name="object 1277"/>
                <p:cNvSpPr/>
                <p:nvPr/>
              </p:nvSpPr>
              <p:spPr>
                <a:xfrm>
                  <a:off x="594054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86" name="object 1278"/>
                <p:cNvSpPr/>
                <p:nvPr/>
              </p:nvSpPr>
              <p:spPr>
                <a:xfrm>
                  <a:off x="5930717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87" name="object 1279"/>
                <p:cNvSpPr/>
                <p:nvPr/>
              </p:nvSpPr>
              <p:spPr>
                <a:xfrm>
                  <a:off x="5950372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88" name="object 1280"/>
                <p:cNvSpPr/>
                <p:nvPr/>
              </p:nvSpPr>
              <p:spPr>
                <a:xfrm>
                  <a:off x="5940545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89" name="object 1281"/>
                <p:cNvSpPr/>
                <p:nvPr/>
              </p:nvSpPr>
              <p:spPr>
                <a:xfrm>
                  <a:off x="5960200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90" name="object 1282"/>
                <p:cNvSpPr/>
                <p:nvPr/>
              </p:nvSpPr>
              <p:spPr>
                <a:xfrm>
                  <a:off x="5940545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91" name="object 1283"/>
                <p:cNvSpPr/>
                <p:nvPr/>
              </p:nvSpPr>
              <p:spPr>
                <a:xfrm>
                  <a:off x="5950372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92" name="object 1284"/>
                <p:cNvSpPr/>
                <p:nvPr/>
              </p:nvSpPr>
              <p:spPr>
                <a:xfrm>
                  <a:off x="5970028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93" name="object 1285"/>
                <p:cNvSpPr/>
                <p:nvPr/>
              </p:nvSpPr>
              <p:spPr>
                <a:xfrm>
                  <a:off x="598968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94" name="object 1286"/>
                <p:cNvSpPr/>
                <p:nvPr/>
              </p:nvSpPr>
              <p:spPr>
                <a:xfrm>
                  <a:off x="6038823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95" name="object 1287"/>
                <p:cNvSpPr/>
                <p:nvPr/>
              </p:nvSpPr>
              <p:spPr>
                <a:xfrm>
                  <a:off x="6058478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96" name="object 1288"/>
                <p:cNvSpPr/>
                <p:nvPr/>
              </p:nvSpPr>
              <p:spPr>
                <a:xfrm>
                  <a:off x="6048651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97" name="object 1289"/>
                <p:cNvSpPr/>
                <p:nvPr/>
              </p:nvSpPr>
              <p:spPr>
                <a:xfrm>
                  <a:off x="6068306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98" name="object 1290"/>
                <p:cNvSpPr/>
                <p:nvPr/>
              </p:nvSpPr>
              <p:spPr>
                <a:xfrm>
                  <a:off x="6048651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99" name="object 1291"/>
                <p:cNvSpPr/>
                <p:nvPr/>
              </p:nvSpPr>
              <p:spPr>
                <a:xfrm>
                  <a:off x="6068306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00" name="object 1292"/>
                <p:cNvSpPr/>
                <p:nvPr/>
              </p:nvSpPr>
              <p:spPr>
                <a:xfrm>
                  <a:off x="6048651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01" name="object 1293"/>
                <p:cNvSpPr/>
                <p:nvPr/>
              </p:nvSpPr>
              <p:spPr>
                <a:xfrm>
                  <a:off x="6068306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02" name="object 1294"/>
                <p:cNvSpPr/>
                <p:nvPr/>
              </p:nvSpPr>
              <p:spPr>
                <a:xfrm>
                  <a:off x="6048651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03" name="object 1295"/>
                <p:cNvSpPr/>
                <p:nvPr/>
              </p:nvSpPr>
              <p:spPr>
                <a:xfrm>
                  <a:off x="6068306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04" name="object 1296"/>
                <p:cNvSpPr/>
                <p:nvPr/>
              </p:nvSpPr>
              <p:spPr>
                <a:xfrm>
                  <a:off x="6048651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05" name="object 1297"/>
                <p:cNvSpPr/>
                <p:nvPr/>
              </p:nvSpPr>
              <p:spPr>
                <a:xfrm>
                  <a:off x="6068306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06" name="object 1298"/>
                <p:cNvSpPr/>
                <p:nvPr/>
              </p:nvSpPr>
              <p:spPr>
                <a:xfrm>
                  <a:off x="6058478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07" name="object 1299"/>
                <p:cNvSpPr/>
                <p:nvPr/>
              </p:nvSpPr>
              <p:spPr>
                <a:xfrm>
                  <a:off x="6078402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08" name="object 1300"/>
                <p:cNvSpPr/>
                <p:nvPr/>
              </p:nvSpPr>
              <p:spPr>
                <a:xfrm>
                  <a:off x="6078402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09" name="object 1301"/>
                <p:cNvSpPr/>
                <p:nvPr/>
              </p:nvSpPr>
              <p:spPr>
                <a:xfrm>
                  <a:off x="6098057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10" name="object 1302"/>
                <p:cNvSpPr/>
                <p:nvPr/>
              </p:nvSpPr>
              <p:spPr>
                <a:xfrm>
                  <a:off x="608823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11" name="object 1303"/>
                <p:cNvSpPr/>
                <p:nvPr/>
              </p:nvSpPr>
              <p:spPr>
                <a:xfrm>
                  <a:off x="610788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12" name="object 1304"/>
                <p:cNvSpPr/>
                <p:nvPr/>
              </p:nvSpPr>
              <p:spPr>
                <a:xfrm>
                  <a:off x="6127542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13" name="object 1305"/>
                <p:cNvSpPr/>
                <p:nvPr/>
              </p:nvSpPr>
              <p:spPr>
                <a:xfrm>
                  <a:off x="6147197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14" name="object 1306"/>
                <p:cNvSpPr/>
                <p:nvPr/>
              </p:nvSpPr>
              <p:spPr>
                <a:xfrm>
                  <a:off x="613737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15" name="object 1307"/>
                <p:cNvSpPr/>
                <p:nvPr/>
              </p:nvSpPr>
              <p:spPr>
                <a:xfrm>
                  <a:off x="615702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16" name="object 1308"/>
                <p:cNvSpPr/>
                <p:nvPr/>
              </p:nvSpPr>
              <p:spPr>
                <a:xfrm>
                  <a:off x="6157025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17" name="object 1309"/>
                <p:cNvSpPr/>
                <p:nvPr/>
              </p:nvSpPr>
              <p:spPr>
                <a:xfrm>
                  <a:off x="6176680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18" name="object 1310"/>
                <p:cNvSpPr/>
                <p:nvPr/>
              </p:nvSpPr>
              <p:spPr>
                <a:xfrm>
                  <a:off x="6166853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19" name="object 1311"/>
                <p:cNvSpPr/>
                <p:nvPr/>
              </p:nvSpPr>
              <p:spPr>
                <a:xfrm>
                  <a:off x="6186508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20" name="object 1312"/>
                <p:cNvSpPr/>
                <p:nvPr/>
              </p:nvSpPr>
              <p:spPr>
                <a:xfrm>
                  <a:off x="6166853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21" name="object 1313"/>
                <p:cNvSpPr/>
                <p:nvPr/>
              </p:nvSpPr>
              <p:spPr>
                <a:xfrm>
                  <a:off x="6186508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22" name="object 1314"/>
                <p:cNvSpPr/>
                <p:nvPr/>
              </p:nvSpPr>
              <p:spPr>
                <a:xfrm>
                  <a:off x="6186508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23" name="object 1315"/>
                <p:cNvSpPr/>
                <p:nvPr/>
              </p:nvSpPr>
              <p:spPr>
                <a:xfrm>
                  <a:off x="620616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24" name="object 1316"/>
                <p:cNvSpPr/>
                <p:nvPr/>
              </p:nvSpPr>
              <p:spPr>
                <a:xfrm>
                  <a:off x="6196336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25" name="object 1317"/>
                <p:cNvSpPr/>
                <p:nvPr/>
              </p:nvSpPr>
              <p:spPr>
                <a:xfrm>
                  <a:off x="6215991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26" name="object 1318"/>
                <p:cNvSpPr/>
                <p:nvPr/>
              </p:nvSpPr>
              <p:spPr>
                <a:xfrm>
                  <a:off x="6206163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27" name="object 1319"/>
                <p:cNvSpPr/>
                <p:nvPr/>
              </p:nvSpPr>
              <p:spPr>
                <a:xfrm>
                  <a:off x="6225820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28" name="object 1320"/>
                <p:cNvSpPr/>
                <p:nvPr/>
              </p:nvSpPr>
              <p:spPr>
                <a:xfrm>
                  <a:off x="6215991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29" name="object 1321"/>
                <p:cNvSpPr/>
                <p:nvPr/>
              </p:nvSpPr>
              <p:spPr>
                <a:xfrm>
                  <a:off x="6235648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30" name="object 1322"/>
                <p:cNvSpPr/>
                <p:nvPr/>
              </p:nvSpPr>
              <p:spPr>
                <a:xfrm>
                  <a:off x="6235648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6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31" name="object 1323"/>
                <p:cNvSpPr/>
                <p:nvPr/>
              </p:nvSpPr>
              <p:spPr>
                <a:xfrm>
                  <a:off x="625530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32" name="object 1324"/>
                <p:cNvSpPr/>
                <p:nvPr/>
              </p:nvSpPr>
              <p:spPr>
                <a:xfrm>
                  <a:off x="6235648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6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33" name="object 1325"/>
                <p:cNvSpPr/>
                <p:nvPr/>
              </p:nvSpPr>
              <p:spPr>
                <a:xfrm>
                  <a:off x="625530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34" name="object 1326"/>
                <p:cNvSpPr/>
                <p:nvPr/>
              </p:nvSpPr>
              <p:spPr>
                <a:xfrm>
                  <a:off x="6235648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6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35" name="object 1327"/>
                <p:cNvSpPr/>
                <p:nvPr/>
              </p:nvSpPr>
              <p:spPr>
                <a:xfrm>
                  <a:off x="625530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36" name="object 1328"/>
                <p:cNvSpPr/>
                <p:nvPr/>
              </p:nvSpPr>
              <p:spPr>
                <a:xfrm>
                  <a:off x="6255303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6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37" name="object 1329"/>
                <p:cNvSpPr/>
                <p:nvPr/>
              </p:nvSpPr>
              <p:spPr>
                <a:xfrm>
                  <a:off x="6274817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38" name="object 1330"/>
                <p:cNvSpPr/>
                <p:nvPr/>
              </p:nvSpPr>
              <p:spPr>
                <a:xfrm>
                  <a:off x="6265131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6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39" name="object 1331"/>
                <p:cNvSpPr/>
                <p:nvPr/>
              </p:nvSpPr>
              <p:spPr>
                <a:xfrm>
                  <a:off x="628464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0" name="object 1332"/>
                <p:cNvSpPr/>
                <p:nvPr/>
              </p:nvSpPr>
              <p:spPr>
                <a:xfrm>
                  <a:off x="6284645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1" name="object 1333"/>
                <p:cNvSpPr/>
                <p:nvPr/>
              </p:nvSpPr>
              <p:spPr>
                <a:xfrm>
                  <a:off x="6304301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2" name="object 1334"/>
                <p:cNvSpPr/>
                <p:nvPr/>
              </p:nvSpPr>
              <p:spPr>
                <a:xfrm>
                  <a:off x="6284645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3" name="object 1335"/>
                <p:cNvSpPr/>
                <p:nvPr/>
              </p:nvSpPr>
              <p:spPr>
                <a:xfrm>
                  <a:off x="6304301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4" name="object 1336"/>
                <p:cNvSpPr/>
                <p:nvPr/>
              </p:nvSpPr>
              <p:spPr>
                <a:xfrm>
                  <a:off x="6294472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5" name="object 1337"/>
                <p:cNvSpPr/>
                <p:nvPr/>
              </p:nvSpPr>
              <p:spPr>
                <a:xfrm>
                  <a:off x="6314129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6" name="object 1338"/>
                <p:cNvSpPr/>
                <p:nvPr/>
              </p:nvSpPr>
              <p:spPr>
                <a:xfrm>
                  <a:off x="6333785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481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7" name="object 1339"/>
                <p:cNvSpPr/>
                <p:nvPr/>
              </p:nvSpPr>
              <p:spPr>
                <a:xfrm>
                  <a:off x="6353440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8" name="object 1340"/>
                <p:cNvSpPr/>
                <p:nvPr/>
              </p:nvSpPr>
              <p:spPr>
                <a:xfrm>
                  <a:off x="6333785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481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9" name="object 1341"/>
                <p:cNvSpPr/>
                <p:nvPr/>
              </p:nvSpPr>
              <p:spPr>
                <a:xfrm>
                  <a:off x="6353440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50" name="object 1342"/>
                <p:cNvSpPr/>
                <p:nvPr/>
              </p:nvSpPr>
              <p:spPr>
                <a:xfrm>
                  <a:off x="6353440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481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51" name="object 1343"/>
                <p:cNvSpPr/>
                <p:nvPr/>
              </p:nvSpPr>
              <p:spPr>
                <a:xfrm>
                  <a:off x="637349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52" name="object 1344"/>
                <p:cNvSpPr/>
                <p:nvPr/>
              </p:nvSpPr>
              <p:spPr>
                <a:xfrm>
                  <a:off x="6363268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53" name="object 1345"/>
                <p:cNvSpPr/>
                <p:nvPr/>
              </p:nvSpPr>
              <p:spPr>
                <a:xfrm>
                  <a:off x="6383321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54" name="object 1346"/>
                <p:cNvSpPr/>
                <p:nvPr/>
              </p:nvSpPr>
              <p:spPr>
                <a:xfrm>
                  <a:off x="6363268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55" name="object 1347"/>
                <p:cNvSpPr/>
                <p:nvPr/>
              </p:nvSpPr>
              <p:spPr>
                <a:xfrm>
                  <a:off x="6383321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56" name="object 1348"/>
                <p:cNvSpPr/>
                <p:nvPr/>
              </p:nvSpPr>
              <p:spPr>
                <a:xfrm>
                  <a:off x="6363268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57" name="object 1349"/>
                <p:cNvSpPr/>
                <p:nvPr/>
              </p:nvSpPr>
              <p:spPr>
                <a:xfrm>
                  <a:off x="6383321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58" name="object 1350"/>
                <p:cNvSpPr/>
                <p:nvPr/>
              </p:nvSpPr>
              <p:spPr>
                <a:xfrm>
                  <a:off x="6363268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59" name="object 1351"/>
                <p:cNvSpPr/>
                <p:nvPr/>
              </p:nvSpPr>
              <p:spPr>
                <a:xfrm>
                  <a:off x="6383321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60" name="object 1352"/>
                <p:cNvSpPr/>
                <p:nvPr/>
              </p:nvSpPr>
              <p:spPr>
                <a:xfrm>
                  <a:off x="6383321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61" name="object 1353"/>
                <p:cNvSpPr/>
                <p:nvPr/>
              </p:nvSpPr>
              <p:spPr>
                <a:xfrm>
                  <a:off x="6402848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62" name="object 1354"/>
                <p:cNvSpPr/>
                <p:nvPr/>
              </p:nvSpPr>
              <p:spPr>
                <a:xfrm>
                  <a:off x="6393148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63" name="object 1355"/>
                <p:cNvSpPr/>
                <p:nvPr/>
              </p:nvSpPr>
              <p:spPr>
                <a:xfrm>
                  <a:off x="6412676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64" name="object 1356"/>
                <p:cNvSpPr/>
                <p:nvPr/>
              </p:nvSpPr>
              <p:spPr>
                <a:xfrm>
                  <a:off x="6412676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65" name="object 1357"/>
                <p:cNvSpPr/>
                <p:nvPr/>
              </p:nvSpPr>
              <p:spPr>
                <a:xfrm>
                  <a:off x="6432331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66" name="object 1358"/>
                <p:cNvSpPr/>
                <p:nvPr/>
              </p:nvSpPr>
              <p:spPr>
                <a:xfrm>
                  <a:off x="6501126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67" name="object 1359"/>
                <p:cNvSpPr/>
                <p:nvPr/>
              </p:nvSpPr>
              <p:spPr>
                <a:xfrm>
                  <a:off x="6520782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68" name="object 1360"/>
                <p:cNvSpPr/>
                <p:nvPr/>
              </p:nvSpPr>
              <p:spPr>
                <a:xfrm>
                  <a:off x="6520782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69" name="object 1361"/>
                <p:cNvSpPr/>
                <p:nvPr/>
              </p:nvSpPr>
              <p:spPr>
                <a:xfrm>
                  <a:off x="6540437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70" name="object 1362"/>
                <p:cNvSpPr/>
                <p:nvPr/>
              </p:nvSpPr>
              <p:spPr>
                <a:xfrm>
                  <a:off x="653061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71" name="object 1363"/>
                <p:cNvSpPr/>
                <p:nvPr/>
              </p:nvSpPr>
              <p:spPr>
                <a:xfrm>
                  <a:off x="655026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72" name="object 1364"/>
                <p:cNvSpPr/>
                <p:nvPr/>
              </p:nvSpPr>
              <p:spPr>
                <a:xfrm>
                  <a:off x="6560093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73" name="object 1365"/>
                <p:cNvSpPr/>
                <p:nvPr/>
              </p:nvSpPr>
              <p:spPr>
                <a:xfrm>
                  <a:off x="6579748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74" name="object 1366"/>
                <p:cNvSpPr/>
                <p:nvPr/>
              </p:nvSpPr>
              <p:spPr>
                <a:xfrm>
                  <a:off x="656992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75" name="object 1367"/>
                <p:cNvSpPr/>
                <p:nvPr/>
              </p:nvSpPr>
              <p:spPr>
                <a:xfrm>
                  <a:off x="6589576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76" name="object 1368"/>
                <p:cNvSpPr/>
                <p:nvPr/>
              </p:nvSpPr>
              <p:spPr>
                <a:xfrm>
                  <a:off x="656992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77" name="object 1369"/>
                <p:cNvSpPr/>
                <p:nvPr/>
              </p:nvSpPr>
              <p:spPr>
                <a:xfrm>
                  <a:off x="6589576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78" name="object 1370"/>
                <p:cNvSpPr/>
                <p:nvPr/>
              </p:nvSpPr>
              <p:spPr>
                <a:xfrm>
                  <a:off x="656992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79" name="object 1371"/>
                <p:cNvSpPr/>
                <p:nvPr/>
              </p:nvSpPr>
              <p:spPr>
                <a:xfrm>
                  <a:off x="6589576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80" name="object 1372"/>
                <p:cNvSpPr/>
                <p:nvPr/>
              </p:nvSpPr>
              <p:spPr>
                <a:xfrm>
                  <a:off x="6628888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54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81" name="object 1373"/>
                <p:cNvSpPr/>
                <p:nvPr/>
              </p:nvSpPr>
              <p:spPr>
                <a:xfrm>
                  <a:off x="6648418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82" name="object 1374"/>
                <p:cNvSpPr/>
                <p:nvPr/>
              </p:nvSpPr>
              <p:spPr>
                <a:xfrm>
                  <a:off x="6638716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54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83" name="object 1375"/>
                <p:cNvSpPr/>
                <p:nvPr/>
              </p:nvSpPr>
              <p:spPr>
                <a:xfrm>
                  <a:off x="6658246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84" name="object 1376"/>
                <p:cNvSpPr/>
                <p:nvPr/>
              </p:nvSpPr>
              <p:spPr>
                <a:xfrm>
                  <a:off x="6638716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54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85" name="object 1377"/>
                <p:cNvSpPr/>
                <p:nvPr/>
              </p:nvSpPr>
              <p:spPr>
                <a:xfrm>
                  <a:off x="6658246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86" name="object 1378"/>
                <p:cNvSpPr/>
                <p:nvPr/>
              </p:nvSpPr>
              <p:spPr>
                <a:xfrm>
                  <a:off x="6648418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468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87" name="object 1379"/>
                <p:cNvSpPr/>
                <p:nvPr/>
              </p:nvSpPr>
              <p:spPr>
                <a:xfrm>
                  <a:off x="6668457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88" name="object 1380"/>
                <p:cNvSpPr/>
                <p:nvPr/>
              </p:nvSpPr>
              <p:spPr>
                <a:xfrm>
                  <a:off x="6658246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468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89" name="object 1381"/>
                <p:cNvSpPr/>
                <p:nvPr/>
              </p:nvSpPr>
              <p:spPr>
                <a:xfrm>
                  <a:off x="667828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90" name="object 1382"/>
                <p:cNvSpPr/>
                <p:nvPr/>
              </p:nvSpPr>
              <p:spPr>
                <a:xfrm>
                  <a:off x="6658246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468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91" name="object 1383"/>
                <p:cNvSpPr/>
                <p:nvPr/>
              </p:nvSpPr>
              <p:spPr>
                <a:xfrm>
                  <a:off x="667828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92" name="object 1384"/>
                <p:cNvSpPr/>
                <p:nvPr/>
              </p:nvSpPr>
              <p:spPr>
                <a:xfrm>
                  <a:off x="6668457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93" name="object 1385"/>
                <p:cNvSpPr/>
                <p:nvPr/>
              </p:nvSpPr>
              <p:spPr>
                <a:xfrm>
                  <a:off x="668811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94" name="object 1386"/>
                <p:cNvSpPr/>
                <p:nvPr/>
              </p:nvSpPr>
              <p:spPr>
                <a:xfrm>
                  <a:off x="6668457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95" name="object 1387"/>
                <p:cNvSpPr/>
                <p:nvPr/>
              </p:nvSpPr>
              <p:spPr>
                <a:xfrm>
                  <a:off x="668811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96" name="object 1388"/>
                <p:cNvSpPr/>
                <p:nvPr/>
              </p:nvSpPr>
              <p:spPr>
                <a:xfrm>
                  <a:off x="6678285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97" name="object 1389"/>
                <p:cNvSpPr/>
                <p:nvPr/>
              </p:nvSpPr>
              <p:spPr>
                <a:xfrm>
                  <a:off x="6697940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98" name="object 1390"/>
                <p:cNvSpPr/>
                <p:nvPr/>
              </p:nvSpPr>
              <p:spPr>
                <a:xfrm>
                  <a:off x="6678285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99" name="object 1391"/>
                <p:cNvSpPr/>
                <p:nvPr/>
              </p:nvSpPr>
              <p:spPr>
                <a:xfrm>
                  <a:off x="669794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00" name="object 1392"/>
                <p:cNvSpPr/>
                <p:nvPr/>
              </p:nvSpPr>
              <p:spPr>
                <a:xfrm>
                  <a:off x="6717596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01" name="object 1393"/>
                <p:cNvSpPr/>
                <p:nvPr/>
              </p:nvSpPr>
              <p:spPr>
                <a:xfrm>
                  <a:off x="669794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02" name="object 1394"/>
                <p:cNvSpPr/>
                <p:nvPr/>
              </p:nvSpPr>
              <p:spPr>
                <a:xfrm>
                  <a:off x="6717596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03" name="object 1395"/>
                <p:cNvSpPr/>
                <p:nvPr/>
              </p:nvSpPr>
              <p:spPr>
                <a:xfrm>
                  <a:off x="6727424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04" name="object 1396"/>
                <p:cNvSpPr/>
                <p:nvPr/>
              </p:nvSpPr>
              <p:spPr>
                <a:xfrm>
                  <a:off x="6747080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05" name="object 1397"/>
                <p:cNvSpPr/>
                <p:nvPr/>
              </p:nvSpPr>
              <p:spPr>
                <a:xfrm>
                  <a:off x="6737251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06" name="object 1398"/>
                <p:cNvSpPr/>
                <p:nvPr/>
              </p:nvSpPr>
              <p:spPr>
                <a:xfrm>
                  <a:off x="6756908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07" name="object 1399"/>
                <p:cNvSpPr/>
                <p:nvPr/>
              </p:nvSpPr>
              <p:spPr>
                <a:xfrm>
                  <a:off x="6737251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08" name="object 1400"/>
                <p:cNvSpPr/>
                <p:nvPr/>
              </p:nvSpPr>
              <p:spPr>
                <a:xfrm>
                  <a:off x="6756908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09" name="object 1401"/>
                <p:cNvSpPr/>
                <p:nvPr/>
              </p:nvSpPr>
              <p:spPr>
                <a:xfrm>
                  <a:off x="6776434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10" name="object 1402"/>
                <p:cNvSpPr/>
                <p:nvPr/>
              </p:nvSpPr>
              <p:spPr>
                <a:xfrm>
                  <a:off x="6796089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11" name="object 1403"/>
                <p:cNvSpPr/>
                <p:nvPr/>
              </p:nvSpPr>
              <p:spPr>
                <a:xfrm>
                  <a:off x="6835402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12" name="object 1404"/>
                <p:cNvSpPr/>
                <p:nvPr/>
              </p:nvSpPr>
              <p:spPr>
                <a:xfrm>
                  <a:off x="6855057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13" name="object 1405"/>
                <p:cNvSpPr/>
                <p:nvPr/>
              </p:nvSpPr>
              <p:spPr>
                <a:xfrm>
                  <a:off x="6835402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14" name="object 1406"/>
                <p:cNvSpPr/>
                <p:nvPr/>
              </p:nvSpPr>
              <p:spPr>
                <a:xfrm>
                  <a:off x="6855057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15" name="object 1407"/>
                <p:cNvSpPr/>
                <p:nvPr/>
              </p:nvSpPr>
              <p:spPr>
                <a:xfrm>
                  <a:off x="6855057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16" name="object 1408"/>
                <p:cNvSpPr/>
                <p:nvPr/>
              </p:nvSpPr>
              <p:spPr>
                <a:xfrm>
                  <a:off x="6874712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17" name="object 1409"/>
                <p:cNvSpPr/>
                <p:nvPr/>
              </p:nvSpPr>
              <p:spPr>
                <a:xfrm>
                  <a:off x="6894368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18" name="object 1410"/>
                <p:cNvSpPr/>
                <p:nvPr/>
              </p:nvSpPr>
              <p:spPr>
                <a:xfrm>
                  <a:off x="691402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19" name="object 1411"/>
                <p:cNvSpPr/>
                <p:nvPr/>
              </p:nvSpPr>
              <p:spPr>
                <a:xfrm>
                  <a:off x="6914025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20" name="object 1412"/>
                <p:cNvSpPr/>
                <p:nvPr/>
              </p:nvSpPr>
              <p:spPr>
                <a:xfrm>
                  <a:off x="6933680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21" name="object 1413"/>
                <p:cNvSpPr/>
                <p:nvPr/>
              </p:nvSpPr>
              <p:spPr>
                <a:xfrm>
                  <a:off x="6933680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22" name="object 1414"/>
                <p:cNvSpPr/>
                <p:nvPr/>
              </p:nvSpPr>
              <p:spPr>
                <a:xfrm>
                  <a:off x="695333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23" name="object 1415"/>
                <p:cNvSpPr/>
                <p:nvPr/>
              </p:nvSpPr>
              <p:spPr>
                <a:xfrm>
                  <a:off x="6953335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24" name="object 1416"/>
                <p:cNvSpPr/>
                <p:nvPr/>
              </p:nvSpPr>
              <p:spPr>
                <a:xfrm>
                  <a:off x="6973259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25" name="object 1417"/>
                <p:cNvSpPr/>
                <p:nvPr/>
              </p:nvSpPr>
              <p:spPr>
                <a:xfrm>
                  <a:off x="6963431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26" name="object 1418"/>
                <p:cNvSpPr/>
                <p:nvPr/>
              </p:nvSpPr>
              <p:spPr>
                <a:xfrm>
                  <a:off x="6983087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27" name="object 1419"/>
                <p:cNvSpPr/>
                <p:nvPr/>
              </p:nvSpPr>
              <p:spPr>
                <a:xfrm>
                  <a:off x="6973259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28" name="object 1420"/>
                <p:cNvSpPr/>
                <p:nvPr/>
              </p:nvSpPr>
              <p:spPr>
                <a:xfrm>
                  <a:off x="6992914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29" name="object 1421"/>
                <p:cNvSpPr/>
                <p:nvPr/>
              </p:nvSpPr>
              <p:spPr>
                <a:xfrm>
                  <a:off x="6983087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30" name="object 1422"/>
                <p:cNvSpPr/>
                <p:nvPr/>
              </p:nvSpPr>
              <p:spPr>
                <a:xfrm>
                  <a:off x="7002742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31" name="object 1423"/>
                <p:cNvSpPr/>
                <p:nvPr/>
              </p:nvSpPr>
              <p:spPr>
                <a:xfrm>
                  <a:off x="7051882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32" name="object 1424"/>
                <p:cNvSpPr/>
                <p:nvPr/>
              </p:nvSpPr>
              <p:spPr>
                <a:xfrm>
                  <a:off x="7071537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33" name="object 1425"/>
                <p:cNvSpPr/>
                <p:nvPr/>
              </p:nvSpPr>
              <p:spPr>
                <a:xfrm>
                  <a:off x="706171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34" name="object 1426"/>
                <p:cNvSpPr/>
                <p:nvPr/>
              </p:nvSpPr>
              <p:spPr>
                <a:xfrm>
                  <a:off x="708136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35" name="object 1427"/>
                <p:cNvSpPr/>
                <p:nvPr/>
              </p:nvSpPr>
              <p:spPr>
                <a:xfrm>
                  <a:off x="7071537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36" name="object 1428"/>
                <p:cNvSpPr/>
                <p:nvPr/>
              </p:nvSpPr>
              <p:spPr>
                <a:xfrm>
                  <a:off x="709119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37" name="object 1429"/>
                <p:cNvSpPr/>
                <p:nvPr/>
              </p:nvSpPr>
              <p:spPr>
                <a:xfrm>
                  <a:off x="711085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6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38" name="object 1430"/>
                <p:cNvSpPr/>
                <p:nvPr/>
              </p:nvSpPr>
              <p:spPr>
                <a:xfrm>
                  <a:off x="713050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39" name="object 1431"/>
                <p:cNvSpPr/>
                <p:nvPr/>
              </p:nvSpPr>
              <p:spPr>
                <a:xfrm>
                  <a:off x="7120677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6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40" name="object 1432"/>
                <p:cNvSpPr/>
                <p:nvPr/>
              </p:nvSpPr>
              <p:spPr>
                <a:xfrm>
                  <a:off x="714033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41" name="object 1433"/>
                <p:cNvSpPr/>
                <p:nvPr/>
              </p:nvSpPr>
              <p:spPr>
                <a:xfrm>
                  <a:off x="7130505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6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42" name="object 1434"/>
                <p:cNvSpPr/>
                <p:nvPr/>
              </p:nvSpPr>
              <p:spPr>
                <a:xfrm>
                  <a:off x="7150021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43" name="object 1435"/>
                <p:cNvSpPr/>
                <p:nvPr/>
              </p:nvSpPr>
              <p:spPr>
                <a:xfrm>
                  <a:off x="7140333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6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44" name="object 1436"/>
                <p:cNvSpPr/>
                <p:nvPr/>
              </p:nvSpPr>
              <p:spPr>
                <a:xfrm>
                  <a:off x="7159849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45" name="object 1437"/>
                <p:cNvSpPr/>
                <p:nvPr/>
              </p:nvSpPr>
              <p:spPr>
                <a:xfrm>
                  <a:off x="7159849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46" name="object 1438"/>
                <p:cNvSpPr/>
                <p:nvPr/>
              </p:nvSpPr>
              <p:spPr>
                <a:xfrm>
                  <a:off x="7179504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47" name="object 1439"/>
                <p:cNvSpPr/>
                <p:nvPr/>
              </p:nvSpPr>
              <p:spPr>
                <a:xfrm>
                  <a:off x="7169677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48" name="object 1440"/>
                <p:cNvSpPr/>
                <p:nvPr/>
              </p:nvSpPr>
              <p:spPr>
                <a:xfrm>
                  <a:off x="7189332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49" name="object 1441"/>
                <p:cNvSpPr/>
                <p:nvPr/>
              </p:nvSpPr>
              <p:spPr>
                <a:xfrm>
                  <a:off x="7218815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481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50" name="object 1442"/>
                <p:cNvSpPr/>
                <p:nvPr/>
              </p:nvSpPr>
              <p:spPr>
                <a:xfrm>
                  <a:off x="7238472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51" name="object 1443"/>
                <p:cNvSpPr/>
                <p:nvPr/>
              </p:nvSpPr>
              <p:spPr>
                <a:xfrm>
                  <a:off x="7218815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481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52" name="object 1444"/>
                <p:cNvSpPr/>
                <p:nvPr/>
              </p:nvSpPr>
              <p:spPr>
                <a:xfrm>
                  <a:off x="7238472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53" name="object 1445"/>
                <p:cNvSpPr/>
                <p:nvPr/>
              </p:nvSpPr>
              <p:spPr>
                <a:xfrm>
                  <a:off x="7238472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54" name="object 1446"/>
                <p:cNvSpPr/>
                <p:nvPr/>
              </p:nvSpPr>
              <p:spPr>
                <a:xfrm>
                  <a:off x="7258522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55" name="object 1447"/>
                <p:cNvSpPr/>
                <p:nvPr/>
              </p:nvSpPr>
              <p:spPr>
                <a:xfrm>
                  <a:off x="7238472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56" name="object 1448"/>
                <p:cNvSpPr/>
                <p:nvPr/>
              </p:nvSpPr>
              <p:spPr>
                <a:xfrm>
                  <a:off x="7258522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57" name="object 1449"/>
                <p:cNvSpPr/>
                <p:nvPr/>
              </p:nvSpPr>
              <p:spPr>
                <a:xfrm>
                  <a:off x="7248300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58" name="object 1450"/>
                <p:cNvSpPr/>
                <p:nvPr/>
              </p:nvSpPr>
              <p:spPr>
                <a:xfrm>
                  <a:off x="7268222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59" name="object 1451"/>
                <p:cNvSpPr/>
                <p:nvPr/>
              </p:nvSpPr>
              <p:spPr>
                <a:xfrm>
                  <a:off x="7268222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60" name="object 1452"/>
                <p:cNvSpPr/>
                <p:nvPr/>
              </p:nvSpPr>
              <p:spPr>
                <a:xfrm>
                  <a:off x="7287877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61" name="object 1453"/>
                <p:cNvSpPr/>
                <p:nvPr/>
              </p:nvSpPr>
              <p:spPr>
                <a:xfrm>
                  <a:off x="727805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62" name="object 1454"/>
                <p:cNvSpPr/>
                <p:nvPr/>
              </p:nvSpPr>
              <p:spPr>
                <a:xfrm>
                  <a:off x="729770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63" name="object 1455"/>
                <p:cNvSpPr/>
                <p:nvPr/>
              </p:nvSpPr>
              <p:spPr>
                <a:xfrm>
                  <a:off x="727805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64" name="object 1456"/>
                <p:cNvSpPr/>
                <p:nvPr/>
              </p:nvSpPr>
              <p:spPr>
                <a:xfrm>
                  <a:off x="729770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65" name="object 1457"/>
                <p:cNvSpPr/>
                <p:nvPr/>
              </p:nvSpPr>
              <p:spPr>
                <a:xfrm>
                  <a:off x="7297705" y="3309879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66" name="object 1458"/>
                <p:cNvSpPr/>
                <p:nvPr/>
              </p:nvSpPr>
              <p:spPr>
                <a:xfrm>
                  <a:off x="7317362" y="3294126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67" name="object 1459"/>
                <p:cNvSpPr/>
                <p:nvPr/>
              </p:nvSpPr>
              <p:spPr>
                <a:xfrm>
                  <a:off x="7366500" y="3309879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68" name="object 1460"/>
                <p:cNvSpPr/>
                <p:nvPr/>
              </p:nvSpPr>
              <p:spPr>
                <a:xfrm>
                  <a:off x="7386156" y="3294126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69" name="object 1461"/>
                <p:cNvSpPr/>
                <p:nvPr/>
              </p:nvSpPr>
              <p:spPr>
                <a:xfrm>
                  <a:off x="7386156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70" name="object 1462"/>
                <p:cNvSpPr/>
                <p:nvPr/>
              </p:nvSpPr>
              <p:spPr>
                <a:xfrm>
                  <a:off x="7405813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71" name="object 1463"/>
                <p:cNvSpPr/>
                <p:nvPr/>
              </p:nvSpPr>
              <p:spPr>
                <a:xfrm>
                  <a:off x="7395983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72" name="object 1464"/>
                <p:cNvSpPr/>
                <p:nvPr/>
              </p:nvSpPr>
              <p:spPr>
                <a:xfrm>
                  <a:off x="7415640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73" name="object 1465"/>
                <p:cNvSpPr/>
                <p:nvPr/>
              </p:nvSpPr>
              <p:spPr>
                <a:xfrm>
                  <a:off x="7425468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74" name="object 1466"/>
                <p:cNvSpPr/>
                <p:nvPr/>
              </p:nvSpPr>
              <p:spPr>
                <a:xfrm>
                  <a:off x="7445123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75" name="object 1467"/>
                <p:cNvSpPr/>
                <p:nvPr/>
              </p:nvSpPr>
              <p:spPr>
                <a:xfrm>
                  <a:off x="7445123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76" name="object 1468"/>
                <p:cNvSpPr/>
                <p:nvPr/>
              </p:nvSpPr>
              <p:spPr>
                <a:xfrm>
                  <a:off x="7464779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77" name="object 1469"/>
                <p:cNvSpPr/>
                <p:nvPr/>
              </p:nvSpPr>
              <p:spPr>
                <a:xfrm>
                  <a:off x="7464779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78" name="object 1470"/>
                <p:cNvSpPr/>
                <p:nvPr/>
              </p:nvSpPr>
              <p:spPr>
                <a:xfrm>
                  <a:off x="7484434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79" name="object 1471"/>
                <p:cNvSpPr/>
                <p:nvPr/>
              </p:nvSpPr>
              <p:spPr>
                <a:xfrm>
                  <a:off x="7464779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80" name="object 1472"/>
                <p:cNvSpPr/>
                <p:nvPr/>
              </p:nvSpPr>
              <p:spPr>
                <a:xfrm>
                  <a:off x="7484434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81" name="object 1473"/>
                <p:cNvSpPr/>
                <p:nvPr/>
              </p:nvSpPr>
              <p:spPr>
                <a:xfrm>
                  <a:off x="7504091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82" name="object 1474"/>
                <p:cNvSpPr/>
                <p:nvPr/>
              </p:nvSpPr>
              <p:spPr>
                <a:xfrm>
                  <a:off x="7523618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83" name="object 1475"/>
                <p:cNvSpPr/>
                <p:nvPr/>
              </p:nvSpPr>
              <p:spPr>
                <a:xfrm>
                  <a:off x="7513919" y="3396927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54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84" name="object 1476"/>
                <p:cNvSpPr/>
                <p:nvPr/>
              </p:nvSpPr>
              <p:spPr>
                <a:xfrm>
                  <a:off x="7533446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85" name="object 1477"/>
                <p:cNvSpPr/>
                <p:nvPr/>
              </p:nvSpPr>
              <p:spPr>
                <a:xfrm>
                  <a:off x="7523618" y="3396927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468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86" name="object 1478"/>
                <p:cNvSpPr/>
                <p:nvPr/>
              </p:nvSpPr>
              <p:spPr>
                <a:xfrm>
                  <a:off x="7543274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87" name="object 1479"/>
                <p:cNvSpPr/>
                <p:nvPr/>
              </p:nvSpPr>
              <p:spPr>
                <a:xfrm>
                  <a:off x="7573142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88" name="object 1480"/>
                <p:cNvSpPr/>
                <p:nvPr/>
              </p:nvSpPr>
              <p:spPr>
                <a:xfrm>
                  <a:off x="7592797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89" name="object 1481"/>
                <p:cNvSpPr/>
                <p:nvPr/>
              </p:nvSpPr>
              <p:spPr>
                <a:xfrm>
                  <a:off x="7582970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90" name="object 1482"/>
                <p:cNvSpPr/>
                <p:nvPr/>
              </p:nvSpPr>
              <p:spPr>
                <a:xfrm>
                  <a:off x="7602625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91" name="object 1483"/>
                <p:cNvSpPr/>
                <p:nvPr/>
              </p:nvSpPr>
              <p:spPr>
                <a:xfrm>
                  <a:off x="7632110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92" name="object 1484"/>
                <p:cNvSpPr/>
                <p:nvPr/>
              </p:nvSpPr>
              <p:spPr>
                <a:xfrm>
                  <a:off x="7651636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93" name="object 1485"/>
                <p:cNvSpPr/>
                <p:nvPr/>
              </p:nvSpPr>
              <p:spPr>
                <a:xfrm>
                  <a:off x="7632110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94" name="object 1486"/>
                <p:cNvSpPr/>
                <p:nvPr/>
              </p:nvSpPr>
              <p:spPr>
                <a:xfrm>
                  <a:off x="7651636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95" name="object 1487"/>
                <p:cNvSpPr/>
                <p:nvPr/>
              </p:nvSpPr>
              <p:spPr>
                <a:xfrm>
                  <a:off x="7641808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96" name="object 1488"/>
                <p:cNvSpPr/>
                <p:nvPr/>
              </p:nvSpPr>
              <p:spPr>
                <a:xfrm>
                  <a:off x="7661463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97" name="object 1489"/>
                <p:cNvSpPr/>
                <p:nvPr/>
              </p:nvSpPr>
              <p:spPr>
                <a:xfrm>
                  <a:off x="7808882" y="3396927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98" name="object 1490"/>
                <p:cNvSpPr/>
                <p:nvPr/>
              </p:nvSpPr>
              <p:spPr>
                <a:xfrm>
                  <a:off x="7828537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99" name="object 1491"/>
                <p:cNvSpPr/>
                <p:nvPr/>
              </p:nvSpPr>
              <p:spPr>
                <a:xfrm>
                  <a:off x="7848461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00" name="object 1492"/>
                <p:cNvSpPr/>
                <p:nvPr/>
              </p:nvSpPr>
              <p:spPr>
                <a:xfrm>
                  <a:off x="7868116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01" name="object 1493"/>
                <p:cNvSpPr/>
                <p:nvPr/>
              </p:nvSpPr>
              <p:spPr>
                <a:xfrm>
                  <a:off x="7868116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02" name="object 1494"/>
                <p:cNvSpPr/>
                <p:nvPr/>
              </p:nvSpPr>
              <p:spPr>
                <a:xfrm>
                  <a:off x="7887771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03" name="object 1495"/>
                <p:cNvSpPr/>
                <p:nvPr/>
              </p:nvSpPr>
              <p:spPr>
                <a:xfrm>
                  <a:off x="8310497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04" name="object 1496"/>
                <p:cNvSpPr/>
                <p:nvPr/>
              </p:nvSpPr>
              <p:spPr>
                <a:xfrm>
                  <a:off x="8330154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05" name="object 1508"/>
                <p:cNvSpPr/>
                <p:nvPr/>
              </p:nvSpPr>
              <p:spPr>
                <a:xfrm>
                  <a:off x="1722048" y="176947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06" name="object 1509"/>
                <p:cNvSpPr/>
                <p:nvPr/>
              </p:nvSpPr>
              <p:spPr>
                <a:xfrm>
                  <a:off x="1741705" y="1753722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07" name="object 1512"/>
                <p:cNvSpPr/>
                <p:nvPr/>
              </p:nvSpPr>
              <p:spPr>
                <a:xfrm>
                  <a:off x="2439742" y="2353921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08" name="object 1513"/>
                <p:cNvSpPr/>
                <p:nvPr/>
              </p:nvSpPr>
              <p:spPr>
                <a:xfrm>
                  <a:off x="2459398" y="233817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09" name="object 1514"/>
                <p:cNvSpPr/>
                <p:nvPr/>
              </p:nvSpPr>
              <p:spPr>
                <a:xfrm>
                  <a:off x="2597250" y="251195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10" name="object 1515"/>
                <p:cNvSpPr/>
                <p:nvPr/>
              </p:nvSpPr>
              <p:spPr>
                <a:xfrm>
                  <a:off x="2616905" y="2496204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11" name="object 1516"/>
                <p:cNvSpPr/>
                <p:nvPr/>
              </p:nvSpPr>
              <p:spPr>
                <a:xfrm>
                  <a:off x="2754496" y="2591130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12" name="object 1517"/>
                <p:cNvSpPr/>
                <p:nvPr/>
              </p:nvSpPr>
              <p:spPr>
                <a:xfrm>
                  <a:off x="2774151" y="2575269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13" name="object 1518"/>
                <p:cNvSpPr/>
                <p:nvPr/>
              </p:nvSpPr>
              <p:spPr>
                <a:xfrm>
                  <a:off x="2970836" y="2725430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14" name="object 1519"/>
                <p:cNvSpPr/>
                <p:nvPr/>
              </p:nvSpPr>
              <p:spPr>
                <a:xfrm>
                  <a:off x="2990491" y="270967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15" name="object 1520"/>
                <p:cNvSpPr/>
                <p:nvPr/>
              </p:nvSpPr>
              <p:spPr>
                <a:xfrm>
                  <a:off x="3029803" y="275703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16" name="object 1521"/>
                <p:cNvSpPr/>
                <p:nvPr/>
              </p:nvSpPr>
              <p:spPr>
                <a:xfrm>
                  <a:off x="3049458" y="2741179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17" name="object 1522"/>
                <p:cNvSpPr/>
                <p:nvPr/>
              </p:nvSpPr>
              <p:spPr>
                <a:xfrm>
                  <a:off x="3069114" y="2780659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18" name="object 1523"/>
                <p:cNvSpPr/>
                <p:nvPr/>
              </p:nvSpPr>
              <p:spPr>
                <a:xfrm>
                  <a:off x="3088769" y="276490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19" name="object 1524"/>
                <p:cNvSpPr/>
                <p:nvPr/>
              </p:nvSpPr>
              <p:spPr>
                <a:xfrm>
                  <a:off x="3256104" y="2843769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0" name="object 1525"/>
                <p:cNvSpPr/>
                <p:nvPr/>
              </p:nvSpPr>
              <p:spPr>
                <a:xfrm>
                  <a:off x="3275633" y="282801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1" name="object 1526"/>
                <p:cNvSpPr/>
                <p:nvPr/>
              </p:nvSpPr>
              <p:spPr>
                <a:xfrm>
                  <a:off x="3777242" y="3057238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2" name="object 1527"/>
                <p:cNvSpPr/>
                <p:nvPr/>
              </p:nvSpPr>
              <p:spPr>
                <a:xfrm>
                  <a:off x="3796897" y="30414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3" name="object 1528"/>
                <p:cNvSpPr/>
                <p:nvPr/>
              </p:nvSpPr>
              <p:spPr>
                <a:xfrm>
                  <a:off x="3905005" y="306511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4" name="object 1529"/>
                <p:cNvSpPr/>
                <p:nvPr/>
              </p:nvSpPr>
              <p:spPr>
                <a:xfrm>
                  <a:off x="3924660" y="3049362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5" name="object 1530"/>
                <p:cNvSpPr/>
                <p:nvPr/>
              </p:nvSpPr>
              <p:spPr>
                <a:xfrm>
                  <a:off x="4141134" y="3120349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6" name="object 1531"/>
                <p:cNvSpPr/>
                <p:nvPr/>
              </p:nvSpPr>
              <p:spPr>
                <a:xfrm>
                  <a:off x="4160662" y="310459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7" name="object 1532"/>
                <p:cNvSpPr/>
                <p:nvPr/>
              </p:nvSpPr>
              <p:spPr>
                <a:xfrm>
                  <a:off x="4268768" y="3120349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54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8" name="object 1533"/>
                <p:cNvSpPr/>
                <p:nvPr/>
              </p:nvSpPr>
              <p:spPr>
                <a:xfrm>
                  <a:off x="4288425" y="310459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9" name="object 1534"/>
                <p:cNvSpPr/>
                <p:nvPr/>
              </p:nvSpPr>
              <p:spPr>
                <a:xfrm>
                  <a:off x="4465588" y="3136099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30" name="object 1535"/>
                <p:cNvSpPr/>
                <p:nvPr/>
              </p:nvSpPr>
              <p:spPr>
                <a:xfrm>
                  <a:off x="4485243" y="312034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31" name="object 1536"/>
                <p:cNvSpPr/>
                <p:nvPr/>
              </p:nvSpPr>
              <p:spPr>
                <a:xfrm>
                  <a:off x="4603433" y="3151849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32" name="object 1537"/>
                <p:cNvSpPr/>
                <p:nvPr/>
              </p:nvSpPr>
              <p:spPr>
                <a:xfrm>
                  <a:off x="4623090" y="313609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33" name="object 1538"/>
                <p:cNvSpPr/>
                <p:nvPr/>
              </p:nvSpPr>
              <p:spPr>
                <a:xfrm>
                  <a:off x="4652445" y="3151849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34" name="object 1539"/>
                <p:cNvSpPr/>
                <p:nvPr/>
              </p:nvSpPr>
              <p:spPr>
                <a:xfrm>
                  <a:off x="4672100" y="313609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35" name="object 1540"/>
                <p:cNvSpPr/>
                <p:nvPr/>
              </p:nvSpPr>
              <p:spPr>
                <a:xfrm>
                  <a:off x="4760551" y="31598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36" name="object 1541"/>
                <p:cNvSpPr/>
                <p:nvPr/>
              </p:nvSpPr>
              <p:spPr>
                <a:xfrm>
                  <a:off x="4780206" y="3143973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37" name="object 1542"/>
                <p:cNvSpPr/>
                <p:nvPr/>
              </p:nvSpPr>
              <p:spPr>
                <a:xfrm>
                  <a:off x="4829346" y="316791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38" name="object 1543"/>
                <p:cNvSpPr/>
                <p:nvPr/>
              </p:nvSpPr>
              <p:spPr>
                <a:xfrm>
                  <a:off x="4849002" y="315184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39" name="object 1544"/>
                <p:cNvSpPr/>
                <p:nvPr/>
              </p:nvSpPr>
              <p:spPr>
                <a:xfrm>
                  <a:off x="4849002" y="316791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0" name="object 1545"/>
                <p:cNvSpPr/>
                <p:nvPr/>
              </p:nvSpPr>
              <p:spPr>
                <a:xfrm>
                  <a:off x="4868657" y="315184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1" name="object 1546"/>
                <p:cNvSpPr/>
                <p:nvPr/>
              </p:nvSpPr>
              <p:spPr>
                <a:xfrm>
                  <a:off x="4967205" y="316791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2" name="object 1547"/>
                <p:cNvSpPr/>
                <p:nvPr/>
              </p:nvSpPr>
              <p:spPr>
                <a:xfrm>
                  <a:off x="4986860" y="315184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3" name="object 1548"/>
                <p:cNvSpPr/>
                <p:nvPr/>
              </p:nvSpPr>
              <p:spPr>
                <a:xfrm>
                  <a:off x="5016343" y="319164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6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4" name="object 1549"/>
                <p:cNvSpPr/>
                <p:nvPr/>
              </p:nvSpPr>
              <p:spPr>
                <a:xfrm>
                  <a:off x="5035859" y="31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5" name="object 1550"/>
                <p:cNvSpPr/>
                <p:nvPr/>
              </p:nvSpPr>
              <p:spPr>
                <a:xfrm>
                  <a:off x="5075169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6" name="object 1551"/>
                <p:cNvSpPr/>
                <p:nvPr/>
              </p:nvSpPr>
              <p:spPr>
                <a:xfrm>
                  <a:off x="5094825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7" name="object 1552"/>
                <p:cNvSpPr/>
                <p:nvPr/>
              </p:nvSpPr>
              <p:spPr>
                <a:xfrm>
                  <a:off x="5084997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8" name="object 1553"/>
                <p:cNvSpPr/>
                <p:nvPr/>
              </p:nvSpPr>
              <p:spPr>
                <a:xfrm>
                  <a:off x="5104652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9" name="object 1554"/>
                <p:cNvSpPr/>
                <p:nvPr/>
              </p:nvSpPr>
              <p:spPr>
                <a:xfrm>
                  <a:off x="5084997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50" name="object 1555"/>
                <p:cNvSpPr/>
                <p:nvPr/>
              </p:nvSpPr>
              <p:spPr>
                <a:xfrm>
                  <a:off x="5104652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51" name="object 1556"/>
                <p:cNvSpPr/>
                <p:nvPr/>
              </p:nvSpPr>
              <p:spPr>
                <a:xfrm>
                  <a:off x="5094825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52" name="object 1557"/>
                <p:cNvSpPr/>
                <p:nvPr/>
              </p:nvSpPr>
              <p:spPr>
                <a:xfrm>
                  <a:off x="5124309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53" name="object 1558"/>
                <p:cNvSpPr/>
                <p:nvPr/>
              </p:nvSpPr>
              <p:spPr>
                <a:xfrm>
                  <a:off x="5143965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54" name="object 1559"/>
                <p:cNvSpPr/>
                <p:nvPr/>
              </p:nvSpPr>
              <p:spPr>
                <a:xfrm>
                  <a:off x="5134137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55" name="object 1560"/>
                <p:cNvSpPr/>
                <p:nvPr/>
              </p:nvSpPr>
              <p:spPr>
                <a:xfrm>
                  <a:off x="5153792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56" name="object 1561"/>
                <p:cNvSpPr/>
                <p:nvPr/>
              </p:nvSpPr>
              <p:spPr>
                <a:xfrm>
                  <a:off x="5153792" y="3215272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57" name="object 1562"/>
                <p:cNvSpPr/>
                <p:nvPr/>
              </p:nvSpPr>
              <p:spPr>
                <a:xfrm>
                  <a:off x="5173448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58" name="object 1563"/>
                <p:cNvSpPr/>
                <p:nvPr/>
              </p:nvSpPr>
              <p:spPr>
                <a:xfrm>
                  <a:off x="5163620" y="3215272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59" name="object 1564"/>
                <p:cNvSpPr/>
                <p:nvPr/>
              </p:nvSpPr>
              <p:spPr>
                <a:xfrm>
                  <a:off x="5183275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60" name="object 1565"/>
                <p:cNvSpPr/>
                <p:nvPr/>
              </p:nvSpPr>
              <p:spPr>
                <a:xfrm>
                  <a:off x="5173448" y="3215272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61" name="object 1566"/>
                <p:cNvSpPr/>
                <p:nvPr/>
              </p:nvSpPr>
              <p:spPr>
                <a:xfrm>
                  <a:off x="5193371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62" name="object 1567"/>
                <p:cNvSpPr/>
                <p:nvPr/>
              </p:nvSpPr>
              <p:spPr>
                <a:xfrm>
                  <a:off x="5183275" y="3215272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63" name="object 1568"/>
                <p:cNvSpPr/>
                <p:nvPr/>
              </p:nvSpPr>
              <p:spPr>
                <a:xfrm>
                  <a:off x="5203199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64" name="object 1569"/>
                <p:cNvSpPr/>
                <p:nvPr/>
              </p:nvSpPr>
              <p:spPr>
                <a:xfrm>
                  <a:off x="5183275" y="3215272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65" name="object 1570"/>
                <p:cNvSpPr/>
                <p:nvPr/>
              </p:nvSpPr>
              <p:spPr>
                <a:xfrm>
                  <a:off x="5203199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66" name="object 1571"/>
                <p:cNvSpPr/>
                <p:nvPr/>
              </p:nvSpPr>
              <p:spPr>
                <a:xfrm>
                  <a:off x="5193371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67" name="object 1572"/>
                <p:cNvSpPr/>
                <p:nvPr/>
              </p:nvSpPr>
              <p:spPr>
                <a:xfrm>
                  <a:off x="5213028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68" name="object 1573"/>
                <p:cNvSpPr/>
                <p:nvPr/>
              </p:nvSpPr>
              <p:spPr>
                <a:xfrm>
                  <a:off x="5203199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69" name="object 1574"/>
                <p:cNvSpPr/>
                <p:nvPr/>
              </p:nvSpPr>
              <p:spPr>
                <a:xfrm>
                  <a:off x="5222856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70" name="object 1575"/>
                <p:cNvSpPr/>
                <p:nvPr/>
              </p:nvSpPr>
              <p:spPr>
                <a:xfrm>
                  <a:off x="5232684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71" name="object 1576"/>
                <p:cNvSpPr/>
                <p:nvPr/>
              </p:nvSpPr>
              <p:spPr>
                <a:xfrm>
                  <a:off x="5252339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72" name="object 1577"/>
                <p:cNvSpPr/>
                <p:nvPr/>
              </p:nvSpPr>
              <p:spPr>
                <a:xfrm>
                  <a:off x="5252339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73" name="object 1578"/>
                <p:cNvSpPr/>
                <p:nvPr/>
              </p:nvSpPr>
              <p:spPr>
                <a:xfrm>
                  <a:off x="5271994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74" name="object 1579"/>
                <p:cNvSpPr/>
                <p:nvPr/>
              </p:nvSpPr>
              <p:spPr>
                <a:xfrm>
                  <a:off x="5262167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75" name="object 1580"/>
                <p:cNvSpPr/>
                <p:nvPr/>
              </p:nvSpPr>
              <p:spPr>
                <a:xfrm>
                  <a:off x="5281822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76" name="object 1581"/>
                <p:cNvSpPr/>
                <p:nvPr/>
              </p:nvSpPr>
              <p:spPr>
                <a:xfrm>
                  <a:off x="5271994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77" name="object 1582"/>
                <p:cNvSpPr/>
                <p:nvPr/>
              </p:nvSpPr>
              <p:spPr>
                <a:xfrm>
                  <a:off x="5291650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78" name="object 1583"/>
                <p:cNvSpPr/>
                <p:nvPr/>
              </p:nvSpPr>
              <p:spPr>
                <a:xfrm>
                  <a:off x="5330962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79" name="object 1584"/>
                <p:cNvSpPr/>
                <p:nvPr/>
              </p:nvSpPr>
              <p:spPr>
                <a:xfrm>
                  <a:off x="5350617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80" name="object 1585"/>
                <p:cNvSpPr/>
                <p:nvPr/>
              </p:nvSpPr>
              <p:spPr>
                <a:xfrm>
                  <a:off x="5340790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81" name="object 1586"/>
                <p:cNvSpPr/>
                <p:nvPr/>
              </p:nvSpPr>
              <p:spPr>
                <a:xfrm>
                  <a:off x="5360445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82" name="object 1587"/>
                <p:cNvSpPr/>
                <p:nvPr/>
              </p:nvSpPr>
              <p:spPr>
                <a:xfrm>
                  <a:off x="5360445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83" name="object 1588"/>
                <p:cNvSpPr/>
                <p:nvPr/>
              </p:nvSpPr>
              <p:spPr>
                <a:xfrm>
                  <a:off x="5380100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84" name="object 1589"/>
                <p:cNvSpPr/>
                <p:nvPr/>
              </p:nvSpPr>
              <p:spPr>
                <a:xfrm>
                  <a:off x="5360445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85" name="object 1590"/>
                <p:cNvSpPr/>
                <p:nvPr/>
              </p:nvSpPr>
              <p:spPr>
                <a:xfrm>
                  <a:off x="5380100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86" name="object 1591"/>
                <p:cNvSpPr/>
                <p:nvPr/>
              </p:nvSpPr>
              <p:spPr>
                <a:xfrm>
                  <a:off x="5360445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87" name="object 1592"/>
                <p:cNvSpPr/>
                <p:nvPr/>
              </p:nvSpPr>
              <p:spPr>
                <a:xfrm>
                  <a:off x="5380100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88" name="object 1593"/>
                <p:cNvSpPr/>
                <p:nvPr/>
              </p:nvSpPr>
              <p:spPr>
                <a:xfrm>
                  <a:off x="5380100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89" name="object 1594"/>
                <p:cNvSpPr/>
                <p:nvPr/>
              </p:nvSpPr>
              <p:spPr>
                <a:xfrm>
                  <a:off x="5399629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90" name="object 1595"/>
                <p:cNvSpPr/>
                <p:nvPr/>
              </p:nvSpPr>
              <p:spPr>
                <a:xfrm>
                  <a:off x="5419285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91" name="object 1596"/>
                <p:cNvSpPr/>
                <p:nvPr/>
              </p:nvSpPr>
              <p:spPr>
                <a:xfrm>
                  <a:off x="5438941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92" name="object 1597"/>
                <p:cNvSpPr/>
                <p:nvPr/>
              </p:nvSpPr>
              <p:spPr>
                <a:xfrm>
                  <a:off x="5419285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93" name="object 1598"/>
                <p:cNvSpPr/>
                <p:nvPr/>
              </p:nvSpPr>
              <p:spPr>
                <a:xfrm>
                  <a:off x="5438941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94" name="object 1599"/>
                <p:cNvSpPr/>
                <p:nvPr/>
              </p:nvSpPr>
              <p:spPr>
                <a:xfrm>
                  <a:off x="5419285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95" name="object 1600"/>
                <p:cNvSpPr/>
                <p:nvPr/>
              </p:nvSpPr>
              <p:spPr>
                <a:xfrm>
                  <a:off x="5438941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96" name="object 1601"/>
                <p:cNvSpPr/>
                <p:nvPr/>
              </p:nvSpPr>
              <p:spPr>
                <a:xfrm>
                  <a:off x="5429112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97" name="object 1602"/>
                <p:cNvSpPr/>
                <p:nvPr/>
              </p:nvSpPr>
              <p:spPr>
                <a:xfrm>
                  <a:off x="5448769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98" name="object 1603"/>
                <p:cNvSpPr/>
                <p:nvPr/>
              </p:nvSpPr>
              <p:spPr>
                <a:xfrm>
                  <a:off x="5468424" y="3215272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468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99" name="object 1604"/>
                <p:cNvSpPr/>
                <p:nvPr/>
              </p:nvSpPr>
              <p:spPr>
                <a:xfrm>
                  <a:off x="5488464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00" name="object 1605"/>
                <p:cNvSpPr/>
                <p:nvPr/>
              </p:nvSpPr>
              <p:spPr>
                <a:xfrm>
                  <a:off x="5508119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01" name="object 1606"/>
                <p:cNvSpPr/>
                <p:nvPr/>
              </p:nvSpPr>
              <p:spPr>
                <a:xfrm>
                  <a:off x="5527646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02" name="object 1607"/>
                <p:cNvSpPr/>
                <p:nvPr/>
              </p:nvSpPr>
              <p:spPr>
                <a:xfrm>
                  <a:off x="5547302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03" name="object 1608"/>
                <p:cNvSpPr/>
                <p:nvPr/>
              </p:nvSpPr>
              <p:spPr>
                <a:xfrm>
                  <a:off x="5566957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04" name="object 1609"/>
                <p:cNvSpPr/>
                <p:nvPr/>
              </p:nvSpPr>
              <p:spPr>
                <a:xfrm>
                  <a:off x="5586613" y="321527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05" name="object 1610"/>
                <p:cNvSpPr/>
                <p:nvPr/>
              </p:nvSpPr>
              <p:spPr>
                <a:xfrm>
                  <a:off x="5606269" y="319952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06" name="object 1611"/>
                <p:cNvSpPr/>
                <p:nvPr/>
              </p:nvSpPr>
              <p:spPr>
                <a:xfrm>
                  <a:off x="559644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07" name="object 1612"/>
                <p:cNvSpPr/>
                <p:nvPr/>
              </p:nvSpPr>
              <p:spPr>
                <a:xfrm>
                  <a:off x="5616097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08" name="object 1613"/>
                <p:cNvSpPr/>
                <p:nvPr/>
              </p:nvSpPr>
              <p:spPr>
                <a:xfrm>
                  <a:off x="5606269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09" name="object 1614"/>
                <p:cNvSpPr/>
                <p:nvPr/>
              </p:nvSpPr>
              <p:spPr>
                <a:xfrm>
                  <a:off x="562592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10" name="object 1615"/>
                <p:cNvSpPr/>
                <p:nvPr/>
              </p:nvSpPr>
              <p:spPr>
                <a:xfrm>
                  <a:off x="5616097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11" name="object 1616"/>
                <p:cNvSpPr/>
                <p:nvPr/>
              </p:nvSpPr>
              <p:spPr>
                <a:xfrm>
                  <a:off x="563575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12" name="object 1617"/>
                <p:cNvSpPr/>
                <p:nvPr/>
              </p:nvSpPr>
              <p:spPr>
                <a:xfrm>
                  <a:off x="5616097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13" name="object 1618"/>
                <p:cNvSpPr/>
                <p:nvPr/>
              </p:nvSpPr>
              <p:spPr>
                <a:xfrm>
                  <a:off x="563575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14" name="object 1619"/>
                <p:cNvSpPr/>
                <p:nvPr/>
              </p:nvSpPr>
              <p:spPr>
                <a:xfrm>
                  <a:off x="5616097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15" name="object 1620"/>
                <p:cNvSpPr/>
                <p:nvPr/>
              </p:nvSpPr>
              <p:spPr>
                <a:xfrm>
                  <a:off x="563575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16" name="object 1621"/>
                <p:cNvSpPr/>
                <p:nvPr/>
              </p:nvSpPr>
              <p:spPr>
                <a:xfrm>
                  <a:off x="5665236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17" name="object 1622"/>
                <p:cNvSpPr/>
                <p:nvPr/>
              </p:nvSpPr>
              <p:spPr>
                <a:xfrm>
                  <a:off x="5684891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18" name="object 1623"/>
                <p:cNvSpPr/>
                <p:nvPr/>
              </p:nvSpPr>
              <p:spPr>
                <a:xfrm>
                  <a:off x="5675063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19" name="object 1624"/>
                <p:cNvSpPr/>
                <p:nvPr/>
              </p:nvSpPr>
              <p:spPr>
                <a:xfrm>
                  <a:off x="5694719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20" name="object 1625"/>
                <p:cNvSpPr/>
                <p:nvPr/>
              </p:nvSpPr>
              <p:spPr>
                <a:xfrm>
                  <a:off x="5773214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468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21" name="object 1626"/>
                <p:cNvSpPr/>
                <p:nvPr/>
              </p:nvSpPr>
              <p:spPr>
                <a:xfrm>
                  <a:off x="579325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22" name="object 1627"/>
                <p:cNvSpPr/>
                <p:nvPr/>
              </p:nvSpPr>
              <p:spPr>
                <a:xfrm>
                  <a:off x="5773214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468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23" name="object 1628"/>
                <p:cNvSpPr/>
                <p:nvPr/>
              </p:nvSpPr>
              <p:spPr>
                <a:xfrm>
                  <a:off x="579325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24" name="object 1629"/>
                <p:cNvSpPr/>
                <p:nvPr/>
              </p:nvSpPr>
              <p:spPr>
                <a:xfrm>
                  <a:off x="5773214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468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25" name="object 1630"/>
                <p:cNvSpPr/>
                <p:nvPr/>
              </p:nvSpPr>
              <p:spPr>
                <a:xfrm>
                  <a:off x="579325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26" name="object 1631"/>
                <p:cNvSpPr/>
                <p:nvPr/>
              </p:nvSpPr>
              <p:spPr>
                <a:xfrm>
                  <a:off x="5842393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27" name="object 1632"/>
                <p:cNvSpPr/>
                <p:nvPr/>
              </p:nvSpPr>
              <p:spPr>
                <a:xfrm>
                  <a:off x="5862048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28" name="object 1633"/>
                <p:cNvSpPr/>
                <p:nvPr/>
              </p:nvSpPr>
              <p:spPr>
                <a:xfrm>
                  <a:off x="5862048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29" name="object 1634"/>
                <p:cNvSpPr/>
                <p:nvPr/>
              </p:nvSpPr>
              <p:spPr>
                <a:xfrm>
                  <a:off x="5881704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30" name="object 1635"/>
                <p:cNvSpPr/>
                <p:nvPr/>
              </p:nvSpPr>
              <p:spPr>
                <a:xfrm>
                  <a:off x="5871876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31" name="object 1636"/>
                <p:cNvSpPr/>
                <p:nvPr/>
              </p:nvSpPr>
              <p:spPr>
                <a:xfrm>
                  <a:off x="5891531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32" name="object 1637"/>
                <p:cNvSpPr/>
                <p:nvPr/>
              </p:nvSpPr>
              <p:spPr>
                <a:xfrm>
                  <a:off x="5881704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33" name="object 1638"/>
                <p:cNvSpPr/>
                <p:nvPr/>
              </p:nvSpPr>
              <p:spPr>
                <a:xfrm>
                  <a:off x="5901232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34" name="object 1639"/>
                <p:cNvSpPr/>
                <p:nvPr/>
              </p:nvSpPr>
              <p:spPr>
                <a:xfrm>
                  <a:off x="5881704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35" name="object 1640"/>
                <p:cNvSpPr/>
                <p:nvPr/>
              </p:nvSpPr>
              <p:spPr>
                <a:xfrm>
                  <a:off x="5901232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36" name="object 1641"/>
                <p:cNvSpPr/>
                <p:nvPr/>
              </p:nvSpPr>
              <p:spPr>
                <a:xfrm>
                  <a:off x="5891531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37" name="object 1642"/>
                <p:cNvSpPr/>
                <p:nvPr/>
              </p:nvSpPr>
              <p:spPr>
                <a:xfrm>
                  <a:off x="5911060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38" name="object 1643"/>
                <p:cNvSpPr/>
                <p:nvPr/>
              </p:nvSpPr>
              <p:spPr>
                <a:xfrm>
                  <a:off x="5891531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39" name="object 1644"/>
                <p:cNvSpPr/>
                <p:nvPr/>
              </p:nvSpPr>
              <p:spPr>
                <a:xfrm>
                  <a:off x="591106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40" name="object 1645"/>
                <p:cNvSpPr/>
                <p:nvPr/>
              </p:nvSpPr>
              <p:spPr>
                <a:xfrm>
                  <a:off x="5930717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41" name="object 1646"/>
                <p:cNvSpPr/>
                <p:nvPr/>
              </p:nvSpPr>
              <p:spPr>
                <a:xfrm>
                  <a:off x="5920888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42" name="object 1647"/>
                <p:cNvSpPr/>
                <p:nvPr/>
              </p:nvSpPr>
              <p:spPr>
                <a:xfrm>
                  <a:off x="594054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43" name="object 1648"/>
                <p:cNvSpPr/>
                <p:nvPr/>
              </p:nvSpPr>
              <p:spPr>
                <a:xfrm>
                  <a:off x="5930717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44" name="object 1649"/>
                <p:cNvSpPr/>
                <p:nvPr/>
              </p:nvSpPr>
              <p:spPr>
                <a:xfrm>
                  <a:off x="5950372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45" name="object 1650"/>
                <p:cNvSpPr/>
                <p:nvPr/>
              </p:nvSpPr>
              <p:spPr>
                <a:xfrm>
                  <a:off x="5940545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46" name="object 1651"/>
                <p:cNvSpPr/>
                <p:nvPr/>
              </p:nvSpPr>
              <p:spPr>
                <a:xfrm>
                  <a:off x="5960200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47" name="object 1652"/>
                <p:cNvSpPr/>
                <p:nvPr/>
              </p:nvSpPr>
              <p:spPr>
                <a:xfrm>
                  <a:off x="5940545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48" name="object 1653"/>
                <p:cNvSpPr/>
                <p:nvPr/>
              </p:nvSpPr>
              <p:spPr>
                <a:xfrm>
                  <a:off x="5960200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49" name="object 1654"/>
                <p:cNvSpPr/>
                <p:nvPr/>
              </p:nvSpPr>
              <p:spPr>
                <a:xfrm>
                  <a:off x="5950372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50" name="object 1655"/>
                <p:cNvSpPr/>
                <p:nvPr/>
              </p:nvSpPr>
              <p:spPr>
                <a:xfrm>
                  <a:off x="5970028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51" name="object 1656"/>
                <p:cNvSpPr/>
                <p:nvPr/>
              </p:nvSpPr>
              <p:spPr>
                <a:xfrm>
                  <a:off x="598968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52" name="object 1657"/>
                <p:cNvSpPr/>
                <p:nvPr/>
              </p:nvSpPr>
              <p:spPr>
                <a:xfrm>
                  <a:off x="6038823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53" name="object 1658"/>
                <p:cNvSpPr/>
                <p:nvPr/>
              </p:nvSpPr>
              <p:spPr>
                <a:xfrm>
                  <a:off x="6058478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54" name="object 1659"/>
                <p:cNvSpPr/>
                <p:nvPr/>
              </p:nvSpPr>
              <p:spPr>
                <a:xfrm>
                  <a:off x="6048651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55" name="object 1660"/>
                <p:cNvSpPr/>
                <p:nvPr/>
              </p:nvSpPr>
              <p:spPr>
                <a:xfrm>
                  <a:off x="6068306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56" name="object 1661"/>
                <p:cNvSpPr/>
                <p:nvPr/>
              </p:nvSpPr>
              <p:spPr>
                <a:xfrm>
                  <a:off x="6048651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57" name="object 1662"/>
                <p:cNvSpPr/>
                <p:nvPr/>
              </p:nvSpPr>
              <p:spPr>
                <a:xfrm>
                  <a:off x="6068306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58" name="object 1663"/>
                <p:cNvSpPr/>
                <p:nvPr/>
              </p:nvSpPr>
              <p:spPr>
                <a:xfrm>
                  <a:off x="6048651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59" name="object 1664"/>
                <p:cNvSpPr/>
                <p:nvPr/>
              </p:nvSpPr>
              <p:spPr>
                <a:xfrm>
                  <a:off x="6068306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60" name="object 1665"/>
                <p:cNvSpPr/>
                <p:nvPr/>
              </p:nvSpPr>
              <p:spPr>
                <a:xfrm>
                  <a:off x="6048651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61" name="object 1666"/>
                <p:cNvSpPr/>
                <p:nvPr/>
              </p:nvSpPr>
              <p:spPr>
                <a:xfrm>
                  <a:off x="6068306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62" name="object 1667"/>
                <p:cNvSpPr/>
                <p:nvPr/>
              </p:nvSpPr>
              <p:spPr>
                <a:xfrm>
                  <a:off x="6048651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63" name="object 1668"/>
                <p:cNvSpPr/>
                <p:nvPr/>
              </p:nvSpPr>
              <p:spPr>
                <a:xfrm>
                  <a:off x="6068306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64" name="object 1669"/>
                <p:cNvSpPr/>
                <p:nvPr/>
              </p:nvSpPr>
              <p:spPr>
                <a:xfrm>
                  <a:off x="6058478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65" name="object 1670"/>
                <p:cNvSpPr/>
                <p:nvPr/>
              </p:nvSpPr>
              <p:spPr>
                <a:xfrm>
                  <a:off x="6078402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66" name="object 1671"/>
                <p:cNvSpPr/>
                <p:nvPr/>
              </p:nvSpPr>
              <p:spPr>
                <a:xfrm>
                  <a:off x="6078402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67" name="object 1672"/>
                <p:cNvSpPr/>
                <p:nvPr/>
              </p:nvSpPr>
              <p:spPr>
                <a:xfrm>
                  <a:off x="6098057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68" name="object 1673"/>
                <p:cNvSpPr/>
                <p:nvPr/>
              </p:nvSpPr>
              <p:spPr>
                <a:xfrm>
                  <a:off x="608823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69" name="object 1674"/>
                <p:cNvSpPr/>
                <p:nvPr/>
              </p:nvSpPr>
              <p:spPr>
                <a:xfrm>
                  <a:off x="610788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70" name="object 1675"/>
                <p:cNvSpPr/>
                <p:nvPr/>
              </p:nvSpPr>
              <p:spPr>
                <a:xfrm>
                  <a:off x="6127542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71" name="object 1676"/>
                <p:cNvSpPr/>
                <p:nvPr/>
              </p:nvSpPr>
              <p:spPr>
                <a:xfrm>
                  <a:off x="6147197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72" name="object 1677"/>
                <p:cNvSpPr/>
                <p:nvPr/>
              </p:nvSpPr>
              <p:spPr>
                <a:xfrm>
                  <a:off x="613737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73" name="object 1678"/>
                <p:cNvSpPr/>
                <p:nvPr/>
              </p:nvSpPr>
              <p:spPr>
                <a:xfrm>
                  <a:off x="615702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74" name="object 1679"/>
                <p:cNvSpPr/>
                <p:nvPr/>
              </p:nvSpPr>
              <p:spPr>
                <a:xfrm>
                  <a:off x="6157025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75" name="object 1680"/>
                <p:cNvSpPr/>
                <p:nvPr/>
              </p:nvSpPr>
              <p:spPr>
                <a:xfrm>
                  <a:off x="6176680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76" name="object 1681"/>
                <p:cNvSpPr/>
                <p:nvPr/>
              </p:nvSpPr>
              <p:spPr>
                <a:xfrm>
                  <a:off x="6166853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77" name="object 1682"/>
                <p:cNvSpPr/>
                <p:nvPr/>
              </p:nvSpPr>
              <p:spPr>
                <a:xfrm>
                  <a:off x="6186508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78" name="object 1683"/>
                <p:cNvSpPr/>
                <p:nvPr/>
              </p:nvSpPr>
              <p:spPr>
                <a:xfrm>
                  <a:off x="6166853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79" name="object 1684"/>
                <p:cNvSpPr/>
                <p:nvPr/>
              </p:nvSpPr>
              <p:spPr>
                <a:xfrm>
                  <a:off x="6186508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80" name="object 1685"/>
                <p:cNvSpPr/>
                <p:nvPr/>
              </p:nvSpPr>
              <p:spPr>
                <a:xfrm>
                  <a:off x="6186508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81" name="object 1686"/>
                <p:cNvSpPr/>
                <p:nvPr/>
              </p:nvSpPr>
              <p:spPr>
                <a:xfrm>
                  <a:off x="620616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82" name="object 1687"/>
                <p:cNvSpPr/>
                <p:nvPr/>
              </p:nvSpPr>
              <p:spPr>
                <a:xfrm>
                  <a:off x="6196336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83" name="object 1688"/>
                <p:cNvSpPr/>
                <p:nvPr/>
              </p:nvSpPr>
              <p:spPr>
                <a:xfrm>
                  <a:off x="6215991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84" name="object 1689"/>
                <p:cNvSpPr/>
                <p:nvPr/>
              </p:nvSpPr>
              <p:spPr>
                <a:xfrm>
                  <a:off x="6206163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85" name="object 1690"/>
                <p:cNvSpPr/>
                <p:nvPr/>
              </p:nvSpPr>
              <p:spPr>
                <a:xfrm>
                  <a:off x="6225820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86" name="object 1691"/>
                <p:cNvSpPr/>
                <p:nvPr/>
              </p:nvSpPr>
              <p:spPr>
                <a:xfrm>
                  <a:off x="6215991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87" name="object 1692"/>
                <p:cNvSpPr/>
                <p:nvPr/>
              </p:nvSpPr>
              <p:spPr>
                <a:xfrm>
                  <a:off x="6235648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88" name="object 1693"/>
                <p:cNvSpPr/>
                <p:nvPr/>
              </p:nvSpPr>
              <p:spPr>
                <a:xfrm>
                  <a:off x="6235648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6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89" name="object 1694"/>
                <p:cNvSpPr/>
                <p:nvPr/>
              </p:nvSpPr>
              <p:spPr>
                <a:xfrm>
                  <a:off x="625530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90" name="object 1695"/>
                <p:cNvSpPr/>
                <p:nvPr/>
              </p:nvSpPr>
              <p:spPr>
                <a:xfrm>
                  <a:off x="6235648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6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91" name="object 1696"/>
                <p:cNvSpPr/>
                <p:nvPr/>
              </p:nvSpPr>
              <p:spPr>
                <a:xfrm>
                  <a:off x="625530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92" name="object 1697"/>
                <p:cNvSpPr/>
                <p:nvPr/>
              </p:nvSpPr>
              <p:spPr>
                <a:xfrm>
                  <a:off x="6235648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6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93" name="object 1698"/>
                <p:cNvSpPr/>
                <p:nvPr/>
              </p:nvSpPr>
              <p:spPr>
                <a:xfrm>
                  <a:off x="625530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94" name="object 1699"/>
                <p:cNvSpPr/>
                <p:nvPr/>
              </p:nvSpPr>
              <p:spPr>
                <a:xfrm>
                  <a:off x="6255303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6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95" name="object 1700"/>
                <p:cNvSpPr/>
                <p:nvPr/>
              </p:nvSpPr>
              <p:spPr>
                <a:xfrm>
                  <a:off x="6274817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96" name="object 1701"/>
                <p:cNvSpPr/>
                <p:nvPr/>
              </p:nvSpPr>
              <p:spPr>
                <a:xfrm>
                  <a:off x="6265131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6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97" name="object 1702"/>
                <p:cNvSpPr/>
                <p:nvPr/>
              </p:nvSpPr>
              <p:spPr>
                <a:xfrm>
                  <a:off x="628464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98" name="object 1703"/>
                <p:cNvSpPr/>
                <p:nvPr/>
              </p:nvSpPr>
              <p:spPr>
                <a:xfrm>
                  <a:off x="6284645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99" name="object 1704"/>
                <p:cNvSpPr/>
                <p:nvPr/>
              </p:nvSpPr>
              <p:spPr>
                <a:xfrm>
                  <a:off x="6304301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00" name="object 1705"/>
                <p:cNvSpPr/>
                <p:nvPr/>
              </p:nvSpPr>
              <p:spPr>
                <a:xfrm>
                  <a:off x="6284645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01" name="object 1706"/>
                <p:cNvSpPr/>
                <p:nvPr/>
              </p:nvSpPr>
              <p:spPr>
                <a:xfrm>
                  <a:off x="6304301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02" name="object 1707"/>
                <p:cNvSpPr/>
                <p:nvPr/>
              </p:nvSpPr>
              <p:spPr>
                <a:xfrm>
                  <a:off x="6294472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03" name="object 1708"/>
                <p:cNvSpPr/>
                <p:nvPr/>
              </p:nvSpPr>
              <p:spPr>
                <a:xfrm>
                  <a:off x="6314129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04" name="object 1709"/>
                <p:cNvSpPr/>
                <p:nvPr/>
              </p:nvSpPr>
              <p:spPr>
                <a:xfrm>
                  <a:off x="6333785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481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05" name="object 1710"/>
                <p:cNvSpPr/>
                <p:nvPr/>
              </p:nvSpPr>
              <p:spPr>
                <a:xfrm>
                  <a:off x="6353440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06" name="object 1711"/>
                <p:cNvSpPr/>
                <p:nvPr/>
              </p:nvSpPr>
              <p:spPr>
                <a:xfrm>
                  <a:off x="6333785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481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07" name="object 1712"/>
                <p:cNvSpPr/>
                <p:nvPr/>
              </p:nvSpPr>
              <p:spPr>
                <a:xfrm>
                  <a:off x="6353440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08" name="object 1713"/>
                <p:cNvSpPr/>
                <p:nvPr/>
              </p:nvSpPr>
              <p:spPr>
                <a:xfrm>
                  <a:off x="6353440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481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09" name="object 1714"/>
                <p:cNvSpPr/>
                <p:nvPr/>
              </p:nvSpPr>
              <p:spPr>
                <a:xfrm>
                  <a:off x="637349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10" name="object 1715"/>
                <p:cNvSpPr/>
                <p:nvPr/>
              </p:nvSpPr>
              <p:spPr>
                <a:xfrm>
                  <a:off x="6363268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11" name="object 1716"/>
                <p:cNvSpPr/>
                <p:nvPr/>
              </p:nvSpPr>
              <p:spPr>
                <a:xfrm>
                  <a:off x="6383321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12" name="object 1717"/>
                <p:cNvSpPr/>
                <p:nvPr/>
              </p:nvSpPr>
              <p:spPr>
                <a:xfrm>
                  <a:off x="6363268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13" name="object 1718"/>
                <p:cNvSpPr/>
                <p:nvPr/>
              </p:nvSpPr>
              <p:spPr>
                <a:xfrm>
                  <a:off x="6383321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14" name="object 1719"/>
                <p:cNvSpPr/>
                <p:nvPr/>
              </p:nvSpPr>
              <p:spPr>
                <a:xfrm>
                  <a:off x="6363268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15" name="object 1720"/>
                <p:cNvSpPr/>
                <p:nvPr/>
              </p:nvSpPr>
              <p:spPr>
                <a:xfrm>
                  <a:off x="6383321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16" name="object 1721"/>
                <p:cNvSpPr/>
                <p:nvPr/>
              </p:nvSpPr>
              <p:spPr>
                <a:xfrm>
                  <a:off x="6363268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17" name="object 1722"/>
                <p:cNvSpPr/>
                <p:nvPr/>
              </p:nvSpPr>
              <p:spPr>
                <a:xfrm>
                  <a:off x="6383321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18" name="object 1723"/>
                <p:cNvSpPr/>
                <p:nvPr/>
              </p:nvSpPr>
              <p:spPr>
                <a:xfrm>
                  <a:off x="6383321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19" name="object 1724"/>
                <p:cNvSpPr/>
                <p:nvPr/>
              </p:nvSpPr>
              <p:spPr>
                <a:xfrm>
                  <a:off x="6402848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20" name="object 1725"/>
                <p:cNvSpPr/>
                <p:nvPr/>
              </p:nvSpPr>
              <p:spPr>
                <a:xfrm>
                  <a:off x="6393148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21" name="object 1726"/>
                <p:cNvSpPr/>
                <p:nvPr/>
              </p:nvSpPr>
              <p:spPr>
                <a:xfrm>
                  <a:off x="6412676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22" name="object 1727"/>
                <p:cNvSpPr/>
                <p:nvPr/>
              </p:nvSpPr>
              <p:spPr>
                <a:xfrm>
                  <a:off x="6412676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23" name="object 1728"/>
                <p:cNvSpPr/>
                <p:nvPr/>
              </p:nvSpPr>
              <p:spPr>
                <a:xfrm>
                  <a:off x="6432331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24" name="object 1729"/>
                <p:cNvSpPr/>
                <p:nvPr/>
              </p:nvSpPr>
              <p:spPr>
                <a:xfrm>
                  <a:off x="6501126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25" name="object 1730"/>
                <p:cNvSpPr/>
                <p:nvPr/>
              </p:nvSpPr>
              <p:spPr>
                <a:xfrm>
                  <a:off x="6520782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26" name="object 1731"/>
                <p:cNvSpPr/>
                <p:nvPr/>
              </p:nvSpPr>
              <p:spPr>
                <a:xfrm>
                  <a:off x="6520782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27" name="object 1732"/>
                <p:cNvSpPr/>
                <p:nvPr/>
              </p:nvSpPr>
              <p:spPr>
                <a:xfrm>
                  <a:off x="6540437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28" name="object 1733"/>
                <p:cNvSpPr/>
                <p:nvPr/>
              </p:nvSpPr>
              <p:spPr>
                <a:xfrm>
                  <a:off x="653061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29" name="object 1734"/>
                <p:cNvSpPr/>
                <p:nvPr/>
              </p:nvSpPr>
              <p:spPr>
                <a:xfrm>
                  <a:off x="655026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30" name="object 1735"/>
                <p:cNvSpPr/>
                <p:nvPr/>
              </p:nvSpPr>
              <p:spPr>
                <a:xfrm>
                  <a:off x="6560093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31" name="object 1736"/>
                <p:cNvSpPr/>
                <p:nvPr/>
              </p:nvSpPr>
              <p:spPr>
                <a:xfrm>
                  <a:off x="6579748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32" name="object 1737"/>
                <p:cNvSpPr/>
                <p:nvPr/>
              </p:nvSpPr>
              <p:spPr>
                <a:xfrm>
                  <a:off x="656992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33" name="object 1738"/>
                <p:cNvSpPr/>
                <p:nvPr/>
              </p:nvSpPr>
              <p:spPr>
                <a:xfrm>
                  <a:off x="6589576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34" name="object 1739"/>
                <p:cNvSpPr/>
                <p:nvPr/>
              </p:nvSpPr>
              <p:spPr>
                <a:xfrm>
                  <a:off x="656992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35" name="object 1740"/>
                <p:cNvSpPr/>
                <p:nvPr/>
              </p:nvSpPr>
              <p:spPr>
                <a:xfrm>
                  <a:off x="6589576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36" name="object 1741"/>
                <p:cNvSpPr/>
                <p:nvPr/>
              </p:nvSpPr>
              <p:spPr>
                <a:xfrm>
                  <a:off x="656992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37" name="object 1742"/>
                <p:cNvSpPr/>
                <p:nvPr/>
              </p:nvSpPr>
              <p:spPr>
                <a:xfrm>
                  <a:off x="6589576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38" name="object 1743"/>
                <p:cNvSpPr/>
                <p:nvPr/>
              </p:nvSpPr>
              <p:spPr>
                <a:xfrm>
                  <a:off x="6628888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54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39" name="object 1744"/>
                <p:cNvSpPr/>
                <p:nvPr/>
              </p:nvSpPr>
              <p:spPr>
                <a:xfrm>
                  <a:off x="6648418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40" name="object 1745"/>
                <p:cNvSpPr/>
                <p:nvPr/>
              </p:nvSpPr>
              <p:spPr>
                <a:xfrm>
                  <a:off x="6638716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54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41" name="object 1746"/>
                <p:cNvSpPr/>
                <p:nvPr/>
              </p:nvSpPr>
              <p:spPr>
                <a:xfrm>
                  <a:off x="6658246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42" name="object 1747"/>
                <p:cNvSpPr/>
                <p:nvPr/>
              </p:nvSpPr>
              <p:spPr>
                <a:xfrm>
                  <a:off x="6638716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54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43" name="object 1748"/>
                <p:cNvSpPr/>
                <p:nvPr/>
              </p:nvSpPr>
              <p:spPr>
                <a:xfrm>
                  <a:off x="6658246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44" name="object 1749"/>
                <p:cNvSpPr/>
                <p:nvPr/>
              </p:nvSpPr>
              <p:spPr>
                <a:xfrm>
                  <a:off x="6648418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468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45" name="object 1750"/>
                <p:cNvSpPr/>
                <p:nvPr/>
              </p:nvSpPr>
              <p:spPr>
                <a:xfrm>
                  <a:off x="6668457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46" name="object 1751"/>
                <p:cNvSpPr/>
                <p:nvPr/>
              </p:nvSpPr>
              <p:spPr>
                <a:xfrm>
                  <a:off x="6658246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468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47" name="object 1752"/>
                <p:cNvSpPr/>
                <p:nvPr/>
              </p:nvSpPr>
              <p:spPr>
                <a:xfrm>
                  <a:off x="667828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48" name="object 1753"/>
                <p:cNvSpPr/>
                <p:nvPr/>
              </p:nvSpPr>
              <p:spPr>
                <a:xfrm>
                  <a:off x="6658246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468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49" name="object 1754"/>
                <p:cNvSpPr/>
                <p:nvPr/>
              </p:nvSpPr>
              <p:spPr>
                <a:xfrm>
                  <a:off x="667828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0" name="object 1755"/>
                <p:cNvSpPr/>
                <p:nvPr/>
              </p:nvSpPr>
              <p:spPr>
                <a:xfrm>
                  <a:off x="6668457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1" name="object 1756"/>
                <p:cNvSpPr/>
                <p:nvPr/>
              </p:nvSpPr>
              <p:spPr>
                <a:xfrm>
                  <a:off x="668811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2" name="object 1757"/>
                <p:cNvSpPr/>
                <p:nvPr/>
              </p:nvSpPr>
              <p:spPr>
                <a:xfrm>
                  <a:off x="6668457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3" name="object 1758"/>
                <p:cNvSpPr/>
                <p:nvPr/>
              </p:nvSpPr>
              <p:spPr>
                <a:xfrm>
                  <a:off x="668811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4" name="object 1759"/>
                <p:cNvSpPr/>
                <p:nvPr/>
              </p:nvSpPr>
              <p:spPr>
                <a:xfrm>
                  <a:off x="6678285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5" name="object 1760"/>
                <p:cNvSpPr/>
                <p:nvPr/>
              </p:nvSpPr>
              <p:spPr>
                <a:xfrm>
                  <a:off x="6697940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6" name="object 1761"/>
                <p:cNvSpPr/>
                <p:nvPr/>
              </p:nvSpPr>
              <p:spPr>
                <a:xfrm>
                  <a:off x="6678285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7" name="object 1762"/>
                <p:cNvSpPr/>
                <p:nvPr/>
              </p:nvSpPr>
              <p:spPr>
                <a:xfrm>
                  <a:off x="669794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8" name="object 1763"/>
                <p:cNvSpPr/>
                <p:nvPr/>
              </p:nvSpPr>
              <p:spPr>
                <a:xfrm>
                  <a:off x="6717596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9" name="object 1764"/>
                <p:cNvSpPr/>
                <p:nvPr/>
              </p:nvSpPr>
              <p:spPr>
                <a:xfrm>
                  <a:off x="669794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60" name="object 1765"/>
                <p:cNvSpPr/>
                <p:nvPr/>
              </p:nvSpPr>
              <p:spPr>
                <a:xfrm>
                  <a:off x="6717596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61" name="object 1766"/>
                <p:cNvSpPr/>
                <p:nvPr/>
              </p:nvSpPr>
              <p:spPr>
                <a:xfrm>
                  <a:off x="6727424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62" name="object 1767"/>
                <p:cNvSpPr/>
                <p:nvPr/>
              </p:nvSpPr>
              <p:spPr>
                <a:xfrm>
                  <a:off x="6747080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63" name="object 1768"/>
                <p:cNvSpPr/>
                <p:nvPr/>
              </p:nvSpPr>
              <p:spPr>
                <a:xfrm>
                  <a:off x="6737251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64" name="object 1769"/>
                <p:cNvSpPr/>
                <p:nvPr/>
              </p:nvSpPr>
              <p:spPr>
                <a:xfrm>
                  <a:off x="6756908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65" name="object 1770"/>
                <p:cNvSpPr/>
                <p:nvPr/>
              </p:nvSpPr>
              <p:spPr>
                <a:xfrm>
                  <a:off x="6737251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66" name="object 1771"/>
                <p:cNvSpPr/>
                <p:nvPr/>
              </p:nvSpPr>
              <p:spPr>
                <a:xfrm>
                  <a:off x="6756908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67" name="object 1772"/>
                <p:cNvSpPr/>
                <p:nvPr/>
              </p:nvSpPr>
              <p:spPr>
                <a:xfrm>
                  <a:off x="6776434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68" name="object 1773"/>
                <p:cNvSpPr/>
                <p:nvPr/>
              </p:nvSpPr>
              <p:spPr>
                <a:xfrm>
                  <a:off x="6796089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69" name="object 1774"/>
                <p:cNvSpPr/>
                <p:nvPr/>
              </p:nvSpPr>
              <p:spPr>
                <a:xfrm>
                  <a:off x="6835402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70" name="object 1775"/>
                <p:cNvSpPr/>
                <p:nvPr/>
              </p:nvSpPr>
              <p:spPr>
                <a:xfrm>
                  <a:off x="6855057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71" name="object 1776"/>
                <p:cNvSpPr/>
                <p:nvPr/>
              </p:nvSpPr>
              <p:spPr>
                <a:xfrm>
                  <a:off x="6835402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72" name="object 1777"/>
                <p:cNvSpPr/>
                <p:nvPr/>
              </p:nvSpPr>
              <p:spPr>
                <a:xfrm>
                  <a:off x="6855057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73" name="object 1778"/>
                <p:cNvSpPr/>
                <p:nvPr/>
              </p:nvSpPr>
              <p:spPr>
                <a:xfrm>
                  <a:off x="6855057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74" name="object 1779"/>
                <p:cNvSpPr/>
                <p:nvPr/>
              </p:nvSpPr>
              <p:spPr>
                <a:xfrm>
                  <a:off x="6874712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75" name="object 1780"/>
                <p:cNvSpPr/>
                <p:nvPr/>
              </p:nvSpPr>
              <p:spPr>
                <a:xfrm>
                  <a:off x="6894368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76" name="object 1781"/>
                <p:cNvSpPr/>
                <p:nvPr/>
              </p:nvSpPr>
              <p:spPr>
                <a:xfrm>
                  <a:off x="691402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77" name="object 1782"/>
                <p:cNvSpPr/>
                <p:nvPr/>
              </p:nvSpPr>
              <p:spPr>
                <a:xfrm>
                  <a:off x="6914025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78" name="object 1783"/>
                <p:cNvSpPr/>
                <p:nvPr/>
              </p:nvSpPr>
              <p:spPr>
                <a:xfrm>
                  <a:off x="6933680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79" name="object 1784"/>
                <p:cNvSpPr/>
                <p:nvPr/>
              </p:nvSpPr>
              <p:spPr>
                <a:xfrm>
                  <a:off x="6933680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80" name="object 1785"/>
                <p:cNvSpPr/>
                <p:nvPr/>
              </p:nvSpPr>
              <p:spPr>
                <a:xfrm>
                  <a:off x="695333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81" name="object 1786"/>
                <p:cNvSpPr/>
                <p:nvPr/>
              </p:nvSpPr>
              <p:spPr>
                <a:xfrm>
                  <a:off x="6953335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82" name="object 1787"/>
                <p:cNvSpPr/>
                <p:nvPr/>
              </p:nvSpPr>
              <p:spPr>
                <a:xfrm>
                  <a:off x="6973259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83" name="object 1788"/>
                <p:cNvSpPr/>
                <p:nvPr/>
              </p:nvSpPr>
              <p:spPr>
                <a:xfrm>
                  <a:off x="6963431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84" name="object 1789"/>
                <p:cNvSpPr/>
                <p:nvPr/>
              </p:nvSpPr>
              <p:spPr>
                <a:xfrm>
                  <a:off x="6983087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85" name="object 1790"/>
                <p:cNvSpPr/>
                <p:nvPr/>
              </p:nvSpPr>
              <p:spPr>
                <a:xfrm>
                  <a:off x="6973259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86" name="object 1791"/>
                <p:cNvSpPr/>
                <p:nvPr/>
              </p:nvSpPr>
              <p:spPr>
                <a:xfrm>
                  <a:off x="6992914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87" name="object 1792"/>
                <p:cNvSpPr/>
                <p:nvPr/>
              </p:nvSpPr>
              <p:spPr>
                <a:xfrm>
                  <a:off x="6983087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88" name="object 1793"/>
                <p:cNvSpPr/>
                <p:nvPr/>
              </p:nvSpPr>
              <p:spPr>
                <a:xfrm>
                  <a:off x="7002742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89" name="object 1794"/>
                <p:cNvSpPr/>
                <p:nvPr/>
              </p:nvSpPr>
              <p:spPr>
                <a:xfrm>
                  <a:off x="7051882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90" name="object 1795"/>
                <p:cNvSpPr/>
                <p:nvPr/>
              </p:nvSpPr>
              <p:spPr>
                <a:xfrm>
                  <a:off x="7071537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91" name="object 1796"/>
                <p:cNvSpPr/>
                <p:nvPr/>
              </p:nvSpPr>
              <p:spPr>
                <a:xfrm>
                  <a:off x="706171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92" name="object 1797"/>
                <p:cNvSpPr/>
                <p:nvPr/>
              </p:nvSpPr>
              <p:spPr>
                <a:xfrm>
                  <a:off x="708136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93" name="object 1798"/>
                <p:cNvSpPr/>
                <p:nvPr/>
              </p:nvSpPr>
              <p:spPr>
                <a:xfrm>
                  <a:off x="7071537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94" name="object 1799"/>
                <p:cNvSpPr/>
                <p:nvPr/>
              </p:nvSpPr>
              <p:spPr>
                <a:xfrm>
                  <a:off x="709119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95" name="object 1800"/>
                <p:cNvSpPr/>
                <p:nvPr/>
              </p:nvSpPr>
              <p:spPr>
                <a:xfrm>
                  <a:off x="711085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6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96" name="object 1801"/>
                <p:cNvSpPr/>
                <p:nvPr/>
              </p:nvSpPr>
              <p:spPr>
                <a:xfrm>
                  <a:off x="713050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97" name="object 1802"/>
                <p:cNvSpPr/>
                <p:nvPr/>
              </p:nvSpPr>
              <p:spPr>
                <a:xfrm>
                  <a:off x="7120677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6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98" name="object 1803"/>
                <p:cNvSpPr/>
                <p:nvPr/>
              </p:nvSpPr>
              <p:spPr>
                <a:xfrm>
                  <a:off x="7140333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99" name="object 1804"/>
                <p:cNvSpPr/>
                <p:nvPr/>
              </p:nvSpPr>
              <p:spPr>
                <a:xfrm>
                  <a:off x="7130505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6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00" name="object 1805"/>
                <p:cNvSpPr/>
                <p:nvPr/>
              </p:nvSpPr>
              <p:spPr>
                <a:xfrm>
                  <a:off x="7150021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01" name="object 1806"/>
                <p:cNvSpPr/>
                <p:nvPr/>
              </p:nvSpPr>
              <p:spPr>
                <a:xfrm>
                  <a:off x="7140333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6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02" name="object 1807"/>
                <p:cNvSpPr/>
                <p:nvPr/>
              </p:nvSpPr>
              <p:spPr>
                <a:xfrm>
                  <a:off x="7159849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03" name="object 1808"/>
                <p:cNvSpPr/>
                <p:nvPr/>
              </p:nvSpPr>
              <p:spPr>
                <a:xfrm>
                  <a:off x="7159849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04" name="object 1809"/>
                <p:cNvSpPr/>
                <p:nvPr/>
              </p:nvSpPr>
              <p:spPr>
                <a:xfrm>
                  <a:off x="7179504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05" name="object 1810"/>
                <p:cNvSpPr/>
                <p:nvPr/>
              </p:nvSpPr>
              <p:spPr>
                <a:xfrm>
                  <a:off x="7169677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06" name="object 1811"/>
                <p:cNvSpPr/>
                <p:nvPr/>
              </p:nvSpPr>
              <p:spPr>
                <a:xfrm>
                  <a:off x="7189332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07" name="object 1812"/>
                <p:cNvSpPr/>
                <p:nvPr/>
              </p:nvSpPr>
              <p:spPr>
                <a:xfrm>
                  <a:off x="7218815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481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08" name="object 1813"/>
                <p:cNvSpPr/>
                <p:nvPr/>
              </p:nvSpPr>
              <p:spPr>
                <a:xfrm>
                  <a:off x="7238472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09" name="object 1814"/>
                <p:cNvSpPr/>
                <p:nvPr/>
              </p:nvSpPr>
              <p:spPr>
                <a:xfrm>
                  <a:off x="7218815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481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10" name="object 1815"/>
                <p:cNvSpPr/>
                <p:nvPr/>
              </p:nvSpPr>
              <p:spPr>
                <a:xfrm>
                  <a:off x="7238472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11" name="object 1816"/>
                <p:cNvSpPr/>
                <p:nvPr/>
              </p:nvSpPr>
              <p:spPr>
                <a:xfrm>
                  <a:off x="7238472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12" name="object 1817"/>
                <p:cNvSpPr/>
                <p:nvPr/>
              </p:nvSpPr>
              <p:spPr>
                <a:xfrm>
                  <a:off x="7258522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13" name="object 1818"/>
                <p:cNvSpPr/>
                <p:nvPr/>
              </p:nvSpPr>
              <p:spPr>
                <a:xfrm>
                  <a:off x="7238472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14" name="object 1819"/>
                <p:cNvSpPr/>
                <p:nvPr/>
              </p:nvSpPr>
              <p:spPr>
                <a:xfrm>
                  <a:off x="7258522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15" name="object 1820"/>
                <p:cNvSpPr/>
                <p:nvPr/>
              </p:nvSpPr>
              <p:spPr>
                <a:xfrm>
                  <a:off x="7248300" y="323102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16" name="object 1821"/>
                <p:cNvSpPr/>
                <p:nvPr/>
              </p:nvSpPr>
              <p:spPr>
                <a:xfrm>
                  <a:off x="7268222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17" name="object 1822"/>
                <p:cNvSpPr/>
                <p:nvPr/>
              </p:nvSpPr>
              <p:spPr>
                <a:xfrm>
                  <a:off x="7268222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18" name="object 1823"/>
                <p:cNvSpPr/>
                <p:nvPr/>
              </p:nvSpPr>
              <p:spPr>
                <a:xfrm>
                  <a:off x="7287877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19" name="object 1824"/>
                <p:cNvSpPr/>
                <p:nvPr/>
              </p:nvSpPr>
              <p:spPr>
                <a:xfrm>
                  <a:off x="727805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20" name="object 1825"/>
                <p:cNvSpPr/>
                <p:nvPr/>
              </p:nvSpPr>
              <p:spPr>
                <a:xfrm>
                  <a:off x="729770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21" name="object 1826"/>
                <p:cNvSpPr/>
                <p:nvPr/>
              </p:nvSpPr>
              <p:spPr>
                <a:xfrm>
                  <a:off x="7278050" y="323102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22" name="object 1827"/>
                <p:cNvSpPr/>
                <p:nvPr/>
              </p:nvSpPr>
              <p:spPr>
                <a:xfrm>
                  <a:off x="7297705" y="321527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23" name="object 1828"/>
                <p:cNvSpPr/>
                <p:nvPr/>
              </p:nvSpPr>
              <p:spPr>
                <a:xfrm>
                  <a:off x="7297705" y="3309879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24" name="object 1829"/>
                <p:cNvSpPr/>
                <p:nvPr/>
              </p:nvSpPr>
              <p:spPr>
                <a:xfrm>
                  <a:off x="7317362" y="3294126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25" name="object 1830"/>
                <p:cNvSpPr/>
                <p:nvPr/>
              </p:nvSpPr>
              <p:spPr>
                <a:xfrm>
                  <a:off x="7366500" y="3309879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26" name="object 1831"/>
                <p:cNvSpPr/>
                <p:nvPr/>
              </p:nvSpPr>
              <p:spPr>
                <a:xfrm>
                  <a:off x="7386156" y="3294126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27" name="object 1832"/>
                <p:cNvSpPr/>
                <p:nvPr/>
              </p:nvSpPr>
              <p:spPr>
                <a:xfrm>
                  <a:off x="7386156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28" name="object 1833"/>
                <p:cNvSpPr/>
                <p:nvPr/>
              </p:nvSpPr>
              <p:spPr>
                <a:xfrm>
                  <a:off x="7405813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29" name="object 1834"/>
                <p:cNvSpPr/>
                <p:nvPr/>
              </p:nvSpPr>
              <p:spPr>
                <a:xfrm>
                  <a:off x="7395983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30" name="object 1835"/>
                <p:cNvSpPr/>
                <p:nvPr/>
              </p:nvSpPr>
              <p:spPr>
                <a:xfrm>
                  <a:off x="7415640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31" name="object 1836"/>
                <p:cNvSpPr/>
                <p:nvPr/>
              </p:nvSpPr>
              <p:spPr>
                <a:xfrm>
                  <a:off x="7425468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32" name="object 1837"/>
                <p:cNvSpPr/>
                <p:nvPr/>
              </p:nvSpPr>
              <p:spPr>
                <a:xfrm>
                  <a:off x="7445123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33" name="object 1838"/>
                <p:cNvSpPr/>
                <p:nvPr/>
              </p:nvSpPr>
              <p:spPr>
                <a:xfrm>
                  <a:off x="7445123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34" name="object 1839"/>
                <p:cNvSpPr/>
                <p:nvPr/>
              </p:nvSpPr>
              <p:spPr>
                <a:xfrm>
                  <a:off x="7464779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35" name="object 1840"/>
                <p:cNvSpPr/>
                <p:nvPr/>
              </p:nvSpPr>
              <p:spPr>
                <a:xfrm>
                  <a:off x="7464779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36" name="object 1841"/>
                <p:cNvSpPr/>
                <p:nvPr/>
              </p:nvSpPr>
              <p:spPr>
                <a:xfrm>
                  <a:off x="7484434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37" name="object 1842"/>
                <p:cNvSpPr/>
                <p:nvPr/>
              </p:nvSpPr>
              <p:spPr>
                <a:xfrm>
                  <a:off x="7464779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38" name="object 1843"/>
                <p:cNvSpPr/>
                <p:nvPr/>
              </p:nvSpPr>
              <p:spPr>
                <a:xfrm>
                  <a:off x="7484434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39" name="object 1844"/>
                <p:cNvSpPr/>
                <p:nvPr/>
              </p:nvSpPr>
              <p:spPr>
                <a:xfrm>
                  <a:off x="7504091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40" name="object 1845"/>
                <p:cNvSpPr/>
                <p:nvPr/>
              </p:nvSpPr>
              <p:spPr>
                <a:xfrm>
                  <a:off x="7523618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41" name="object 1846"/>
                <p:cNvSpPr/>
                <p:nvPr/>
              </p:nvSpPr>
              <p:spPr>
                <a:xfrm>
                  <a:off x="7513919" y="3396927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54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42" name="object 1847"/>
                <p:cNvSpPr/>
                <p:nvPr/>
              </p:nvSpPr>
              <p:spPr>
                <a:xfrm>
                  <a:off x="7533446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43" name="object 1848"/>
                <p:cNvSpPr/>
                <p:nvPr/>
              </p:nvSpPr>
              <p:spPr>
                <a:xfrm>
                  <a:off x="7523618" y="3396927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468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44" name="object 1849"/>
                <p:cNvSpPr/>
                <p:nvPr/>
              </p:nvSpPr>
              <p:spPr>
                <a:xfrm>
                  <a:off x="7543274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45" name="object 1850"/>
                <p:cNvSpPr/>
                <p:nvPr/>
              </p:nvSpPr>
              <p:spPr>
                <a:xfrm>
                  <a:off x="7573142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46" name="object 1851"/>
                <p:cNvSpPr/>
                <p:nvPr/>
              </p:nvSpPr>
              <p:spPr>
                <a:xfrm>
                  <a:off x="7592797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47" name="object 1852"/>
                <p:cNvSpPr/>
                <p:nvPr/>
              </p:nvSpPr>
              <p:spPr>
                <a:xfrm>
                  <a:off x="7582970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48" name="object 1853"/>
                <p:cNvSpPr/>
                <p:nvPr/>
              </p:nvSpPr>
              <p:spPr>
                <a:xfrm>
                  <a:off x="7602625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49" name="object 1854"/>
                <p:cNvSpPr/>
                <p:nvPr/>
              </p:nvSpPr>
              <p:spPr>
                <a:xfrm>
                  <a:off x="7632110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50" name="object 1855"/>
                <p:cNvSpPr/>
                <p:nvPr/>
              </p:nvSpPr>
              <p:spPr>
                <a:xfrm>
                  <a:off x="7651636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51" name="object 1856"/>
                <p:cNvSpPr/>
                <p:nvPr/>
              </p:nvSpPr>
              <p:spPr>
                <a:xfrm>
                  <a:off x="7632110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52" name="object 1857"/>
                <p:cNvSpPr/>
                <p:nvPr/>
              </p:nvSpPr>
              <p:spPr>
                <a:xfrm>
                  <a:off x="7651636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53" name="object 1858"/>
                <p:cNvSpPr/>
                <p:nvPr/>
              </p:nvSpPr>
              <p:spPr>
                <a:xfrm>
                  <a:off x="7641808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54" name="object 1859"/>
                <p:cNvSpPr/>
                <p:nvPr/>
              </p:nvSpPr>
              <p:spPr>
                <a:xfrm>
                  <a:off x="7661463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55" name="object 1860"/>
                <p:cNvSpPr/>
                <p:nvPr/>
              </p:nvSpPr>
              <p:spPr>
                <a:xfrm>
                  <a:off x="7808882" y="3396927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56" name="object 1861"/>
                <p:cNvSpPr/>
                <p:nvPr/>
              </p:nvSpPr>
              <p:spPr>
                <a:xfrm>
                  <a:off x="7828537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57" name="object 1862"/>
                <p:cNvSpPr/>
                <p:nvPr/>
              </p:nvSpPr>
              <p:spPr>
                <a:xfrm>
                  <a:off x="7848461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58" name="object 1863"/>
                <p:cNvSpPr/>
                <p:nvPr/>
              </p:nvSpPr>
              <p:spPr>
                <a:xfrm>
                  <a:off x="7868116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59" name="object 1864"/>
                <p:cNvSpPr/>
                <p:nvPr/>
              </p:nvSpPr>
              <p:spPr>
                <a:xfrm>
                  <a:off x="7868116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60" name="object 1865"/>
                <p:cNvSpPr/>
                <p:nvPr/>
              </p:nvSpPr>
              <p:spPr>
                <a:xfrm>
                  <a:off x="7887771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61" name="object 1866"/>
                <p:cNvSpPr/>
                <p:nvPr/>
              </p:nvSpPr>
              <p:spPr>
                <a:xfrm>
                  <a:off x="8310497" y="339692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62" name="object 1867"/>
                <p:cNvSpPr/>
                <p:nvPr/>
              </p:nvSpPr>
              <p:spPr>
                <a:xfrm>
                  <a:off x="8330154" y="338117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1587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" name="Group 4"/>
            <p:cNvGrpSpPr/>
            <p:nvPr/>
          </p:nvGrpSpPr>
          <p:grpSpPr>
            <a:xfrm>
              <a:off x="2175996" y="2131154"/>
              <a:ext cx="4834828" cy="1483475"/>
              <a:chOff x="1505701" y="1516515"/>
              <a:chExt cx="6686863" cy="2078829"/>
            </a:xfrm>
          </p:grpSpPr>
          <p:grpSp>
            <p:nvGrpSpPr>
              <p:cNvPr id="85" name="Group 3"/>
              <p:cNvGrpSpPr/>
              <p:nvPr/>
            </p:nvGrpSpPr>
            <p:grpSpPr>
              <a:xfrm>
                <a:off x="1505701" y="1516515"/>
                <a:ext cx="6686863" cy="2078829"/>
                <a:chOff x="1505701" y="1516515"/>
                <a:chExt cx="6686863" cy="2078829"/>
              </a:xfrm>
            </p:grpSpPr>
            <p:sp>
              <p:nvSpPr>
                <p:cNvPr id="87" name="object 17"/>
                <p:cNvSpPr/>
                <p:nvPr/>
              </p:nvSpPr>
              <p:spPr>
                <a:xfrm>
                  <a:off x="1781015" y="1808851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8" name="object 18"/>
                <p:cNvSpPr/>
                <p:nvPr/>
              </p:nvSpPr>
              <p:spPr>
                <a:xfrm>
                  <a:off x="1800671" y="1793099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9" name="object 393"/>
                <p:cNvSpPr/>
                <p:nvPr/>
              </p:nvSpPr>
              <p:spPr>
                <a:xfrm>
                  <a:off x="1781015" y="1808851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0" name="object 394"/>
                <p:cNvSpPr/>
                <p:nvPr/>
              </p:nvSpPr>
              <p:spPr>
                <a:xfrm>
                  <a:off x="1800671" y="1793099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1" name="object 802"/>
                <p:cNvSpPr/>
                <p:nvPr/>
              </p:nvSpPr>
              <p:spPr>
                <a:xfrm>
                  <a:off x="1908642" y="1935379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481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" name="object 803"/>
                <p:cNvSpPr/>
                <p:nvPr/>
              </p:nvSpPr>
              <p:spPr>
                <a:xfrm>
                  <a:off x="1928298" y="191962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3" name="object 804"/>
                <p:cNvSpPr/>
                <p:nvPr/>
              </p:nvSpPr>
              <p:spPr>
                <a:xfrm>
                  <a:off x="1928298" y="1974756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481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4" name="object 805"/>
                <p:cNvSpPr/>
                <p:nvPr/>
              </p:nvSpPr>
              <p:spPr>
                <a:xfrm>
                  <a:off x="1948351" y="1959003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5" name="object 806"/>
                <p:cNvSpPr/>
                <p:nvPr/>
              </p:nvSpPr>
              <p:spPr>
                <a:xfrm>
                  <a:off x="1968006" y="2014238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6" name="object 807"/>
                <p:cNvSpPr/>
                <p:nvPr/>
              </p:nvSpPr>
              <p:spPr>
                <a:xfrm>
                  <a:off x="1987663" y="19984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7" name="object 808"/>
                <p:cNvSpPr/>
                <p:nvPr/>
              </p:nvSpPr>
              <p:spPr>
                <a:xfrm>
                  <a:off x="2105462" y="2172268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8" name="object 809"/>
                <p:cNvSpPr/>
                <p:nvPr/>
              </p:nvSpPr>
              <p:spPr>
                <a:xfrm>
                  <a:off x="2125117" y="215651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9" name="object 810"/>
                <p:cNvSpPr/>
                <p:nvPr/>
              </p:nvSpPr>
              <p:spPr>
                <a:xfrm>
                  <a:off x="2321936" y="251983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0" name="object 811"/>
                <p:cNvSpPr/>
                <p:nvPr/>
              </p:nvSpPr>
              <p:spPr>
                <a:xfrm>
                  <a:off x="2341592" y="25040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1" name="object 812"/>
                <p:cNvSpPr/>
                <p:nvPr/>
              </p:nvSpPr>
              <p:spPr>
                <a:xfrm>
                  <a:off x="2548111" y="2788535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" name="object 813"/>
                <p:cNvSpPr/>
                <p:nvPr/>
              </p:nvSpPr>
              <p:spPr>
                <a:xfrm>
                  <a:off x="2567767" y="2772783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3" name="object 814"/>
                <p:cNvSpPr/>
                <p:nvPr/>
              </p:nvSpPr>
              <p:spPr>
                <a:xfrm>
                  <a:off x="2587422" y="2812161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" name="object 815"/>
                <p:cNvSpPr/>
                <p:nvPr/>
              </p:nvSpPr>
              <p:spPr>
                <a:xfrm>
                  <a:off x="2607077" y="279641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5" name="object 816"/>
                <p:cNvSpPr/>
                <p:nvPr/>
              </p:nvSpPr>
              <p:spPr>
                <a:xfrm>
                  <a:off x="2597250" y="282014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6" name="object 817"/>
                <p:cNvSpPr/>
                <p:nvPr/>
              </p:nvSpPr>
              <p:spPr>
                <a:xfrm>
                  <a:off x="2616905" y="280428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7" name="object 818"/>
                <p:cNvSpPr/>
                <p:nvPr/>
              </p:nvSpPr>
              <p:spPr>
                <a:xfrm>
                  <a:off x="2803501" y="2978066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481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" name="object 819"/>
                <p:cNvSpPr/>
                <p:nvPr/>
              </p:nvSpPr>
              <p:spPr>
                <a:xfrm>
                  <a:off x="2823156" y="296231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9" name="object 820"/>
                <p:cNvSpPr/>
                <p:nvPr/>
              </p:nvSpPr>
              <p:spPr>
                <a:xfrm>
                  <a:off x="2941353" y="3065114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0" name="object 821"/>
                <p:cNvSpPr/>
                <p:nvPr/>
              </p:nvSpPr>
              <p:spPr>
                <a:xfrm>
                  <a:off x="2961008" y="3049363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" name="object 822"/>
                <p:cNvSpPr/>
                <p:nvPr/>
              </p:nvSpPr>
              <p:spPr>
                <a:xfrm>
                  <a:off x="4268769" y="3373302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54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" name="object 823"/>
                <p:cNvSpPr/>
                <p:nvPr/>
              </p:nvSpPr>
              <p:spPr>
                <a:xfrm>
                  <a:off x="4288425" y="3357549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3" name="object 824"/>
                <p:cNvSpPr/>
                <p:nvPr/>
              </p:nvSpPr>
              <p:spPr>
                <a:xfrm>
                  <a:off x="4318170" y="338117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4" name="object 825"/>
                <p:cNvSpPr/>
                <p:nvPr/>
              </p:nvSpPr>
              <p:spPr>
                <a:xfrm>
                  <a:off x="4337827" y="336542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5" name="object 826"/>
                <p:cNvSpPr/>
                <p:nvPr/>
              </p:nvSpPr>
              <p:spPr>
                <a:xfrm>
                  <a:off x="4524428" y="340480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6" name="object 827"/>
                <p:cNvSpPr/>
                <p:nvPr/>
              </p:nvSpPr>
              <p:spPr>
                <a:xfrm>
                  <a:off x="4544083" y="338905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7" name="object 828"/>
                <p:cNvSpPr/>
                <p:nvPr/>
              </p:nvSpPr>
              <p:spPr>
                <a:xfrm>
                  <a:off x="4809690" y="343641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8" name="object 829"/>
                <p:cNvSpPr/>
                <p:nvPr/>
              </p:nvSpPr>
              <p:spPr>
                <a:xfrm>
                  <a:off x="4829346" y="342066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9" name="object 830"/>
                <p:cNvSpPr/>
                <p:nvPr/>
              </p:nvSpPr>
              <p:spPr>
                <a:xfrm>
                  <a:off x="4839174" y="345216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0" name="object 831"/>
                <p:cNvSpPr/>
                <p:nvPr/>
              </p:nvSpPr>
              <p:spPr>
                <a:xfrm>
                  <a:off x="4858829" y="343641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1" name="object 832"/>
                <p:cNvSpPr/>
                <p:nvPr/>
              </p:nvSpPr>
              <p:spPr>
                <a:xfrm>
                  <a:off x="4947550" y="345216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2" name="object 833"/>
                <p:cNvSpPr/>
                <p:nvPr/>
              </p:nvSpPr>
              <p:spPr>
                <a:xfrm>
                  <a:off x="4967205" y="343641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" name="object 834"/>
                <p:cNvSpPr/>
                <p:nvPr/>
              </p:nvSpPr>
              <p:spPr>
                <a:xfrm>
                  <a:off x="4996688" y="345216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6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4" name="object 835"/>
                <p:cNvSpPr/>
                <p:nvPr/>
              </p:nvSpPr>
              <p:spPr>
                <a:xfrm>
                  <a:off x="5016344" y="343641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" name="object 836"/>
                <p:cNvSpPr/>
                <p:nvPr/>
              </p:nvSpPr>
              <p:spPr>
                <a:xfrm>
                  <a:off x="5006516" y="345216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6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6" name="object 837"/>
                <p:cNvSpPr/>
                <p:nvPr/>
              </p:nvSpPr>
              <p:spPr>
                <a:xfrm>
                  <a:off x="5026031" y="343641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7" name="object 838"/>
                <p:cNvSpPr/>
                <p:nvPr/>
              </p:nvSpPr>
              <p:spPr>
                <a:xfrm>
                  <a:off x="5026031" y="345216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8" name="object 839"/>
                <p:cNvSpPr/>
                <p:nvPr/>
              </p:nvSpPr>
              <p:spPr>
                <a:xfrm>
                  <a:off x="5045686" y="343641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9" name="object 840"/>
                <p:cNvSpPr/>
                <p:nvPr/>
              </p:nvSpPr>
              <p:spPr>
                <a:xfrm>
                  <a:off x="5124309" y="3460038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0" name="object 841"/>
                <p:cNvSpPr/>
                <p:nvPr/>
              </p:nvSpPr>
              <p:spPr>
                <a:xfrm>
                  <a:off x="5143965" y="34442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1" name="object 842"/>
                <p:cNvSpPr/>
                <p:nvPr/>
              </p:nvSpPr>
              <p:spPr>
                <a:xfrm>
                  <a:off x="5173448" y="3460038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2" name="object 843"/>
                <p:cNvSpPr/>
                <p:nvPr/>
              </p:nvSpPr>
              <p:spPr>
                <a:xfrm>
                  <a:off x="5193372" y="34442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" name="object 844"/>
                <p:cNvSpPr/>
                <p:nvPr/>
              </p:nvSpPr>
              <p:spPr>
                <a:xfrm>
                  <a:off x="5183276" y="3460038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" name="object 845"/>
                <p:cNvSpPr/>
                <p:nvPr/>
              </p:nvSpPr>
              <p:spPr>
                <a:xfrm>
                  <a:off x="5203199" y="34442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5" name="object 846"/>
                <p:cNvSpPr/>
                <p:nvPr/>
              </p:nvSpPr>
              <p:spPr>
                <a:xfrm>
                  <a:off x="5222856" y="3460038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6" name="object 847"/>
                <p:cNvSpPr/>
                <p:nvPr/>
              </p:nvSpPr>
              <p:spPr>
                <a:xfrm>
                  <a:off x="5242511" y="34442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7" name="object 848"/>
                <p:cNvSpPr/>
                <p:nvPr/>
              </p:nvSpPr>
              <p:spPr>
                <a:xfrm>
                  <a:off x="5222856" y="3460038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8" name="object 849"/>
                <p:cNvSpPr/>
                <p:nvPr/>
              </p:nvSpPr>
              <p:spPr>
                <a:xfrm>
                  <a:off x="5242511" y="34442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9" name="object 850"/>
                <p:cNvSpPr/>
                <p:nvPr/>
              </p:nvSpPr>
              <p:spPr>
                <a:xfrm>
                  <a:off x="5232684" y="3460038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0" name="object 851"/>
                <p:cNvSpPr/>
                <p:nvPr/>
              </p:nvSpPr>
              <p:spPr>
                <a:xfrm>
                  <a:off x="5252339" y="34442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1" name="object 852"/>
                <p:cNvSpPr/>
                <p:nvPr/>
              </p:nvSpPr>
              <p:spPr>
                <a:xfrm>
                  <a:off x="5242511" y="3460038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2" name="object 853"/>
                <p:cNvSpPr/>
                <p:nvPr/>
              </p:nvSpPr>
              <p:spPr>
                <a:xfrm>
                  <a:off x="5262167" y="34442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3" name="object 854"/>
                <p:cNvSpPr/>
                <p:nvPr/>
              </p:nvSpPr>
              <p:spPr>
                <a:xfrm>
                  <a:off x="5252339" y="3460038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4" name="object 855"/>
                <p:cNvSpPr/>
                <p:nvPr/>
              </p:nvSpPr>
              <p:spPr>
                <a:xfrm>
                  <a:off x="5271995" y="34442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5" name="object 856"/>
                <p:cNvSpPr/>
                <p:nvPr/>
              </p:nvSpPr>
              <p:spPr>
                <a:xfrm>
                  <a:off x="5262167" y="3460038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6" name="object 857"/>
                <p:cNvSpPr/>
                <p:nvPr/>
              </p:nvSpPr>
              <p:spPr>
                <a:xfrm>
                  <a:off x="5281822" y="34442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7" name="object 858"/>
                <p:cNvSpPr/>
                <p:nvPr/>
              </p:nvSpPr>
              <p:spPr>
                <a:xfrm>
                  <a:off x="5301478" y="3460038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8" name="object 859"/>
                <p:cNvSpPr/>
                <p:nvPr/>
              </p:nvSpPr>
              <p:spPr>
                <a:xfrm>
                  <a:off x="5321134" y="34442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9" name="object 860"/>
                <p:cNvSpPr/>
                <p:nvPr/>
              </p:nvSpPr>
              <p:spPr>
                <a:xfrm>
                  <a:off x="5301478" y="3460038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0" name="object 861"/>
                <p:cNvSpPr/>
                <p:nvPr/>
              </p:nvSpPr>
              <p:spPr>
                <a:xfrm>
                  <a:off x="5321134" y="34442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1" name="object 862"/>
                <p:cNvSpPr/>
                <p:nvPr/>
              </p:nvSpPr>
              <p:spPr>
                <a:xfrm>
                  <a:off x="5311307" y="3460038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2" name="object 863"/>
                <p:cNvSpPr/>
                <p:nvPr/>
              </p:nvSpPr>
              <p:spPr>
                <a:xfrm>
                  <a:off x="5330962" y="34442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3" name="object 864"/>
                <p:cNvSpPr/>
                <p:nvPr/>
              </p:nvSpPr>
              <p:spPr>
                <a:xfrm>
                  <a:off x="5330962" y="3460038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4" name="object 865"/>
                <p:cNvSpPr/>
                <p:nvPr/>
              </p:nvSpPr>
              <p:spPr>
                <a:xfrm>
                  <a:off x="5350618" y="34442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5" name="object 866"/>
                <p:cNvSpPr/>
                <p:nvPr/>
              </p:nvSpPr>
              <p:spPr>
                <a:xfrm>
                  <a:off x="5360445" y="3460038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6" name="object 867"/>
                <p:cNvSpPr/>
                <p:nvPr/>
              </p:nvSpPr>
              <p:spPr>
                <a:xfrm>
                  <a:off x="5380101" y="34442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7" name="object 868"/>
                <p:cNvSpPr/>
                <p:nvPr/>
              </p:nvSpPr>
              <p:spPr>
                <a:xfrm>
                  <a:off x="5380101" y="3460038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8" name="object 869"/>
                <p:cNvSpPr/>
                <p:nvPr/>
              </p:nvSpPr>
              <p:spPr>
                <a:xfrm>
                  <a:off x="5399629" y="34442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9" name="object 870"/>
                <p:cNvSpPr/>
                <p:nvPr/>
              </p:nvSpPr>
              <p:spPr>
                <a:xfrm>
                  <a:off x="5389928" y="3460038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0" name="object 871"/>
                <p:cNvSpPr/>
                <p:nvPr/>
              </p:nvSpPr>
              <p:spPr>
                <a:xfrm>
                  <a:off x="5409457" y="34442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1" name="object 872"/>
                <p:cNvSpPr/>
                <p:nvPr/>
              </p:nvSpPr>
              <p:spPr>
                <a:xfrm>
                  <a:off x="5389928" y="3460038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2" name="object 873"/>
                <p:cNvSpPr/>
                <p:nvPr/>
              </p:nvSpPr>
              <p:spPr>
                <a:xfrm>
                  <a:off x="5409457" y="34442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3" name="object 874"/>
                <p:cNvSpPr/>
                <p:nvPr/>
              </p:nvSpPr>
              <p:spPr>
                <a:xfrm>
                  <a:off x="5429113" y="349185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" name="object 875"/>
                <p:cNvSpPr/>
                <p:nvPr/>
              </p:nvSpPr>
              <p:spPr>
                <a:xfrm>
                  <a:off x="5448769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5" name="object 876"/>
                <p:cNvSpPr/>
                <p:nvPr/>
              </p:nvSpPr>
              <p:spPr>
                <a:xfrm>
                  <a:off x="5448769" y="349185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468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6" name="object 877"/>
                <p:cNvSpPr/>
                <p:nvPr/>
              </p:nvSpPr>
              <p:spPr>
                <a:xfrm>
                  <a:off x="5468425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7" name="object 878"/>
                <p:cNvSpPr/>
                <p:nvPr/>
              </p:nvSpPr>
              <p:spPr>
                <a:xfrm>
                  <a:off x="5458597" y="349185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468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8" name="object 879"/>
                <p:cNvSpPr/>
                <p:nvPr/>
              </p:nvSpPr>
              <p:spPr>
                <a:xfrm>
                  <a:off x="5478252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9" name="object 880"/>
                <p:cNvSpPr/>
                <p:nvPr/>
              </p:nvSpPr>
              <p:spPr>
                <a:xfrm>
                  <a:off x="5458597" y="349185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468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0" name="object 881"/>
                <p:cNvSpPr/>
                <p:nvPr/>
              </p:nvSpPr>
              <p:spPr>
                <a:xfrm>
                  <a:off x="5478252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1" name="object 882"/>
                <p:cNvSpPr/>
                <p:nvPr/>
              </p:nvSpPr>
              <p:spPr>
                <a:xfrm>
                  <a:off x="5478252" y="349185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468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2" name="object 883"/>
                <p:cNvSpPr/>
                <p:nvPr/>
              </p:nvSpPr>
              <p:spPr>
                <a:xfrm>
                  <a:off x="5498292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3" name="object 884"/>
                <p:cNvSpPr/>
                <p:nvPr/>
              </p:nvSpPr>
              <p:spPr>
                <a:xfrm>
                  <a:off x="5478252" y="349185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468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" name="object 885"/>
                <p:cNvSpPr/>
                <p:nvPr/>
              </p:nvSpPr>
              <p:spPr>
                <a:xfrm>
                  <a:off x="5498292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5" name="object 886"/>
                <p:cNvSpPr/>
                <p:nvPr/>
              </p:nvSpPr>
              <p:spPr>
                <a:xfrm>
                  <a:off x="5537474" y="349185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6" name="object 887"/>
                <p:cNvSpPr/>
                <p:nvPr/>
              </p:nvSpPr>
              <p:spPr>
                <a:xfrm>
                  <a:off x="5557130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7" name="object 888"/>
                <p:cNvSpPr/>
                <p:nvPr/>
              </p:nvSpPr>
              <p:spPr>
                <a:xfrm>
                  <a:off x="5537474" y="349185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8" name="object 889"/>
                <p:cNvSpPr/>
                <p:nvPr/>
              </p:nvSpPr>
              <p:spPr>
                <a:xfrm>
                  <a:off x="5557130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9" name="object 890"/>
                <p:cNvSpPr/>
                <p:nvPr/>
              </p:nvSpPr>
              <p:spPr>
                <a:xfrm>
                  <a:off x="5557130" y="349185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0" name="object 891"/>
                <p:cNvSpPr/>
                <p:nvPr/>
              </p:nvSpPr>
              <p:spPr>
                <a:xfrm>
                  <a:off x="5576785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1" name="object 892"/>
                <p:cNvSpPr/>
                <p:nvPr/>
              </p:nvSpPr>
              <p:spPr>
                <a:xfrm>
                  <a:off x="5596441" y="349185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2" name="object 893"/>
                <p:cNvSpPr/>
                <p:nvPr/>
              </p:nvSpPr>
              <p:spPr>
                <a:xfrm>
                  <a:off x="5616097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3" name="object 894"/>
                <p:cNvSpPr/>
                <p:nvPr/>
              </p:nvSpPr>
              <p:spPr>
                <a:xfrm>
                  <a:off x="5635753" y="349185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4" name="object 895"/>
                <p:cNvSpPr/>
                <p:nvPr/>
              </p:nvSpPr>
              <p:spPr>
                <a:xfrm>
                  <a:off x="5655408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5" name="object 896"/>
                <p:cNvSpPr/>
                <p:nvPr/>
              </p:nvSpPr>
              <p:spPr>
                <a:xfrm>
                  <a:off x="5655408" y="349185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6" name="object 897"/>
                <p:cNvSpPr/>
                <p:nvPr/>
              </p:nvSpPr>
              <p:spPr>
                <a:xfrm>
                  <a:off x="5675064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7" name="object 898"/>
                <p:cNvSpPr/>
                <p:nvPr/>
              </p:nvSpPr>
              <p:spPr>
                <a:xfrm>
                  <a:off x="5675064" y="349185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8" name="object 899"/>
                <p:cNvSpPr/>
                <p:nvPr/>
              </p:nvSpPr>
              <p:spPr>
                <a:xfrm>
                  <a:off x="5694719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9" name="object 900"/>
                <p:cNvSpPr/>
                <p:nvPr/>
              </p:nvSpPr>
              <p:spPr>
                <a:xfrm>
                  <a:off x="5724203" y="349185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0" name="object 901"/>
                <p:cNvSpPr/>
                <p:nvPr/>
              </p:nvSpPr>
              <p:spPr>
                <a:xfrm>
                  <a:off x="5743859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1" name="object 902"/>
                <p:cNvSpPr/>
                <p:nvPr/>
              </p:nvSpPr>
              <p:spPr>
                <a:xfrm>
                  <a:off x="5734031" y="349185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" name="object 903"/>
                <p:cNvSpPr/>
                <p:nvPr/>
              </p:nvSpPr>
              <p:spPr>
                <a:xfrm>
                  <a:off x="5753687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3" name="object 904"/>
                <p:cNvSpPr/>
                <p:nvPr/>
              </p:nvSpPr>
              <p:spPr>
                <a:xfrm>
                  <a:off x="5753687" y="349185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54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" name="object 905"/>
                <p:cNvSpPr/>
                <p:nvPr/>
              </p:nvSpPr>
              <p:spPr>
                <a:xfrm>
                  <a:off x="5773214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5" name="object 906"/>
                <p:cNvSpPr/>
                <p:nvPr/>
              </p:nvSpPr>
              <p:spPr>
                <a:xfrm>
                  <a:off x="5803081" y="349185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6" name="object 907"/>
                <p:cNvSpPr/>
                <p:nvPr/>
              </p:nvSpPr>
              <p:spPr>
                <a:xfrm>
                  <a:off x="5822738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7" name="object 908"/>
                <p:cNvSpPr/>
                <p:nvPr/>
              </p:nvSpPr>
              <p:spPr>
                <a:xfrm>
                  <a:off x="5842393" y="349185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8" name="object 909"/>
                <p:cNvSpPr/>
                <p:nvPr/>
              </p:nvSpPr>
              <p:spPr>
                <a:xfrm>
                  <a:off x="5862049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9" name="object 910"/>
                <p:cNvSpPr/>
                <p:nvPr/>
              </p:nvSpPr>
              <p:spPr>
                <a:xfrm>
                  <a:off x="5842393" y="349185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0" name="object 911"/>
                <p:cNvSpPr/>
                <p:nvPr/>
              </p:nvSpPr>
              <p:spPr>
                <a:xfrm>
                  <a:off x="5862049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1" name="object 912"/>
                <p:cNvSpPr/>
                <p:nvPr/>
              </p:nvSpPr>
              <p:spPr>
                <a:xfrm>
                  <a:off x="5871876" y="349185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2" name="object 913"/>
                <p:cNvSpPr/>
                <p:nvPr/>
              </p:nvSpPr>
              <p:spPr>
                <a:xfrm>
                  <a:off x="5891532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3" name="object 914"/>
                <p:cNvSpPr/>
                <p:nvPr/>
              </p:nvSpPr>
              <p:spPr>
                <a:xfrm>
                  <a:off x="5871876" y="349185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4" name="object 915"/>
                <p:cNvSpPr/>
                <p:nvPr/>
              </p:nvSpPr>
              <p:spPr>
                <a:xfrm>
                  <a:off x="5891532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5" name="object 916"/>
                <p:cNvSpPr/>
                <p:nvPr/>
              </p:nvSpPr>
              <p:spPr>
                <a:xfrm>
                  <a:off x="5891532" y="349185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6" name="object 917"/>
                <p:cNvSpPr/>
                <p:nvPr/>
              </p:nvSpPr>
              <p:spPr>
                <a:xfrm>
                  <a:off x="5911060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7" name="object 918"/>
                <p:cNvSpPr/>
                <p:nvPr/>
              </p:nvSpPr>
              <p:spPr>
                <a:xfrm>
                  <a:off x="5920888" y="349185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8" name="object 919"/>
                <p:cNvSpPr/>
                <p:nvPr/>
              </p:nvSpPr>
              <p:spPr>
                <a:xfrm>
                  <a:off x="5940545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9" name="object 920"/>
                <p:cNvSpPr/>
                <p:nvPr/>
              </p:nvSpPr>
              <p:spPr>
                <a:xfrm>
                  <a:off x="5920888" y="349185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0" name="object 921"/>
                <p:cNvSpPr/>
                <p:nvPr/>
              </p:nvSpPr>
              <p:spPr>
                <a:xfrm>
                  <a:off x="5940545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1" name="object 922"/>
                <p:cNvSpPr/>
                <p:nvPr/>
              </p:nvSpPr>
              <p:spPr>
                <a:xfrm>
                  <a:off x="5930717" y="349185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2" name="object 923"/>
                <p:cNvSpPr/>
                <p:nvPr/>
              </p:nvSpPr>
              <p:spPr>
                <a:xfrm>
                  <a:off x="5950373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3" name="object 924"/>
                <p:cNvSpPr/>
                <p:nvPr/>
              </p:nvSpPr>
              <p:spPr>
                <a:xfrm>
                  <a:off x="5940545" y="349185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4" name="object 925"/>
                <p:cNvSpPr/>
                <p:nvPr/>
              </p:nvSpPr>
              <p:spPr>
                <a:xfrm>
                  <a:off x="5960200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" name="object 926"/>
                <p:cNvSpPr/>
                <p:nvPr/>
              </p:nvSpPr>
              <p:spPr>
                <a:xfrm>
                  <a:off x="5999511" y="349185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6" name="object 927"/>
                <p:cNvSpPr/>
                <p:nvPr/>
              </p:nvSpPr>
              <p:spPr>
                <a:xfrm>
                  <a:off x="6019166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7" name="object 928"/>
                <p:cNvSpPr/>
                <p:nvPr/>
              </p:nvSpPr>
              <p:spPr>
                <a:xfrm>
                  <a:off x="6009339" y="349185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8" name="object 929"/>
                <p:cNvSpPr/>
                <p:nvPr/>
              </p:nvSpPr>
              <p:spPr>
                <a:xfrm>
                  <a:off x="6028996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9" name="object 930"/>
                <p:cNvSpPr/>
                <p:nvPr/>
              </p:nvSpPr>
              <p:spPr>
                <a:xfrm>
                  <a:off x="6009339" y="349185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0" name="object 931"/>
                <p:cNvSpPr/>
                <p:nvPr/>
              </p:nvSpPr>
              <p:spPr>
                <a:xfrm>
                  <a:off x="6028996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1" name="object 932"/>
                <p:cNvSpPr/>
                <p:nvPr/>
              </p:nvSpPr>
              <p:spPr>
                <a:xfrm>
                  <a:off x="6038823" y="349185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2" name="object 933"/>
                <p:cNvSpPr/>
                <p:nvPr/>
              </p:nvSpPr>
              <p:spPr>
                <a:xfrm>
                  <a:off x="6058479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3" name="object 934"/>
                <p:cNvSpPr/>
                <p:nvPr/>
              </p:nvSpPr>
              <p:spPr>
                <a:xfrm>
                  <a:off x="6038823" y="349185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4" name="object 935"/>
                <p:cNvSpPr/>
                <p:nvPr/>
              </p:nvSpPr>
              <p:spPr>
                <a:xfrm>
                  <a:off x="6058479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5" name="object 936"/>
                <p:cNvSpPr/>
                <p:nvPr/>
              </p:nvSpPr>
              <p:spPr>
                <a:xfrm>
                  <a:off x="6048651" y="349185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6" name="object 937"/>
                <p:cNvSpPr/>
                <p:nvPr/>
              </p:nvSpPr>
              <p:spPr>
                <a:xfrm>
                  <a:off x="6068306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7" name="object 938"/>
                <p:cNvSpPr/>
                <p:nvPr/>
              </p:nvSpPr>
              <p:spPr>
                <a:xfrm>
                  <a:off x="6078402" y="349185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8" name="object 939"/>
                <p:cNvSpPr/>
                <p:nvPr/>
              </p:nvSpPr>
              <p:spPr>
                <a:xfrm>
                  <a:off x="6098058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9" name="object 940"/>
                <p:cNvSpPr/>
                <p:nvPr/>
              </p:nvSpPr>
              <p:spPr>
                <a:xfrm>
                  <a:off x="6166853" y="350760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0" name="object 941"/>
                <p:cNvSpPr/>
                <p:nvPr/>
              </p:nvSpPr>
              <p:spPr>
                <a:xfrm>
                  <a:off x="6186508" y="3491852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1" name="object 942"/>
                <p:cNvSpPr/>
                <p:nvPr/>
              </p:nvSpPr>
              <p:spPr>
                <a:xfrm>
                  <a:off x="6176681" y="350760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2" name="object 943"/>
                <p:cNvSpPr/>
                <p:nvPr/>
              </p:nvSpPr>
              <p:spPr>
                <a:xfrm>
                  <a:off x="6196336" y="3491852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3" name="object 944"/>
                <p:cNvSpPr/>
                <p:nvPr/>
              </p:nvSpPr>
              <p:spPr>
                <a:xfrm>
                  <a:off x="6186508" y="350760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4" name="object 945"/>
                <p:cNvSpPr/>
                <p:nvPr/>
              </p:nvSpPr>
              <p:spPr>
                <a:xfrm>
                  <a:off x="6206164" y="3491852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5" name="object 946"/>
                <p:cNvSpPr/>
                <p:nvPr/>
              </p:nvSpPr>
              <p:spPr>
                <a:xfrm>
                  <a:off x="6196336" y="350760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6" name="object 947"/>
                <p:cNvSpPr/>
                <p:nvPr/>
              </p:nvSpPr>
              <p:spPr>
                <a:xfrm>
                  <a:off x="6215991" y="3491852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7" name="object 948"/>
                <p:cNvSpPr/>
                <p:nvPr/>
              </p:nvSpPr>
              <p:spPr>
                <a:xfrm>
                  <a:off x="6196336" y="350760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8" name="object 949"/>
                <p:cNvSpPr/>
                <p:nvPr/>
              </p:nvSpPr>
              <p:spPr>
                <a:xfrm>
                  <a:off x="6215991" y="3491852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9" name="object 950"/>
                <p:cNvSpPr/>
                <p:nvPr/>
              </p:nvSpPr>
              <p:spPr>
                <a:xfrm>
                  <a:off x="6245476" y="350760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6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0" name="object 951"/>
                <p:cNvSpPr/>
                <p:nvPr/>
              </p:nvSpPr>
              <p:spPr>
                <a:xfrm>
                  <a:off x="6265131" y="3491852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1" name="object 952"/>
                <p:cNvSpPr/>
                <p:nvPr/>
              </p:nvSpPr>
              <p:spPr>
                <a:xfrm>
                  <a:off x="6255304" y="350760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6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2" name="object 953"/>
                <p:cNvSpPr/>
                <p:nvPr/>
              </p:nvSpPr>
              <p:spPr>
                <a:xfrm>
                  <a:off x="6274817" y="3491852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3" name="object 954"/>
                <p:cNvSpPr/>
                <p:nvPr/>
              </p:nvSpPr>
              <p:spPr>
                <a:xfrm>
                  <a:off x="6284645" y="350760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4" name="object 955"/>
                <p:cNvSpPr/>
                <p:nvPr/>
              </p:nvSpPr>
              <p:spPr>
                <a:xfrm>
                  <a:off x="6304302" y="3491852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5" name="object 956"/>
                <p:cNvSpPr/>
                <p:nvPr/>
              </p:nvSpPr>
              <p:spPr>
                <a:xfrm>
                  <a:off x="6304302" y="350760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6" name="object 957"/>
                <p:cNvSpPr/>
                <p:nvPr/>
              </p:nvSpPr>
              <p:spPr>
                <a:xfrm>
                  <a:off x="6323957" y="3491852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7" name="object 958"/>
                <p:cNvSpPr/>
                <p:nvPr/>
              </p:nvSpPr>
              <p:spPr>
                <a:xfrm>
                  <a:off x="6333785" y="350760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481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8" name="object 959"/>
                <p:cNvSpPr/>
                <p:nvPr/>
              </p:nvSpPr>
              <p:spPr>
                <a:xfrm>
                  <a:off x="6353440" y="3491852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9" name="object 960"/>
                <p:cNvSpPr/>
                <p:nvPr/>
              </p:nvSpPr>
              <p:spPr>
                <a:xfrm>
                  <a:off x="6333785" y="350760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481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0" name="object 961"/>
                <p:cNvSpPr/>
                <p:nvPr/>
              </p:nvSpPr>
              <p:spPr>
                <a:xfrm>
                  <a:off x="6353440" y="3491852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1" name="object 962"/>
                <p:cNvSpPr/>
                <p:nvPr/>
              </p:nvSpPr>
              <p:spPr>
                <a:xfrm>
                  <a:off x="6333785" y="350760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481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2" name="object 963"/>
                <p:cNvSpPr/>
                <p:nvPr/>
              </p:nvSpPr>
              <p:spPr>
                <a:xfrm>
                  <a:off x="6353440" y="3491852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3" name="object 964"/>
                <p:cNvSpPr/>
                <p:nvPr/>
              </p:nvSpPr>
              <p:spPr>
                <a:xfrm>
                  <a:off x="6373493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4" name="object 965"/>
                <p:cNvSpPr/>
                <p:nvPr/>
              </p:nvSpPr>
              <p:spPr>
                <a:xfrm>
                  <a:off x="6393149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5" name="object 966"/>
                <p:cNvSpPr/>
                <p:nvPr/>
              </p:nvSpPr>
              <p:spPr>
                <a:xfrm>
                  <a:off x="6383321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" name="object 967"/>
                <p:cNvSpPr/>
                <p:nvPr/>
              </p:nvSpPr>
              <p:spPr>
                <a:xfrm>
                  <a:off x="6402848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7" name="object 968"/>
                <p:cNvSpPr/>
                <p:nvPr/>
              </p:nvSpPr>
              <p:spPr>
                <a:xfrm>
                  <a:off x="6412676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8" name="object 969"/>
                <p:cNvSpPr/>
                <p:nvPr/>
              </p:nvSpPr>
              <p:spPr>
                <a:xfrm>
                  <a:off x="6432332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9" name="object 970"/>
                <p:cNvSpPr/>
                <p:nvPr/>
              </p:nvSpPr>
              <p:spPr>
                <a:xfrm>
                  <a:off x="6412676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0" name="object 971"/>
                <p:cNvSpPr/>
                <p:nvPr/>
              </p:nvSpPr>
              <p:spPr>
                <a:xfrm>
                  <a:off x="6432332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1" name="object 972"/>
                <p:cNvSpPr/>
                <p:nvPr/>
              </p:nvSpPr>
              <p:spPr>
                <a:xfrm>
                  <a:off x="6471642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2" name="object 973"/>
                <p:cNvSpPr/>
                <p:nvPr/>
              </p:nvSpPr>
              <p:spPr>
                <a:xfrm>
                  <a:off x="6491298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3" name="object 974"/>
                <p:cNvSpPr/>
                <p:nvPr/>
              </p:nvSpPr>
              <p:spPr>
                <a:xfrm>
                  <a:off x="6481470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4" name="object 975"/>
                <p:cNvSpPr/>
                <p:nvPr/>
              </p:nvSpPr>
              <p:spPr>
                <a:xfrm>
                  <a:off x="6501127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5" name="object 976"/>
                <p:cNvSpPr/>
                <p:nvPr/>
              </p:nvSpPr>
              <p:spPr>
                <a:xfrm>
                  <a:off x="6491298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6" name="object 977"/>
                <p:cNvSpPr/>
                <p:nvPr/>
              </p:nvSpPr>
              <p:spPr>
                <a:xfrm>
                  <a:off x="6510955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7" name="object 978"/>
                <p:cNvSpPr/>
                <p:nvPr/>
              </p:nvSpPr>
              <p:spPr>
                <a:xfrm>
                  <a:off x="6520782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8" name="object 979"/>
                <p:cNvSpPr/>
                <p:nvPr/>
              </p:nvSpPr>
              <p:spPr>
                <a:xfrm>
                  <a:off x="6540438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9" name="object 980"/>
                <p:cNvSpPr/>
                <p:nvPr/>
              </p:nvSpPr>
              <p:spPr>
                <a:xfrm>
                  <a:off x="6540438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0" name="object 981"/>
                <p:cNvSpPr/>
                <p:nvPr/>
              </p:nvSpPr>
              <p:spPr>
                <a:xfrm>
                  <a:off x="6560093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1" name="object 982"/>
                <p:cNvSpPr/>
                <p:nvPr/>
              </p:nvSpPr>
              <p:spPr>
                <a:xfrm>
                  <a:off x="6560093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2" name="object 983"/>
                <p:cNvSpPr/>
                <p:nvPr/>
              </p:nvSpPr>
              <p:spPr>
                <a:xfrm>
                  <a:off x="6579748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3" name="object 984"/>
                <p:cNvSpPr/>
                <p:nvPr/>
              </p:nvSpPr>
              <p:spPr>
                <a:xfrm>
                  <a:off x="6569921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4" name="object 985"/>
                <p:cNvSpPr/>
                <p:nvPr/>
              </p:nvSpPr>
              <p:spPr>
                <a:xfrm>
                  <a:off x="6589576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5" name="object 986"/>
                <p:cNvSpPr/>
                <p:nvPr/>
              </p:nvSpPr>
              <p:spPr>
                <a:xfrm>
                  <a:off x="6579748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6" name="object 987"/>
                <p:cNvSpPr/>
                <p:nvPr/>
              </p:nvSpPr>
              <p:spPr>
                <a:xfrm>
                  <a:off x="6599405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7" name="object 988"/>
                <p:cNvSpPr/>
                <p:nvPr/>
              </p:nvSpPr>
              <p:spPr>
                <a:xfrm>
                  <a:off x="6599405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8" name="object 989"/>
                <p:cNvSpPr/>
                <p:nvPr/>
              </p:nvSpPr>
              <p:spPr>
                <a:xfrm>
                  <a:off x="6619061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9" name="object 990"/>
                <p:cNvSpPr/>
                <p:nvPr/>
              </p:nvSpPr>
              <p:spPr>
                <a:xfrm>
                  <a:off x="6599405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0" name="object 991"/>
                <p:cNvSpPr/>
                <p:nvPr/>
              </p:nvSpPr>
              <p:spPr>
                <a:xfrm>
                  <a:off x="6619061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1" name="object 992"/>
                <p:cNvSpPr/>
                <p:nvPr/>
              </p:nvSpPr>
              <p:spPr>
                <a:xfrm>
                  <a:off x="6697941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2" name="object 993"/>
                <p:cNvSpPr/>
                <p:nvPr/>
              </p:nvSpPr>
              <p:spPr>
                <a:xfrm>
                  <a:off x="6717596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3" name="object 994"/>
                <p:cNvSpPr/>
                <p:nvPr/>
              </p:nvSpPr>
              <p:spPr>
                <a:xfrm>
                  <a:off x="6697941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4" name="object 995"/>
                <p:cNvSpPr/>
                <p:nvPr/>
              </p:nvSpPr>
              <p:spPr>
                <a:xfrm>
                  <a:off x="6717596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5" name="object 996"/>
                <p:cNvSpPr/>
                <p:nvPr/>
              </p:nvSpPr>
              <p:spPr>
                <a:xfrm>
                  <a:off x="6697941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6" name="object 997"/>
                <p:cNvSpPr/>
                <p:nvPr/>
              </p:nvSpPr>
              <p:spPr>
                <a:xfrm>
                  <a:off x="6717596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7" name="object 998"/>
                <p:cNvSpPr/>
                <p:nvPr/>
              </p:nvSpPr>
              <p:spPr>
                <a:xfrm>
                  <a:off x="6707769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8" name="object 999"/>
                <p:cNvSpPr/>
                <p:nvPr/>
              </p:nvSpPr>
              <p:spPr>
                <a:xfrm>
                  <a:off x="6727424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9" name="object 1000"/>
                <p:cNvSpPr/>
                <p:nvPr/>
              </p:nvSpPr>
              <p:spPr>
                <a:xfrm>
                  <a:off x="6707769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0" name="object 1001"/>
                <p:cNvSpPr/>
                <p:nvPr/>
              </p:nvSpPr>
              <p:spPr>
                <a:xfrm>
                  <a:off x="6727424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1" name="object 1002"/>
                <p:cNvSpPr/>
                <p:nvPr/>
              </p:nvSpPr>
              <p:spPr>
                <a:xfrm>
                  <a:off x="6717596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2" name="object 1003"/>
                <p:cNvSpPr/>
                <p:nvPr/>
              </p:nvSpPr>
              <p:spPr>
                <a:xfrm>
                  <a:off x="6737252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3" name="object 1004"/>
                <p:cNvSpPr/>
                <p:nvPr/>
              </p:nvSpPr>
              <p:spPr>
                <a:xfrm>
                  <a:off x="6747081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4" name="object 1005"/>
                <p:cNvSpPr/>
                <p:nvPr/>
              </p:nvSpPr>
              <p:spPr>
                <a:xfrm>
                  <a:off x="6766736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5" name="object 1006"/>
                <p:cNvSpPr/>
                <p:nvPr/>
              </p:nvSpPr>
              <p:spPr>
                <a:xfrm>
                  <a:off x="6766736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6" name="object 1007"/>
                <p:cNvSpPr/>
                <p:nvPr/>
              </p:nvSpPr>
              <p:spPr>
                <a:xfrm>
                  <a:off x="6786262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7" name="object 1008"/>
                <p:cNvSpPr/>
                <p:nvPr/>
              </p:nvSpPr>
              <p:spPr>
                <a:xfrm>
                  <a:off x="6796090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8" name="object 1009"/>
                <p:cNvSpPr/>
                <p:nvPr/>
              </p:nvSpPr>
              <p:spPr>
                <a:xfrm>
                  <a:off x="6815747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9" name="object 1010"/>
                <p:cNvSpPr/>
                <p:nvPr/>
              </p:nvSpPr>
              <p:spPr>
                <a:xfrm>
                  <a:off x="6805918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0" name="object 1011"/>
                <p:cNvSpPr/>
                <p:nvPr/>
              </p:nvSpPr>
              <p:spPr>
                <a:xfrm>
                  <a:off x="6825574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1" name="object 1012"/>
                <p:cNvSpPr/>
                <p:nvPr/>
              </p:nvSpPr>
              <p:spPr>
                <a:xfrm>
                  <a:off x="6815747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2" name="object 1013"/>
                <p:cNvSpPr/>
                <p:nvPr/>
              </p:nvSpPr>
              <p:spPr>
                <a:xfrm>
                  <a:off x="6835402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3" name="object 1014"/>
                <p:cNvSpPr/>
                <p:nvPr/>
              </p:nvSpPr>
              <p:spPr>
                <a:xfrm>
                  <a:off x="6845230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4" name="object 1015"/>
                <p:cNvSpPr/>
                <p:nvPr/>
              </p:nvSpPr>
              <p:spPr>
                <a:xfrm>
                  <a:off x="6864885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5" name="object 1016"/>
                <p:cNvSpPr/>
                <p:nvPr/>
              </p:nvSpPr>
              <p:spPr>
                <a:xfrm>
                  <a:off x="6884540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6" name="object 1017"/>
                <p:cNvSpPr/>
                <p:nvPr/>
              </p:nvSpPr>
              <p:spPr>
                <a:xfrm>
                  <a:off x="6904196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7" name="object 1018"/>
                <p:cNvSpPr/>
                <p:nvPr/>
              </p:nvSpPr>
              <p:spPr>
                <a:xfrm>
                  <a:off x="6894368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8" name="object 1019"/>
                <p:cNvSpPr/>
                <p:nvPr/>
              </p:nvSpPr>
              <p:spPr>
                <a:xfrm>
                  <a:off x="6914025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9" name="object 1020"/>
                <p:cNvSpPr/>
                <p:nvPr/>
              </p:nvSpPr>
              <p:spPr>
                <a:xfrm>
                  <a:off x="6894368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0" name="object 1021"/>
                <p:cNvSpPr/>
                <p:nvPr/>
              </p:nvSpPr>
              <p:spPr>
                <a:xfrm>
                  <a:off x="6914025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1" name="object 1022"/>
                <p:cNvSpPr/>
                <p:nvPr/>
              </p:nvSpPr>
              <p:spPr>
                <a:xfrm>
                  <a:off x="6904196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2" name="object 1023"/>
                <p:cNvSpPr/>
                <p:nvPr/>
              </p:nvSpPr>
              <p:spPr>
                <a:xfrm>
                  <a:off x="6923853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3" name="object 1024"/>
                <p:cNvSpPr/>
                <p:nvPr/>
              </p:nvSpPr>
              <p:spPr>
                <a:xfrm>
                  <a:off x="6963432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4" name="object 1025"/>
                <p:cNvSpPr/>
                <p:nvPr/>
              </p:nvSpPr>
              <p:spPr>
                <a:xfrm>
                  <a:off x="6983087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5" name="object 1026"/>
                <p:cNvSpPr/>
                <p:nvPr/>
              </p:nvSpPr>
              <p:spPr>
                <a:xfrm>
                  <a:off x="6963432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6" name="object 1027"/>
                <p:cNvSpPr/>
                <p:nvPr/>
              </p:nvSpPr>
              <p:spPr>
                <a:xfrm>
                  <a:off x="6983087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7" name="object 1028"/>
                <p:cNvSpPr/>
                <p:nvPr/>
              </p:nvSpPr>
              <p:spPr>
                <a:xfrm>
                  <a:off x="7012572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8" name="object 1029"/>
                <p:cNvSpPr/>
                <p:nvPr/>
              </p:nvSpPr>
              <p:spPr>
                <a:xfrm>
                  <a:off x="7032227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9" name="object 1030"/>
                <p:cNvSpPr/>
                <p:nvPr/>
              </p:nvSpPr>
              <p:spPr>
                <a:xfrm>
                  <a:off x="7032227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0" name="object 1031"/>
                <p:cNvSpPr/>
                <p:nvPr/>
              </p:nvSpPr>
              <p:spPr>
                <a:xfrm>
                  <a:off x="7051882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1" name="object 1032"/>
                <p:cNvSpPr/>
                <p:nvPr/>
              </p:nvSpPr>
              <p:spPr>
                <a:xfrm>
                  <a:off x="7051882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2" name="object 1033"/>
                <p:cNvSpPr/>
                <p:nvPr/>
              </p:nvSpPr>
              <p:spPr>
                <a:xfrm>
                  <a:off x="7071538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3" name="object 1034"/>
                <p:cNvSpPr/>
                <p:nvPr/>
              </p:nvSpPr>
              <p:spPr>
                <a:xfrm>
                  <a:off x="7061710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4" name="object 1035"/>
                <p:cNvSpPr/>
                <p:nvPr/>
              </p:nvSpPr>
              <p:spPr>
                <a:xfrm>
                  <a:off x="7081365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5" name="object 1036"/>
                <p:cNvSpPr/>
                <p:nvPr/>
              </p:nvSpPr>
              <p:spPr>
                <a:xfrm>
                  <a:off x="7071538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6" name="object 1037"/>
                <p:cNvSpPr/>
                <p:nvPr/>
              </p:nvSpPr>
              <p:spPr>
                <a:xfrm>
                  <a:off x="7091193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7" name="object 1038"/>
                <p:cNvSpPr/>
                <p:nvPr/>
              </p:nvSpPr>
              <p:spPr>
                <a:xfrm>
                  <a:off x="7091193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8" name="object 1039"/>
                <p:cNvSpPr/>
                <p:nvPr/>
              </p:nvSpPr>
              <p:spPr>
                <a:xfrm>
                  <a:off x="7110850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9" name="object 1040"/>
                <p:cNvSpPr/>
                <p:nvPr/>
              </p:nvSpPr>
              <p:spPr>
                <a:xfrm>
                  <a:off x="7101021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30" name="object 1041"/>
                <p:cNvSpPr/>
                <p:nvPr/>
              </p:nvSpPr>
              <p:spPr>
                <a:xfrm>
                  <a:off x="7120678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31" name="object 1042"/>
                <p:cNvSpPr/>
                <p:nvPr/>
              </p:nvSpPr>
              <p:spPr>
                <a:xfrm>
                  <a:off x="7101021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32" name="object 1043"/>
                <p:cNvSpPr/>
                <p:nvPr/>
              </p:nvSpPr>
              <p:spPr>
                <a:xfrm>
                  <a:off x="7120678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33" name="object 1044"/>
                <p:cNvSpPr/>
                <p:nvPr/>
              </p:nvSpPr>
              <p:spPr>
                <a:xfrm>
                  <a:off x="7110850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6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34" name="object 1045"/>
                <p:cNvSpPr/>
                <p:nvPr/>
              </p:nvSpPr>
              <p:spPr>
                <a:xfrm>
                  <a:off x="7130505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35" name="object 1046"/>
                <p:cNvSpPr/>
                <p:nvPr/>
              </p:nvSpPr>
              <p:spPr>
                <a:xfrm>
                  <a:off x="7150022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36" name="object 1047"/>
                <p:cNvSpPr/>
                <p:nvPr/>
              </p:nvSpPr>
              <p:spPr>
                <a:xfrm>
                  <a:off x="7169677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37" name="object 1048"/>
                <p:cNvSpPr/>
                <p:nvPr/>
              </p:nvSpPr>
              <p:spPr>
                <a:xfrm>
                  <a:off x="7159849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38" name="object 1049"/>
                <p:cNvSpPr/>
                <p:nvPr/>
              </p:nvSpPr>
              <p:spPr>
                <a:xfrm>
                  <a:off x="7179505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39" name="object 1050"/>
                <p:cNvSpPr/>
                <p:nvPr/>
              </p:nvSpPr>
              <p:spPr>
                <a:xfrm>
                  <a:off x="7169677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0" name="object 1051"/>
                <p:cNvSpPr/>
                <p:nvPr/>
              </p:nvSpPr>
              <p:spPr>
                <a:xfrm>
                  <a:off x="7189333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1" name="object 1052"/>
                <p:cNvSpPr/>
                <p:nvPr/>
              </p:nvSpPr>
              <p:spPr>
                <a:xfrm>
                  <a:off x="7189333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2" name="object 1053"/>
                <p:cNvSpPr/>
                <p:nvPr/>
              </p:nvSpPr>
              <p:spPr>
                <a:xfrm>
                  <a:off x="7208988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3" name="object 1054"/>
                <p:cNvSpPr/>
                <p:nvPr/>
              </p:nvSpPr>
              <p:spPr>
                <a:xfrm>
                  <a:off x="7208988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4" name="object 1055"/>
                <p:cNvSpPr/>
                <p:nvPr/>
              </p:nvSpPr>
              <p:spPr>
                <a:xfrm>
                  <a:off x="7228643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5" name="object 1056"/>
                <p:cNvSpPr/>
                <p:nvPr/>
              </p:nvSpPr>
              <p:spPr>
                <a:xfrm>
                  <a:off x="7248300" y="3531336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6" name="object 1057"/>
                <p:cNvSpPr/>
                <p:nvPr/>
              </p:nvSpPr>
              <p:spPr>
                <a:xfrm>
                  <a:off x="7268222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7" name="object 1058"/>
                <p:cNvSpPr/>
                <p:nvPr/>
              </p:nvSpPr>
              <p:spPr>
                <a:xfrm>
                  <a:off x="7248300" y="3531336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8" name="object 1059"/>
                <p:cNvSpPr/>
                <p:nvPr/>
              </p:nvSpPr>
              <p:spPr>
                <a:xfrm>
                  <a:off x="7268222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9" name="object 1060"/>
                <p:cNvSpPr/>
                <p:nvPr/>
              </p:nvSpPr>
              <p:spPr>
                <a:xfrm>
                  <a:off x="7278050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0" name="object 1061"/>
                <p:cNvSpPr/>
                <p:nvPr/>
              </p:nvSpPr>
              <p:spPr>
                <a:xfrm>
                  <a:off x="7297706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1" name="object 1062"/>
                <p:cNvSpPr/>
                <p:nvPr/>
              </p:nvSpPr>
              <p:spPr>
                <a:xfrm>
                  <a:off x="7287878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2" name="object 1063"/>
                <p:cNvSpPr/>
                <p:nvPr/>
              </p:nvSpPr>
              <p:spPr>
                <a:xfrm>
                  <a:off x="7307535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3" name="object 1064"/>
                <p:cNvSpPr/>
                <p:nvPr/>
              </p:nvSpPr>
              <p:spPr>
                <a:xfrm>
                  <a:off x="7327190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4" name="object 1065"/>
                <p:cNvSpPr/>
                <p:nvPr/>
              </p:nvSpPr>
              <p:spPr>
                <a:xfrm>
                  <a:off x="7346845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5" name="object 1066"/>
                <p:cNvSpPr/>
                <p:nvPr/>
              </p:nvSpPr>
              <p:spPr>
                <a:xfrm>
                  <a:off x="7376329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6" name="object 1067"/>
                <p:cNvSpPr/>
                <p:nvPr/>
              </p:nvSpPr>
              <p:spPr>
                <a:xfrm>
                  <a:off x="7395984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7" name="object 1068"/>
                <p:cNvSpPr/>
                <p:nvPr/>
              </p:nvSpPr>
              <p:spPr>
                <a:xfrm>
                  <a:off x="7386156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8" name="object 1069"/>
                <p:cNvSpPr/>
                <p:nvPr/>
              </p:nvSpPr>
              <p:spPr>
                <a:xfrm>
                  <a:off x="7405813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9" name="object 1070"/>
                <p:cNvSpPr/>
                <p:nvPr/>
              </p:nvSpPr>
              <p:spPr>
                <a:xfrm>
                  <a:off x="7395984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0" name="object 1071"/>
                <p:cNvSpPr/>
                <p:nvPr/>
              </p:nvSpPr>
              <p:spPr>
                <a:xfrm>
                  <a:off x="7415641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1" name="object 1072"/>
                <p:cNvSpPr/>
                <p:nvPr/>
              </p:nvSpPr>
              <p:spPr>
                <a:xfrm>
                  <a:off x="7405813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2" name="object 1073"/>
                <p:cNvSpPr/>
                <p:nvPr/>
              </p:nvSpPr>
              <p:spPr>
                <a:xfrm>
                  <a:off x="7425468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3" name="object 1074"/>
                <p:cNvSpPr/>
                <p:nvPr/>
              </p:nvSpPr>
              <p:spPr>
                <a:xfrm>
                  <a:off x="7435296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4" name="object 1075"/>
                <p:cNvSpPr/>
                <p:nvPr/>
              </p:nvSpPr>
              <p:spPr>
                <a:xfrm>
                  <a:off x="7454951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5" name="object 1076"/>
                <p:cNvSpPr/>
                <p:nvPr/>
              </p:nvSpPr>
              <p:spPr>
                <a:xfrm>
                  <a:off x="7445124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6" name="object 1077"/>
                <p:cNvSpPr/>
                <p:nvPr/>
              </p:nvSpPr>
              <p:spPr>
                <a:xfrm>
                  <a:off x="7464779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7" name="object 1078"/>
                <p:cNvSpPr/>
                <p:nvPr/>
              </p:nvSpPr>
              <p:spPr>
                <a:xfrm>
                  <a:off x="7464779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8" name="object 1079"/>
                <p:cNvSpPr/>
                <p:nvPr/>
              </p:nvSpPr>
              <p:spPr>
                <a:xfrm>
                  <a:off x="7484435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9" name="object 1080"/>
                <p:cNvSpPr/>
                <p:nvPr/>
              </p:nvSpPr>
              <p:spPr>
                <a:xfrm>
                  <a:off x="7474607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0" name="object 1081"/>
                <p:cNvSpPr/>
                <p:nvPr/>
              </p:nvSpPr>
              <p:spPr>
                <a:xfrm>
                  <a:off x="7494262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1" name="object 1082"/>
                <p:cNvSpPr/>
                <p:nvPr/>
              </p:nvSpPr>
              <p:spPr>
                <a:xfrm>
                  <a:off x="7504091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2" name="object 1083"/>
                <p:cNvSpPr/>
                <p:nvPr/>
              </p:nvSpPr>
              <p:spPr>
                <a:xfrm>
                  <a:off x="7523619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3" name="object 1084"/>
                <p:cNvSpPr/>
                <p:nvPr/>
              </p:nvSpPr>
              <p:spPr>
                <a:xfrm>
                  <a:off x="7533446" y="3531336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468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4" name="object 1085"/>
                <p:cNvSpPr/>
                <p:nvPr/>
              </p:nvSpPr>
              <p:spPr>
                <a:xfrm>
                  <a:off x="7553487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5" name="object 1086"/>
                <p:cNvSpPr/>
                <p:nvPr/>
              </p:nvSpPr>
              <p:spPr>
                <a:xfrm>
                  <a:off x="7553487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6" name="object 1087"/>
                <p:cNvSpPr/>
                <p:nvPr/>
              </p:nvSpPr>
              <p:spPr>
                <a:xfrm>
                  <a:off x="7573142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7" name="object 1088"/>
                <p:cNvSpPr/>
                <p:nvPr/>
              </p:nvSpPr>
              <p:spPr>
                <a:xfrm>
                  <a:off x="7661464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8" name="object 1089"/>
                <p:cNvSpPr/>
                <p:nvPr/>
              </p:nvSpPr>
              <p:spPr>
                <a:xfrm>
                  <a:off x="7681119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9" name="object 1090"/>
                <p:cNvSpPr/>
                <p:nvPr/>
              </p:nvSpPr>
              <p:spPr>
                <a:xfrm>
                  <a:off x="7681119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0" name="object 1091"/>
                <p:cNvSpPr/>
                <p:nvPr/>
              </p:nvSpPr>
              <p:spPr>
                <a:xfrm>
                  <a:off x="7700775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1" name="object 1092"/>
                <p:cNvSpPr/>
                <p:nvPr/>
              </p:nvSpPr>
              <p:spPr>
                <a:xfrm>
                  <a:off x="7828537" y="3531336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2" name="object 1093"/>
                <p:cNvSpPr/>
                <p:nvPr/>
              </p:nvSpPr>
              <p:spPr>
                <a:xfrm>
                  <a:off x="7848461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3" name="object 1094"/>
                <p:cNvSpPr/>
                <p:nvPr/>
              </p:nvSpPr>
              <p:spPr>
                <a:xfrm>
                  <a:off x="8153253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4" name="object 1095"/>
                <p:cNvSpPr/>
                <p:nvPr/>
              </p:nvSpPr>
              <p:spPr>
                <a:xfrm>
                  <a:off x="8172909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5" name="object 1140"/>
                <p:cNvSpPr/>
                <p:nvPr/>
              </p:nvSpPr>
              <p:spPr>
                <a:xfrm>
                  <a:off x="1781015" y="1808851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6" name="object 1141"/>
                <p:cNvSpPr/>
                <p:nvPr/>
              </p:nvSpPr>
              <p:spPr>
                <a:xfrm>
                  <a:off x="1800671" y="1793099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7" name="object 1510"/>
                <p:cNvSpPr/>
                <p:nvPr/>
              </p:nvSpPr>
              <p:spPr>
                <a:xfrm>
                  <a:off x="1781015" y="1808851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8" name="object 1511"/>
                <p:cNvSpPr/>
                <p:nvPr/>
              </p:nvSpPr>
              <p:spPr>
                <a:xfrm>
                  <a:off x="1800671" y="1793099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" name="object 3"/>
                <p:cNvSpPr/>
                <p:nvPr/>
              </p:nvSpPr>
              <p:spPr>
                <a:xfrm>
                  <a:off x="1505701" y="153226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0" name="object 4"/>
                <p:cNvSpPr/>
                <p:nvPr/>
              </p:nvSpPr>
              <p:spPr>
                <a:xfrm>
                  <a:off x="1525356" y="151651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1" name="object 5"/>
                <p:cNvSpPr/>
                <p:nvPr/>
              </p:nvSpPr>
              <p:spPr>
                <a:xfrm>
                  <a:off x="1525356" y="154801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2" name="object 6"/>
                <p:cNvSpPr/>
                <p:nvPr/>
              </p:nvSpPr>
              <p:spPr>
                <a:xfrm>
                  <a:off x="1544885" y="153226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226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3" name="object 7"/>
                <p:cNvSpPr/>
                <p:nvPr/>
              </p:nvSpPr>
              <p:spPr>
                <a:xfrm>
                  <a:off x="1525356" y="1563875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4" name="object 8"/>
                <p:cNvSpPr/>
                <p:nvPr/>
              </p:nvSpPr>
              <p:spPr>
                <a:xfrm>
                  <a:off x="1544885" y="1548016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5" name="object 9"/>
                <p:cNvSpPr/>
                <p:nvPr/>
              </p:nvSpPr>
              <p:spPr>
                <a:xfrm>
                  <a:off x="1535058" y="1563875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6" name="object 10"/>
                <p:cNvSpPr/>
                <p:nvPr/>
              </p:nvSpPr>
              <p:spPr>
                <a:xfrm>
                  <a:off x="1554713" y="1548016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7" name="object 11"/>
                <p:cNvSpPr/>
                <p:nvPr/>
              </p:nvSpPr>
              <p:spPr>
                <a:xfrm>
                  <a:off x="1535058" y="1563875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8" name="object 12"/>
                <p:cNvSpPr/>
                <p:nvPr/>
              </p:nvSpPr>
              <p:spPr>
                <a:xfrm>
                  <a:off x="1554713" y="1548016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9" name="object 13"/>
                <p:cNvSpPr/>
                <p:nvPr/>
              </p:nvSpPr>
              <p:spPr>
                <a:xfrm>
                  <a:off x="1564541" y="161931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0" name="object 14"/>
                <p:cNvSpPr/>
                <p:nvPr/>
              </p:nvSpPr>
              <p:spPr>
                <a:xfrm>
                  <a:off x="1584196" y="1603563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1" name="object 379"/>
                <p:cNvSpPr/>
                <p:nvPr/>
              </p:nvSpPr>
              <p:spPr>
                <a:xfrm>
                  <a:off x="1505701" y="153226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2" name="object 380"/>
                <p:cNvSpPr/>
                <p:nvPr/>
              </p:nvSpPr>
              <p:spPr>
                <a:xfrm>
                  <a:off x="1525356" y="151651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3" name="object 381"/>
                <p:cNvSpPr/>
                <p:nvPr/>
              </p:nvSpPr>
              <p:spPr>
                <a:xfrm>
                  <a:off x="1525356" y="154801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4" name="object 382"/>
                <p:cNvSpPr/>
                <p:nvPr/>
              </p:nvSpPr>
              <p:spPr>
                <a:xfrm>
                  <a:off x="1544885" y="153226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226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5" name="object 383"/>
                <p:cNvSpPr/>
                <p:nvPr/>
              </p:nvSpPr>
              <p:spPr>
                <a:xfrm>
                  <a:off x="1525356" y="1563875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6" name="object 384"/>
                <p:cNvSpPr/>
                <p:nvPr/>
              </p:nvSpPr>
              <p:spPr>
                <a:xfrm>
                  <a:off x="1544885" y="1548016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7" name="object 385"/>
                <p:cNvSpPr/>
                <p:nvPr/>
              </p:nvSpPr>
              <p:spPr>
                <a:xfrm>
                  <a:off x="1535058" y="1563875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8" name="object 386"/>
                <p:cNvSpPr/>
                <p:nvPr/>
              </p:nvSpPr>
              <p:spPr>
                <a:xfrm>
                  <a:off x="1554713" y="1548016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9" name="object 387"/>
                <p:cNvSpPr/>
                <p:nvPr/>
              </p:nvSpPr>
              <p:spPr>
                <a:xfrm>
                  <a:off x="1535058" y="1563875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0" name="object 388"/>
                <p:cNvSpPr/>
                <p:nvPr/>
              </p:nvSpPr>
              <p:spPr>
                <a:xfrm>
                  <a:off x="1554713" y="1548016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1" name="object 389"/>
                <p:cNvSpPr/>
                <p:nvPr/>
              </p:nvSpPr>
              <p:spPr>
                <a:xfrm>
                  <a:off x="1564541" y="161931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2" name="object 390"/>
                <p:cNvSpPr/>
                <p:nvPr/>
              </p:nvSpPr>
              <p:spPr>
                <a:xfrm>
                  <a:off x="1584196" y="1603563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3" name="object 755"/>
                <p:cNvSpPr/>
                <p:nvPr/>
              </p:nvSpPr>
              <p:spPr>
                <a:xfrm>
                  <a:off x="1505701" y="153226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4" name="object 756"/>
                <p:cNvSpPr/>
                <p:nvPr/>
              </p:nvSpPr>
              <p:spPr>
                <a:xfrm>
                  <a:off x="1525356" y="151651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5" name="object 757"/>
                <p:cNvSpPr/>
                <p:nvPr/>
              </p:nvSpPr>
              <p:spPr>
                <a:xfrm>
                  <a:off x="1515529" y="154014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6" name="object 758"/>
                <p:cNvSpPr/>
                <p:nvPr/>
              </p:nvSpPr>
              <p:spPr>
                <a:xfrm>
                  <a:off x="1535058" y="152439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7" name="object 759"/>
                <p:cNvSpPr/>
                <p:nvPr/>
              </p:nvSpPr>
              <p:spPr>
                <a:xfrm>
                  <a:off x="1525356" y="154014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8" name="object 760"/>
                <p:cNvSpPr/>
                <p:nvPr/>
              </p:nvSpPr>
              <p:spPr>
                <a:xfrm>
                  <a:off x="1544885" y="152439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9" name="object 761"/>
                <p:cNvSpPr/>
                <p:nvPr/>
              </p:nvSpPr>
              <p:spPr>
                <a:xfrm>
                  <a:off x="1525356" y="154014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" name="object 762"/>
                <p:cNvSpPr/>
                <p:nvPr/>
              </p:nvSpPr>
              <p:spPr>
                <a:xfrm>
                  <a:off x="1544885" y="152439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1" name="object 763"/>
                <p:cNvSpPr/>
                <p:nvPr/>
              </p:nvSpPr>
              <p:spPr>
                <a:xfrm>
                  <a:off x="1525356" y="154014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2" name="object 764"/>
                <p:cNvSpPr/>
                <p:nvPr/>
              </p:nvSpPr>
              <p:spPr>
                <a:xfrm>
                  <a:off x="1544885" y="152439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3" name="object 765"/>
                <p:cNvSpPr/>
                <p:nvPr/>
              </p:nvSpPr>
              <p:spPr>
                <a:xfrm>
                  <a:off x="1525356" y="154014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4" name="object 766"/>
                <p:cNvSpPr/>
                <p:nvPr/>
              </p:nvSpPr>
              <p:spPr>
                <a:xfrm>
                  <a:off x="1544885" y="152439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5" name="object 767"/>
                <p:cNvSpPr/>
                <p:nvPr/>
              </p:nvSpPr>
              <p:spPr>
                <a:xfrm>
                  <a:off x="1525356" y="154014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6" name="object 768"/>
                <p:cNvSpPr/>
                <p:nvPr/>
              </p:nvSpPr>
              <p:spPr>
                <a:xfrm>
                  <a:off x="1544885" y="152439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7" name="object 769"/>
                <p:cNvSpPr/>
                <p:nvPr/>
              </p:nvSpPr>
              <p:spPr>
                <a:xfrm>
                  <a:off x="1535058" y="154801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8" name="object 770"/>
                <p:cNvSpPr/>
                <p:nvPr/>
              </p:nvSpPr>
              <p:spPr>
                <a:xfrm>
                  <a:off x="1554713" y="153226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9" name="object 771"/>
                <p:cNvSpPr/>
                <p:nvPr/>
              </p:nvSpPr>
              <p:spPr>
                <a:xfrm>
                  <a:off x="1535058" y="154801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0" name="object 772"/>
                <p:cNvSpPr/>
                <p:nvPr/>
              </p:nvSpPr>
              <p:spPr>
                <a:xfrm>
                  <a:off x="1554713" y="153226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1" name="object 773"/>
                <p:cNvSpPr/>
                <p:nvPr/>
              </p:nvSpPr>
              <p:spPr>
                <a:xfrm>
                  <a:off x="1535058" y="154801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2" name="object 774"/>
                <p:cNvSpPr/>
                <p:nvPr/>
              </p:nvSpPr>
              <p:spPr>
                <a:xfrm>
                  <a:off x="1554713" y="153226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3" name="object 775"/>
                <p:cNvSpPr/>
                <p:nvPr/>
              </p:nvSpPr>
              <p:spPr>
                <a:xfrm>
                  <a:off x="1535058" y="154801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4" name="object 776"/>
                <p:cNvSpPr/>
                <p:nvPr/>
              </p:nvSpPr>
              <p:spPr>
                <a:xfrm>
                  <a:off x="1554713" y="1532264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57784">
                      <a:moveTo>
                        <a:pt x="0" y="0"/>
                      </a:moveTo>
                      <a:lnTo>
                        <a:pt x="0" y="5727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5" name="object 777"/>
                <p:cNvSpPr/>
                <p:nvPr/>
              </p:nvSpPr>
              <p:spPr>
                <a:xfrm>
                  <a:off x="1535058" y="1563875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6" name="object 778"/>
                <p:cNvSpPr/>
                <p:nvPr/>
              </p:nvSpPr>
              <p:spPr>
                <a:xfrm>
                  <a:off x="1554713" y="1548016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7" name="object 779"/>
                <p:cNvSpPr/>
                <p:nvPr/>
              </p:nvSpPr>
              <p:spPr>
                <a:xfrm>
                  <a:off x="1535058" y="1563875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8" name="object 780"/>
                <p:cNvSpPr/>
                <p:nvPr/>
              </p:nvSpPr>
              <p:spPr>
                <a:xfrm>
                  <a:off x="1554713" y="1548016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9" name="object 781"/>
                <p:cNvSpPr/>
                <p:nvPr/>
              </p:nvSpPr>
              <p:spPr>
                <a:xfrm>
                  <a:off x="1535058" y="1563875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0" name="object 782"/>
                <p:cNvSpPr/>
                <p:nvPr/>
              </p:nvSpPr>
              <p:spPr>
                <a:xfrm>
                  <a:off x="1554713" y="1595689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1" name="object 783"/>
                <p:cNvSpPr/>
                <p:nvPr/>
              </p:nvSpPr>
              <p:spPr>
                <a:xfrm>
                  <a:off x="1574368" y="1579626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2" name="object 784"/>
                <p:cNvSpPr/>
                <p:nvPr/>
              </p:nvSpPr>
              <p:spPr>
                <a:xfrm>
                  <a:off x="1554713" y="1611440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3" name="object 785"/>
                <p:cNvSpPr/>
                <p:nvPr/>
              </p:nvSpPr>
              <p:spPr>
                <a:xfrm>
                  <a:off x="1574368" y="159568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4" name="object 786"/>
                <p:cNvSpPr/>
                <p:nvPr/>
              </p:nvSpPr>
              <p:spPr>
                <a:xfrm>
                  <a:off x="1564541" y="1642941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5" name="object 787"/>
                <p:cNvSpPr/>
                <p:nvPr/>
              </p:nvSpPr>
              <p:spPr>
                <a:xfrm>
                  <a:off x="1584196" y="162719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6" name="object 788"/>
                <p:cNvSpPr/>
                <p:nvPr/>
              </p:nvSpPr>
              <p:spPr>
                <a:xfrm>
                  <a:off x="1594025" y="1674550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7" name="object 789"/>
                <p:cNvSpPr/>
                <p:nvPr/>
              </p:nvSpPr>
              <p:spPr>
                <a:xfrm>
                  <a:off x="1613680" y="165879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8" name="object 790"/>
                <p:cNvSpPr/>
                <p:nvPr/>
              </p:nvSpPr>
              <p:spPr>
                <a:xfrm>
                  <a:off x="1613680" y="1682425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54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9" name="object 791"/>
                <p:cNvSpPr/>
                <p:nvPr/>
              </p:nvSpPr>
              <p:spPr>
                <a:xfrm>
                  <a:off x="1633336" y="1666674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0" name="object 792"/>
                <p:cNvSpPr/>
                <p:nvPr/>
              </p:nvSpPr>
              <p:spPr>
                <a:xfrm>
                  <a:off x="1653254" y="1690300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1" name="object 793"/>
                <p:cNvSpPr/>
                <p:nvPr/>
              </p:nvSpPr>
              <p:spPr>
                <a:xfrm>
                  <a:off x="1672909" y="1674549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2" name="object 794"/>
                <p:cNvSpPr/>
                <p:nvPr/>
              </p:nvSpPr>
              <p:spPr>
                <a:xfrm>
                  <a:off x="1672909" y="1706050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3" name="object 795"/>
                <p:cNvSpPr/>
                <p:nvPr/>
              </p:nvSpPr>
              <p:spPr>
                <a:xfrm>
                  <a:off x="1692565" y="1690299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4" name="object 796"/>
                <p:cNvSpPr/>
                <p:nvPr/>
              </p:nvSpPr>
              <p:spPr>
                <a:xfrm>
                  <a:off x="1672909" y="1706050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5" name="object 797"/>
                <p:cNvSpPr/>
                <p:nvPr/>
              </p:nvSpPr>
              <p:spPr>
                <a:xfrm>
                  <a:off x="1692565" y="1690299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6" name="object 798"/>
                <p:cNvSpPr/>
                <p:nvPr/>
              </p:nvSpPr>
              <p:spPr>
                <a:xfrm>
                  <a:off x="1682737" y="1706050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7" name="object 799"/>
                <p:cNvSpPr/>
                <p:nvPr/>
              </p:nvSpPr>
              <p:spPr>
                <a:xfrm>
                  <a:off x="1702393" y="1690299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8" name="object 800"/>
                <p:cNvSpPr/>
                <p:nvPr/>
              </p:nvSpPr>
              <p:spPr>
                <a:xfrm>
                  <a:off x="1741705" y="1721904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9" name="object 801"/>
                <p:cNvSpPr/>
                <p:nvPr/>
              </p:nvSpPr>
              <p:spPr>
                <a:xfrm>
                  <a:off x="1761360" y="1706049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60" name="object 1127"/>
                <p:cNvSpPr/>
                <p:nvPr/>
              </p:nvSpPr>
              <p:spPr>
                <a:xfrm>
                  <a:off x="1505701" y="153226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61" name="object 1128"/>
                <p:cNvSpPr/>
                <p:nvPr/>
              </p:nvSpPr>
              <p:spPr>
                <a:xfrm>
                  <a:off x="1525356" y="151651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62" name="object 1129"/>
                <p:cNvSpPr/>
                <p:nvPr/>
              </p:nvSpPr>
              <p:spPr>
                <a:xfrm>
                  <a:off x="1525356" y="154801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63" name="object 1130"/>
                <p:cNvSpPr/>
                <p:nvPr/>
              </p:nvSpPr>
              <p:spPr>
                <a:xfrm>
                  <a:off x="1525356" y="1563875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64" name="object 1131"/>
                <p:cNvSpPr/>
                <p:nvPr/>
              </p:nvSpPr>
              <p:spPr>
                <a:xfrm>
                  <a:off x="1544885" y="1548016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65" name="object 1132"/>
                <p:cNvSpPr/>
                <p:nvPr/>
              </p:nvSpPr>
              <p:spPr>
                <a:xfrm>
                  <a:off x="1535058" y="1563875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66" name="object 1133"/>
                <p:cNvSpPr/>
                <p:nvPr/>
              </p:nvSpPr>
              <p:spPr>
                <a:xfrm>
                  <a:off x="1554713" y="1548016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67" name="object 1134"/>
                <p:cNvSpPr/>
                <p:nvPr/>
              </p:nvSpPr>
              <p:spPr>
                <a:xfrm>
                  <a:off x="1535058" y="1563875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68" name="object 1135"/>
                <p:cNvSpPr/>
                <p:nvPr/>
              </p:nvSpPr>
              <p:spPr>
                <a:xfrm>
                  <a:off x="1554713" y="1548016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69" name="object 1136"/>
                <p:cNvSpPr/>
                <p:nvPr/>
              </p:nvSpPr>
              <p:spPr>
                <a:xfrm>
                  <a:off x="1564541" y="161931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0" name="object 1137"/>
                <p:cNvSpPr/>
                <p:nvPr/>
              </p:nvSpPr>
              <p:spPr>
                <a:xfrm>
                  <a:off x="1584196" y="1603563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1" name="object 1497"/>
                <p:cNvSpPr/>
                <p:nvPr/>
              </p:nvSpPr>
              <p:spPr>
                <a:xfrm>
                  <a:off x="1505701" y="153226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2" name="object 1498"/>
                <p:cNvSpPr/>
                <p:nvPr/>
              </p:nvSpPr>
              <p:spPr>
                <a:xfrm>
                  <a:off x="1525356" y="151651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3" name="object 1499"/>
                <p:cNvSpPr/>
                <p:nvPr/>
              </p:nvSpPr>
              <p:spPr>
                <a:xfrm>
                  <a:off x="1525356" y="154801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4" name="object 1500"/>
                <p:cNvSpPr/>
                <p:nvPr/>
              </p:nvSpPr>
              <p:spPr>
                <a:xfrm>
                  <a:off x="1525356" y="1563875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5" name="object 1501"/>
                <p:cNvSpPr/>
                <p:nvPr/>
              </p:nvSpPr>
              <p:spPr>
                <a:xfrm>
                  <a:off x="1544885" y="1548016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6" name="object 1502"/>
                <p:cNvSpPr/>
                <p:nvPr/>
              </p:nvSpPr>
              <p:spPr>
                <a:xfrm>
                  <a:off x="1535058" y="1563875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7" name="object 1503"/>
                <p:cNvSpPr/>
                <p:nvPr/>
              </p:nvSpPr>
              <p:spPr>
                <a:xfrm>
                  <a:off x="1554713" y="1548016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8" name="object 1504"/>
                <p:cNvSpPr/>
                <p:nvPr/>
              </p:nvSpPr>
              <p:spPr>
                <a:xfrm>
                  <a:off x="1535058" y="1563875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9" name="object 1505"/>
                <p:cNvSpPr/>
                <p:nvPr/>
              </p:nvSpPr>
              <p:spPr>
                <a:xfrm>
                  <a:off x="1554713" y="1548016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80" name="object 1506"/>
                <p:cNvSpPr/>
                <p:nvPr/>
              </p:nvSpPr>
              <p:spPr>
                <a:xfrm>
                  <a:off x="1564541" y="161931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81" name="object 1507"/>
                <p:cNvSpPr/>
                <p:nvPr/>
              </p:nvSpPr>
              <p:spPr>
                <a:xfrm>
                  <a:off x="1584196" y="1603563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82" name="object 1868"/>
                <p:cNvSpPr/>
                <p:nvPr/>
              </p:nvSpPr>
              <p:spPr>
                <a:xfrm>
                  <a:off x="1505701" y="153226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83" name="object 1869"/>
                <p:cNvSpPr/>
                <p:nvPr/>
              </p:nvSpPr>
              <p:spPr>
                <a:xfrm>
                  <a:off x="1525356" y="151651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84" name="object 1870"/>
                <p:cNvSpPr/>
                <p:nvPr/>
              </p:nvSpPr>
              <p:spPr>
                <a:xfrm>
                  <a:off x="1515529" y="154014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85" name="object 1871"/>
                <p:cNvSpPr/>
                <p:nvPr/>
              </p:nvSpPr>
              <p:spPr>
                <a:xfrm>
                  <a:off x="1535058" y="152439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86" name="object 1872"/>
                <p:cNvSpPr/>
                <p:nvPr/>
              </p:nvSpPr>
              <p:spPr>
                <a:xfrm>
                  <a:off x="1525356" y="154014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87" name="object 1873"/>
                <p:cNvSpPr/>
                <p:nvPr/>
              </p:nvSpPr>
              <p:spPr>
                <a:xfrm>
                  <a:off x="1544885" y="152439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88" name="object 1874"/>
                <p:cNvSpPr/>
                <p:nvPr/>
              </p:nvSpPr>
              <p:spPr>
                <a:xfrm>
                  <a:off x="1525356" y="154014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89" name="object 1875"/>
                <p:cNvSpPr/>
                <p:nvPr/>
              </p:nvSpPr>
              <p:spPr>
                <a:xfrm>
                  <a:off x="1544885" y="152439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90" name="object 1876"/>
                <p:cNvSpPr/>
                <p:nvPr/>
              </p:nvSpPr>
              <p:spPr>
                <a:xfrm>
                  <a:off x="1525356" y="154014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91" name="object 1877"/>
                <p:cNvSpPr/>
                <p:nvPr/>
              </p:nvSpPr>
              <p:spPr>
                <a:xfrm>
                  <a:off x="1544885" y="152439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92" name="object 1878"/>
                <p:cNvSpPr/>
                <p:nvPr/>
              </p:nvSpPr>
              <p:spPr>
                <a:xfrm>
                  <a:off x="1525356" y="154014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93" name="object 1879"/>
                <p:cNvSpPr/>
                <p:nvPr/>
              </p:nvSpPr>
              <p:spPr>
                <a:xfrm>
                  <a:off x="1544885" y="152439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94" name="object 1880"/>
                <p:cNvSpPr/>
                <p:nvPr/>
              </p:nvSpPr>
              <p:spPr>
                <a:xfrm>
                  <a:off x="1525356" y="154014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95" name="object 1881"/>
                <p:cNvSpPr/>
                <p:nvPr/>
              </p:nvSpPr>
              <p:spPr>
                <a:xfrm>
                  <a:off x="1544885" y="152439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96" name="object 1882"/>
                <p:cNvSpPr/>
                <p:nvPr/>
              </p:nvSpPr>
              <p:spPr>
                <a:xfrm>
                  <a:off x="1535058" y="154801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97" name="object 1883"/>
                <p:cNvSpPr/>
                <p:nvPr/>
              </p:nvSpPr>
              <p:spPr>
                <a:xfrm>
                  <a:off x="1554713" y="153226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98" name="object 1884"/>
                <p:cNvSpPr/>
                <p:nvPr/>
              </p:nvSpPr>
              <p:spPr>
                <a:xfrm>
                  <a:off x="1535058" y="154801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99" name="object 1885"/>
                <p:cNvSpPr/>
                <p:nvPr/>
              </p:nvSpPr>
              <p:spPr>
                <a:xfrm>
                  <a:off x="1554713" y="153226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00" name="object 1886"/>
                <p:cNvSpPr/>
                <p:nvPr/>
              </p:nvSpPr>
              <p:spPr>
                <a:xfrm>
                  <a:off x="1535058" y="154801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01" name="object 1887"/>
                <p:cNvSpPr/>
                <p:nvPr/>
              </p:nvSpPr>
              <p:spPr>
                <a:xfrm>
                  <a:off x="1554713" y="153226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02" name="object 1888"/>
                <p:cNvSpPr/>
                <p:nvPr/>
              </p:nvSpPr>
              <p:spPr>
                <a:xfrm>
                  <a:off x="1535058" y="154801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03" name="object 1889"/>
                <p:cNvSpPr/>
                <p:nvPr/>
              </p:nvSpPr>
              <p:spPr>
                <a:xfrm>
                  <a:off x="1535058" y="1563875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04" name="object 1890"/>
                <p:cNvSpPr/>
                <p:nvPr/>
              </p:nvSpPr>
              <p:spPr>
                <a:xfrm>
                  <a:off x="1554713" y="1548016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05" name="object 1891"/>
                <p:cNvSpPr/>
                <p:nvPr/>
              </p:nvSpPr>
              <p:spPr>
                <a:xfrm>
                  <a:off x="1535058" y="1563875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06" name="object 1892"/>
                <p:cNvSpPr/>
                <p:nvPr/>
              </p:nvSpPr>
              <p:spPr>
                <a:xfrm>
                  <a:off x="1554713" y="1548016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07" name="object 1893"/>
                <p:cNvSpPr/>
                <p:nvPr/>
              </p:nvSpPr>
              <p:spPr>
                <a:xfrm>
                  <a:off x="1535058" y="1563875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08" name="object 1894"/>
                <p:cNvSpPr/>
                <p:nvPr/>
              </p:nvSpPr>
              <p:spPr>
                <a:xfrm>
                  <a:off x="1554713" y="1595689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09" name="object 1895"/>
                <p:cNvSpPr/>
                <p:nvPr/>
              </p:nvSpPr>
              <p:spPr>
                <a:xfrm>
                  <a:off x="1574368" y="1579626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10" name="object 1896"/>
                <p:cNvSpPr/>
                <p:nvPr/>
              </p:nvSpPr>
              <p:spPr>
                <a:xfrm>
                  <a:off x="1554713" y="1611440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11" name="object 1897"/>
                <p:cNvSpPr/>
                <p:nvPr/>
              </p:nvSpPr>
              <p:spPr>
                <a:xfrm>
                  <a:off x="1574368" y="159568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12" name="object 1898"/>
                <p:cNvSpPr/>
                <p:nvPr/>
              </p:nvSpPr>
              <p:spPr>
                <a:xfrm>
                  <a:off x="1564541" y="1642941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13" name="object 1899"/>
                <p:cNvSpPr/>
                <p:nvPr/>
              </p:nvSpPr>
              <p:spPr>
                <a:xfrm>
                  <a:off x="1584196" y="162719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14" name="object 1900"/>
                <p:cNvSpPr/>
                <p:nvPr/>
              </p:nvSpPr>
              <p:spPr>
                <a:xfrm>
                  <a:off x="1594025" y="1674550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15" name="object 1901"/>
                <p:cNvSpPr/>
                <p:nvPr/>
              </p:nvSpPr>
              <p:spPr>
                <a:xfrm>
                  <a:off x="1613680" y="165879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16" name="object 1902"/>
                <p:cNvSpPr/>
                <p:nvPr/>
              </p:nvSpPr>
              <p:spPr>
                <a:xfrm>
                  <a:off x="1613680" y="1682425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54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17" name="object 1903"/>
                <p:cNvSpPr/>
                <p:nvPr/>
              </p:nvSpPr>
              <p:spPr>
                <a:xfrm>
                  <a:off x="1633336" y="1666674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18" name="object 1904"/>
                <p:cNvSpPr/>
                <p:nvPr/>
              </p:nvSpPr>
              <p:spPr>
                <a:xfrm>
                  <a:off x="1653254" y="1690300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19" name="object 1905"/>
                <p:cNvSpPr/>
                <p:nvPr/>
              </p:nvSpPr>
              <p:spPr>
                <a:xfrm>
                  <a:off x="1672909" y="1674549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20" name="object 1906"/>
                <p:cNvSpPr/>
                <p:nvPr/>
              </p:nvSpPr>
              <p:spPr>
                <a:xfrm>
                  <a:off x="1672909" y="1706050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21" name="object 1907"/>
                <p:cNvSpPr/>
                <p:nvPr/>
              </p:nvSpPr>
              <p:spPr>
                <a:xfrm>
                  <a:off x="1692565" y="1690299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22" name="object 1908"/>
                <p:cNvSpPr/>
                <p:nvPr/>
              </p:nvSpPr>
              <p:spPr>
                <a:xfrm>
                  <a:off x="1672909" y="1706050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23" name="object 1909"/>
                <p:cNvSpPr/>
                <p:nvPr/>
              </p:nvSpPr>
              <p:spPr>
                <a:xfrm>
                  <a:off x="1692565" y="1690299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24" name="object 1910"/>
                <p:cNvSpPr/>
                <p:nvPr/>
              </p:nvSpPr>
              <p:spPr>
                <a:xfrm>
                  <a:off x="1682737" y="1706050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25" name="object 1911"/>
                <p:cNvSpPr/>
                <p:nvPr/>
              </p:nvSpPr>
              <p:spPr>
                <a:xfrm>
                  <a:off x="1702393" y="1690299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26" name="object 1912"/>
                <p:cNvSpPr/>
                <p:nvPr/>
              </p:nvSpPr>
              <p:spPr>
                <a:xfrm>
                  <a:off x="1741705" y="1721904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27" name="object 1913"/>
                <p:cNvSpPr/>
                <p:nvPr/>
              </p:nvSpPr>
              <p:spPr>
                <a:xfrm>
                  <a:off x="1761360" y="1706049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28" name="object 1914"/>
                <p:cNvSpPr/>
                <p:nvPr/>
              </p:nvSpPr>
              <p:spPr>
                <a:xfrm>
                  <a:off x="1908642" y="1935379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481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29" name="object 1915"/>
                <p:cNvSpPr/>
                <p:nvPr/>
              </p:nvSpPr>
              <p:spPr>
                <a:xfrm>
                  <a:off x="1928298" y="191962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30" name="object 1916"/>
                <p:cNvSpPr/>
                <p:nvPr/>
              </p:nvSpPr>
              <p:spPr>
                <a:xfrm>
                  <a:off x="1928298" y="1974756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481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31" name="object 1917"/>
                <p:cNvSpPr/>
                <p:nvPr/>
              </p:nvSpPr>
              <p:spPr>
                <a:xfrm>
                  <a:off x="1948351" y="1959003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4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32" name="object 1918"/>
                <p:cNvSpPr/>
                <p:nvPr/>
              </p:nvSpPr>
              <p:spPr>
                <a:xfrm>
                  <a:off x="1968006" y="2014238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33" name="object 1919"/>
                <p:cNvSpPr/>
                <p:nvPr/>
              </p:nvSpPr>
              <p:spPr>
                <a:xfrm>
                  <a:off x="1987663" y="19984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34" name="object 1920"/>
                <p:cNvSpPr/>
                <p:nvPr/>
              </p:nvSpPr>
              <p:spPr>
                <a:xfrm>
                  <a:off x="2105462" y="2172268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35" name="object 1921"/>
                <p:cNvSpPr/>
                <p:nvPr/>
              </p:nvSpPr>
              <p:spPr>
                <a:xfrm>
                  <a:off x="2125117" y="215651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36" name="object 1922"/>
                <p:cNvSpPr/>
                <p:nvPr/>
              </p:nvSpPr>
              <p:spPr>
                <a:xfrm>
                  <a:off x="2321936" y="251983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37" name="object 1923"/>
                <p:cNvSpPr/>
                <p:nvPr/>
              </p:nvSpPr>
              <p:spPr>
                <a:xfrm>
                  <a:off x="2341592" y="25040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38" name="object 1924"/>
                <p:cNvSpPr/>
                <p:nvPr/>
              </p:nvSpPr>
              <p:spPr>
                <a:xfrm>
                  <a:off x="2548111" y="2788535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39" name="object 1925"/>
                <p:cNvSpPr/>
                <p:nvPr/>
              </p:nvSpPr>
              <p:spPr>
                <a:xfrm>
                  <a:off x="2567767" y="2772783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40" name="object 1926"/>
                <p:cNvSpPr/>
                <p:nvPr/>
              </p:nvSpPr>
              <p:spPr>
                <a:xfrm>
                  <a:off x="2587422" y="2812161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41" name="object 1927"/>
                <p:cNvSpPr/>
                <p:nvPr/>
              </p:nvSpPr>
              <p:spPr>
                <a:xfrm>
                  <a:off x="2607077" y="279641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42" name="object 1928"/>
                <p:cNvSpPr/>
                <p:nvPr/>
              </p:nvSpPr>
              <p:spPr>
                <a:xfrm>
                  <a:off x="2597250" y="282014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43" name="object 1929"/>
                <p:cNvSpPr/>
                <p:nvPr/>
              </p:nvSpPr>
              <p:spPr>
                <a:xfrm>
                  <a:off x="2616905" y="280428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44" name="object 1930"/>
                <p:cNvSpPr/>
                <p:nvPr/>
              </p:nvSpPr>
              <p:spPr>
                <a:xfrm>
                  <a:off x="2803501" y="2978066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481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45" name="object 1931"/>
                <p:cNvSpPr/>
                <p:nvPr/>
              </p:nvSpPr>
              <p:spPr>
                <a:xfrm>
                  <a:off x="2823156" y="296231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46" name="object 1932"/>
                <p:cNvSpPr/>
                <p:nvPr/>
              </p:nvSpPr>
              <p:spPr>
                <a:xfrm>
                  <a:off x="2941353" y="3065114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47" name="object 1933"/>
                <p:cNvSpPr/>
                <p:nvPr/>
              </p:nvSpPr>
              <p:spPr>
                <a:xfrm>
                  <a:off x="2961008" y="3049363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48" name="object 1934"/>
                <p:cNvSpPr/>
                <p:nvPr/>
              </p:nvSpPr>
              <p:spPr>
                <a:xfrm>
                  <a:off x="4268769" y="3373302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54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49" name="object 1935"/>
                <p:cNvSpPr/>
                <p:nvPr/>
              </p:nvSpPr>
              <p:spPr>
                <a:xfrm>
                  <a:off x="4288425" y="3357549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0" name="object 1936"/>
                <p:cNvSpPr/>
                <p:nvPr/>
              </p:nvSpPr>
              <p:spPr>
                <a:xfrm>
                  <a:off x="4318170" y="3381177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1" name="object 1937"/>
                <p:cNvSpPr/>
                <p:nvPr/>
              </p:nvSpPr>
              <p:spPr>
                <a:xfrm>
                  <a:off x="4337827" y="336542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2" name="object 1938"/>
                <p:cNvSpPr/>
                <p:nvPr/>
              </p:nvSpPr>
              <p:spPr>
                <a:xfrm>
                  <a:off x="4524428" y="340480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3" name="object 1939"/>
                <p:cNvSpPr/>
                <p:nvPr/>
              </p:nvSpPr>
              <p:spPr>
                <a:xfrm>
                  <a:off x="4544083" y="338905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4" name="object 1940"/>
                <p:cNvSpPr/>
                <p:nvPr/>
              </p:nvSpPr>
              <p:spPr>
                <a:xfrm>
                  <a:off x="4809690" y="3436412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5" name="object 1941"/>
                <p:cNvSpPr/>
                <p:nvPr/>
              </p:nvSpPr>
              <p:spPr>
                <a:xfrm>
                  <a:off x="4829346" y="342066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6" name="object 1942"/>
                <p:cNvSpPr/>
                <p:nvPr/>
              </p:nvSpPr>
              <p:spPr>
                <a:xfrm>
                  <a:off x="4839174" y="345216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7" name="object 1943"/>
                <p:cNvSpPr/>
                <p:nvPr/>
              </p:nvSpPr>
              <p:spPr>
                <a:xfrm>
                  <a:off x="4858829" y="343641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8" name="object 1944"/>
                <p:cNvSpPr/>
                <p:nvPr/>
              </p:nvSpPr>
              <p:spPr>
                <a:xfrm>
                  <a:off x="4947550" y="345216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9" name="object 1945"/>
                <p:cNvSpPr/>
                <p:nvPr/>
              </p:nvSpPr>
              <p:spPr>
                <a:xfrm>
                  <a:off x="4967205" y="343641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0" name="object 1946"/>
                <p:cNvSpPr/>
                <p:nvPr/>
              </p:nvSpPr>
              <p:spPr>
                <a:xfrm>
                  <a:off x="4996688" y="345216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6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1" name="object 1947"/>
                <p:cNvSpPr/>
                <p:nvPr/>
              </p:nvSpPr>
              <p:spPr>
                <a:xfrm>
                  <a:off x="5016344" y="343641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2" name="object 1948"/>
                <p:cNvSpPr/>
                <p:nvPr/>
              </p:nvSpPr>
              <p:spPr>
                <a:xfrm>
                  <a:off x="5006516" y="345216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6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3" name="object 1949"/>
                <p:cNvSpPr/>
                <p:nvPr/>
              </p:nvSpPr>
              <p:spPr>
                <a:xfrm>
                  <a:off x="5026031" y="343641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4" name="object 1950"/>
                <p:cNvSpPr/>
                <p:nvPr/>
              </p:nvSpPr>
              <p:spPr>
                <a:xfrm>
                  <a:off x="5026031" y="345216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5" name="object 1951"/>
                <p:cNvSpPr/>
                <p:nvPr/>
              </p:nvSpPr>
              <p:spPr>
                <a:xfrm>
                  <a:off x="5045686" y="343641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6" name="object 1952"/>
                <p:cNvSpPr/>
                <p:nvPr/>
              </p:nvSpPr>
              <p:spPr>
                <a:xfrm>
                  <a:off x="5124309" y="3460038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7" name="object 1953"/>
                <p:cNvSpPr/>
                <p:nvPr/>
              </p:nvSpPr>
              <p:spPr>
                <a:xfrm>
                  <a:off x="5143965" y="34442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8" name="object 1954"/>
                <p:cNvSpPr/>
                <p:nvPr/>
              </p:nvSpPr>
              <p:spPr>
                <a:xfrm>
                  <a:off x="5173448" y="3460038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9" name="object 1955"/>
                <p:cNvSpPr/>
                <p:nvPr/>
              </p:nvSpPr>
              <p:spPr>
                <a:xfrm>
                  <a:off x="5193372" y="34442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70" name="object 1956"/>
                <p:cNvSpPr/>
                <p:nvPr/>
              </p:nvSpPr>
              <p:spPr>
                <a:xfrm>
                  <a:off x="5183276" y="3460038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71" name="object 1957"/>
                <p:cNvSpPr/>
                <p:nvPr/>
              </p:nvSpPr>
              <p:spPr>
                <a:xfrm>
                  <a:off x="5203199" y="34442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72" name="object 1958"/>
                <p:cNvSpPr/>
                <p:nvPr/>
              </p:nvSpPr>
              <p:spPr>
                <a:xfrm>
                  <a:off x="5222856" y="3460038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73" name="object 1959"/>
                <p:cNvSpPr/>
                <p:nvPr/>
              </p:nvSpPr>
              <p:spPr>
                <a:xfrm>
                  <a:off x="5242511" y="34442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74" name="object 1960"/>
                <p:cNvSpPr/>
                <p:nvPr/>
              </p:nvSpPr>
              <p:spPr>
                <a:xfrm>
                  <a:off x="5222856" y="3460038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75" name="object 1961"/>
                <p:cNvSpPr/>
                <p:nvPr/>
              </p:nvSpPr>
              <p:spPr>
                <a:xfrm>
                  <a:off x="5242511" y="34442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76" name="object 1962"/>
                <p:cNvSpPr/>
                <p:nvPr/>
              </p:nvSpPr>
              <p:spPr>
                <a:xfrm>
                  <a:off x="5232684" y="3460038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77" name="object 1963"/>
                <p:cNvSpPr/>
                <p:nvPr/>
              </p:nvSpPr>
              <p:spPr>
                <a:xfrm>
                  <a:off x="5252339" y="34442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78" name="object 1964"/>
                <p:cNvSpPr/>
                <p:nvPr/>
              </p:nvSpPr>
              <p:spPr>
                <a:xfrm>
                  <a:off x="5242511" y="3460038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79" name="object 1965"/>
                <p:cNvSpPr/>
                <p:nvPr/>
              </p:nvSpPr>
              <p:spPr>
                <a:xfrm>
                  <a:off x="5262167" y="34442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0" name="object 1966"/>
                <p:cNvSpPr/>
                <p:nvPr/>
              </p:nvSpPr>
              <p:spPr>
                <a:xfrm>
                  <a:off x="5252339" y="3460038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1" name="object 1967"/>
                <p:cNvSpPr/>
                <p:nvPr/>
              </p:nvSpPr>
              <p:spPr>
                <a:xfrm>
                  <a:off x="5271995" y="34442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2" name="object 1968"/>
                <p:cNvSpPr/>
                <p:nvPr/>
              </p:nvSpPr>
              <p:spPr>
                <a:xfrm>
                  <a:off x="5262167" y="3460038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3" name="object 1969"/>
                <p:cNvSpPr/>
                <p:nvPr/>
              </p:nvSpPr>
              <p:spPr>
                <a:xfrm>
                  <a:off x="5281822" y="34442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4" name="object 1970"/>
                <p:cNvSpPr/>
                <p:nvPr/>
              </p:nvSpPr>
              <p:spPr>
                <a:xfrm>
                  <a:off x="5301478" y="3460038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5" name="object 1971"/>
                <p:cNvSpPr/>
                <p:nvPr/>
              </p:nvSpPr>
              <p:spPr>
                <a:xfrm>
                  <a:off x="5321134" y="34442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6" name="object 1972"/>
                <p:cNvSpPr/>
                <p:nvPr/>
              </p:nvSpPr>
              <p:spPr>
                <a:xfrm>
                  <a:off x="5301478" y="3460038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7" name="object 1973"/>
                <p:cNvSpPr/>
                <p:nvPr/>
              </p:nvSpPr>
              <p:spPr>
                <a:xfrm>
                  <a:off x="5321134" y="34442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8" name="object 1974"/>
                <p:cNvSpPr/>
                <p:nvPr/>
              </p:nvSpPr>
              <p:spPr>
                <a:xfrm>
                  <a:off x="5311307" y="3460038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9" name="object 1975"/>
                <p:cNvSpPr/>
                <p:nvPr/>
              </p:nvSpPr>
              <p:spPr>
                <a:xfrm>
                  <a:off x="5330962" y="34442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0" name="object 1976"/>
                <p:cNvSpPr/>
                <p:nvPr/>
              </p:nvSpPr>
              <p:spPr>
                <a:xfrm>
                  <a:off x="5330962" y="3460038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1" name="object 1977"/>
                <p:cNvSpPr/>
                <p:nvPr/>
              </p:nvSpPr>
              <p:spPr>
                <a:xfrm>
                  <a:off x="5350618" y="34442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2" name="object 1978"/>
                <p:cNvSpPr/>
                <p:nvPr/>
              </p:nvSpPr>
              <p:spPr>
                <a:xfrm>
                  <a:off x="5360445" y="3460038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3" name="object 1979"/>
                <p:cNvSpPr/>
                <p:nvPr/>
              </p:nvSpPr>
              <p:spPr>
                <a:xfrm>
                  <a:off x="5380101" y="34442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4" name="object 1980"/>
                <p:cNvSpPr/>
                <p:nvPr/>
              </p:nvSpPr>
              <p:spPr>
                <a:xfrm>
                  <a:off x="5380101" y="3460038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5" name="object 1981"/>
                <p:cNvSpPr/>
                <p:nvPr/>
              </p:nvSpPr>
              <p:spPr>
                <a:xfrm>
                  <a:off x="5399629" y="34442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6" name="object 1982"/>
                <p:cNvSpPr/>
                <p:nvPr/>
              </p:nvSpPr>
              <p:spPr>
                <a:xfrm>
                  <a:off x="5389928" y="3460038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7" name="object 1983"/>
                <p:cNvSpPr/>
                <p:nvPr/>
              </p:nvSpPr>
              <p:spPr>
                <a:xfrm>
                  <a:off x="5409457" y="34442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8" name="object 1984"/>
                <p:cNvSpPr/>
                <p:nvPr/>
              </p:nvSpPr>
              <p:spPr>
                <a:xfrm>
                  <a:off x="5389928" y="3460038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9" name="object 1985"/>
                <p:cNvSpPr/>
                <p:nvPr/>
              </p:nvSpPr>
              <p:spPr>
                <a:xfrm>
                  <a:off x="5409457" y="34442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100">
                      <a:moveTo>
                        <a:pt x="0" y="0"/>
                      </a:moveTo>
                      <a:lnTo>
                        <a:pt x="0" y="3810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00" name="object 1986"/>
                <p:cNvSpPr/>
                <p:nvPr/>
              </p:nvSpPr>
              <p:spPr>
                <a:xfrm>
                  <a:off x="5429113" y="349185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01" name="object 1987"/>
                <p:cNvSpPr/>
                <p:nvPr/>
              </p:nvSpPr>
              <p:spPr>
                <a:xfrm>
                  <a:off x="5448769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02" name="object 1988"/>
                <p:cNvSpPr/>
                <p:nvPr/>
              </p:nvSpPr>
              <p:spPr>
                <a:xfrm>
                  <a:off x="5448769" y="349185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468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03" name="object 1989"/>
                <p:cNvSpPr/>
                <p:nvPr/>
              </p:nvSpPr>
              <p:spPr>
                <a:xfrm>
                  <a:off x="5468425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04" name="object 1990"/>
                <p:cNvSpPr/>
                <p:nvPr/>
              </p:nvSpPr>
              <p:spPr>
                <a:xfrm>
                  <a:off x="5458597" y="349185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468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05" name="object 1991"/>
                <p:cNvSpPr/>
                <p:nvPr/>
              </p:nvSpPr>
              <p:spPr>
                <a:xfrm>
                  <a:off x="5478252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06" name="object 1992"/>
                <p:cNvSpPr/>
                <p:nvPr/>
              </p:nvSpPr>
              <p:spPr>
                <a:xfrm>
                  <a:off x="5458597" y="349185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468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07" name="object 1993"/>
                <p:cNvSpPr/>
                <p:nvPr/>
              </p:nvSpPr>
              <p:spPr>
                <a:xfrm>
                  <a:off x="5478252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08" name="object 1994"/>
                <p:cNvSpPr/>
                <p:nvPr/>
              </p:nvSpPr>
              <p:spPr>
                <a:xfrm>
                  <a:off x="5478252" y="349185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468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09" name="object 1995"/>
                <p:cNvSpPr/>
                <p:nvPr/>
              </p:nvSpPr>
              <p:spPr>
                <a:xfrm>
                  <a:off x="5498292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0" name="object 1996"/>
                <p:cNvSpPr/>
                <p:nvPr/>
              </p:nvSpPr>
              <p:spPr>
                <a:xfrm>
                  <a:off x="5478252" y="349185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468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1" name="object 1997"/>
                <p:cNvSpPr/>
                <p:nvPr/>
              </p:nvSpPr>
              <p:spPr>
                <a:xfrm>
                  <a:off x="5498292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2" name="object 1998"/>
                <p:cNvSpPr/>
                <p:nvPr/>
              </p:nvSpPr>
              <p:spPr>
                <a:xfrm>
                  <a:off x="5537474" y="349185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3" name="object 1999"/>
                <p:cNvSpPr/>
                <p:nvPr/>
              </p:nvSpPr>
              <p:spPr>
                <a:xfrm>
                  <a:off x="5557130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4" name="object 2000"/>
                <p:cNvSpPr/>
                <p:nvPr/>
              </p:nvSpPr>
              <p:spPr>
                <a:xfrm>
                  <a:off x="5537474" y="349185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5" name="object 2001"/>
                <p:cNvSpPr/>
                <p:nvPr/>
              </p:nvSpPr>
              <p:spPr>
                <a:xfrm>
                  <a:off x="5557130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6" name="object 2002"/>
                <p:cNvSpPr/>
                <p:nvPr/>
              </p:nvSpPr>
              <p:spPr>
                <a:xfrm>
                  <a:off x="5557130" y="349185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7" name="object 2003"/>
                <p:cNvSpPr/>
                <p:nvPr/>
              </p:nvSpPr>
              <p:spPr>
                <a:xfrm>
                  <a:off x="5576785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8" name="object 2004"/>
                <p:cNvSpPr/>
                <p:nvPr/>
              </p:nvSpPr>
              <p:spPr>
                <a:xfrm>
                  <a:off x="5596441" y="349185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9" name="object 2005"/>
                <p:cNvSpPr/>
                <p:nvPr/>
              </p:nvSpPr>
              <p:spPr>
                <a:xfrm>
                  <a:off x="5616097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0" name="object 2006"/>
                <p:cNvSpPr/>
                <p:nvPr/>
              </p:nvSpPr>
              <p:spPr>
                <a:xfrm>
                  <a:off x="5635753" y="349185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1" name="object 2007"/>
                <p:cNvSpPr/>
                <p:nvPr/>
              </p:nvSpPr>
              <p:spPr>
                <a:xfrm>
                  <a:off x="5655408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2" name="object 2008"/>
                <p:cNvSpPr/>
                <p:nvPr/>
              </p:nvSpPr>
              <p:spPr>
                <a:xfrm>
                  <a:off x="5655408" y="349185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3" name="object 2009"/>
                <p:cNvSpPr/>
                <p:nvPr/>
              </p:nvSpPr>
              <p:spPr>
                <a:xfrm>
                  <a:off x="5675064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4" name="object 2010"/>
                <p:cNvSpPr/>
                <p:nvPr/>
              </p:nvSpPr>
              <p:spPr>
                <a:xfrm>
                  <a:off x="5675064" y="349185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5" name="object 2011"/>
                <p:cNvSpPr/>
                <p:nvPr/>
              </p:nvSpPr>
              <p:spPr>
                <a:xfrm>
                  <a:off x="5694719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6" name="object 2012"/>
                <p:cNvSpPr/>
                <p:nvPr/>
              </p:nvSpPr>
              <p:spPr>
                <a:xfrm>
                  <a:off x="5724203" y="349185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7" name="object 2013"/>
                <p:cNvSpPr/>
                <p:nvPr/>
              </p:nvSpPr>
              <p:spPr>
                <a:xfrm>
                  <a:off x="5743859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8" name="object 2014"/>
                <p:cNvSpPr/>
                <p:nvPr/>
              </p:nvSpPr>
              <p:spPr>
                <a:xfrm>
                  <a:off x="5734031" y="349185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9" name="object 2015"/>
                <p:cNvSpPr/>
                <p:nvPr/>
              </p:nvSpPr>
              <p:spPr>
                <a:xfrm>
                  <a:off x="5753687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30" name="object 2016"/>
                <p:cNvSpPr/>
                <p:nvPr/>
              </p:nvSpPr>
              <p:spPr>
                <a:xfrm>
                  <a:off x="5753687" y="349185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54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31" name="object 2017"/>
                <p:cNvSpPr/>
                <p:nvPr/>
              </p:nvSpPr>
              <p:spPr>
                <a:xfrm>
                  <a:off x="5773214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32" name="object 2018"/>
                <p:cNvSpPr/>
                <p:nvPr/>
              </p:nvSpPr>
              <p:spPr>
                <a:xfrm>
                  <a:off x="5803081" y="349185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33" name="object 2019"/>
                <p:cNvSpPr/>
                <p:nvPr/>
              </p:nvSpPr>
              <p:spPr>
                <a:xfrm>
                  <a:off x="5822738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34" name="object 2020"/>
                <p:cNvSpPr/>
                <p:nvPr/>
              </p:nvSpPr>
              <p:spPr>
                <a:xfrm>
                  <a:off x="5842393" y="349185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35" name="object 2021"/>
                <p:cNvSpPr/>
                <p:nvPr/>
              </p:nvSpPr>
              <p:spPr>
                <a:xfrm>
                  <a:off x="5862049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36" name="object 2022"/>
                <p:cNvSpPr/>
                <p:nvPr/>
              </p:nvSpPr>
              <p:spPr>
                <a:xfrm>
                  <a:off x="5842393" y="349185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37" name="object 2023"/>
                <p:cNvSpPr/>
                <p:nvPr/>
              </p:nvSpPr>
              <p:spPr>
                <a:xfrm>
                  <a:off x="5862049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38" name="object 2024"/>
                <p:cNvSpPr/>
                <p:nvPr/>
              </p:nvSpPr>
              <p:spPr>
                <a:xfrm>
                  <a:off x="5871876" y="349185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39" name="object 2025"/>
                <p:cNvSpPr/>
                <p:nvPr/>
              </p:nvSpPr>
              <p:spPr>
                <a:xfrm>
                  <a:off x="5891532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40" name="object 2026"/>
                <p:cNvSpPr/>
                <p:nvPr/>
              </p:nvSpPr>
              <p:spPr>
                <a:xfrm>
                  <a:off x="5871876" y="349185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41" name="object 2027"/>
                <p:cNvSpPr/>
                <p:nvPr/>
              </p:nvSpPr>
              <p:spPr>
                <a:xfrm>
                  <a:off x="5891532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42" name="object 2028"/>
                <p:cNvSpPr/>
                <p:nvPr/>
              </p:nvSpPr>
              <p:spPr>
                <a:xfrm>
                  <a:off x="5891532" y="349185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43" name="object 2029"/>
                <p:cNvSpPr/>
                <p:nvPr/>
              </p:nvSpPr>
              <p:spPr>
                <a:xfrm>
                  <a:off x="5911060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44" name="object 2030"/>
                <p:cNvSpPr/>
                <p:nvPr/>
              </p:nvSpPr>
              <p:spPr>
                <a:xfrm>
                  <a:off x="5920888" y="349185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45" name="object 2031"/>
                <p:cNvSpPr/>
                <p:nvPr/>
              </p:nvSpPr>
              <p:spPr>
                <a:xfrm>
                  <a:off x="5940545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46" name="object 2032"/>
                <p:cNvSpPr/>
                <p:nvPr/>
              </p:nvSpPr>
              <p:spPr>
                <a:xfrm>
                  <a:off x="5920888" y="349185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47" name="object 2033"/>
                <p:cNvSpPr/>
                <p:nvPr/>
              </p:nvSpPr>
              <p:spPr>
                <a:xfrm>
                  <a:off x="5940545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48" name="object 2034"/>
                <p:cNvSpPr/>
                <p:nvPr/>
              </p:nvSpPr>
              <p:spPr>
                <a:xfrm>
                  <a:off x="5930717" y="349185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49" name="object 2035"/>
                <p:cNvSpPr/>
                <p:nvPr/>
              </p:nvSpPr>
              <p:spPr>
                <a:xfrm>
                  <a:off x="5950373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50" name="object 2036"/>
                <p:cNvSpPr/>
                <p:nvPr/>
              </p:nvSpPr>
              <p:spPr>
                <a:xfrm>
                  <a:off x="5940545" y="349185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51" name="object 2037"/>
                <p:cNvSpPr/>
                <p:nvPr/>
              </p:nvSpPr>
              <p:spPr>
                <a:xfrm>
                  <a:off x="5960200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52" name="object 2038"/>
                <p:cNvSpPr/>
                <p:nvPr/>
              </p:nvSpPr>
              <p:spPr>
                <a:xfrm>
                  <a:off x="5999511" y="349185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53" name="object 2039"/>
                <p:cNvSpPr/>
                <p:nvPr/>
              </p:nvSpPr>
              <p:spPr>
                <a:xfrm>
                  <a:off x="6019166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54" name="object 2040"/>
                <p:cNvSpPr/>
                <p:nvPr/>
              </p:nvSpPr>
              <p:spPr>
                <a:xfrm>
                  <a:off x="6009339" y="349185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55" name="object 2041"/>
                <p:cNvSpPr/>
                <p:nvPr/>
              </p:nvSpPr>
              <p:spPr>
                <a:xfrm>
                  <a:off x="6028996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56" name="object 2042"/>
                <p:cNvSpPr/>
                <p:nvPr/>
              </p:nvSpPr>
              <p:spPr>
                <a:xfrm>
                  <a:off x="6009339" y="349185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57" name="object 2043"/>
                <p:cNvSpPr/>
                <p:nvPr/>
              </p:nvSpPr>
              <p:spPr>
                <a:xfrm>
                  <a:off x="6028996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58" name="object 2044"/>
                <p:cNvSpPr/>
                <p:nvPr/>
              </p:nvSpPr>
              <p:spPr>
                <a:xfrm>
                  <a:off x="6038823" y="349185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59" name="object 2045"/>
                <p:cNvSpPr/>
                <p:nvPr/>
              </p:nvSpPr>
              <p:spPr>
                <a:xfrm>
                  <a:off x="6058479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60" name="object 2046"/>
                <p:cNvSpPr/>
                <p:nvPr/>
              </p:nvSpPr>
              <p:spPr>
                <a:xfrm>
                  <a:off x="6038823" y="349185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61" name="object 2047"/>
                <p:cNvSpPr/>
                <p:nvPr/>
              </p:nvSpPr>
              <p:spPr>
                <a:xfrm>
                  <a:off x="6058479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62" name="object 2048"/>
                <p:cNvSpPr/>
                <p:nvPr/>
              </p:nvSpPr>
              <p:spPr>
                <a:xfrm>
                  <a:off x="6048651" y="349185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63" name="object 2049"/>
                <p:cNvSpPr/>
                <p:nvPr/>
              </p:nvSpPr>
              <p:spPr>
                <a:xfrm>
                  <a:off x="6068306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64" name="object 2050"/>
                <p:cNvSpPr/>
                <p:nvPr/>
              </p:nvSpPr>
              <p:spPr>
                <a:xfrm>
                  <a:off x="6078402" y="349185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65" name="object 2051"/>
                <p:cNvSpPr/>
                <p:nvPr/>
              </p:nvSpPr>
              <p:spPr>
                <a:xfrm>
                  <a:off x="6098058" y="34757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481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66" name="object 2052"/>
                <p:cNvSpPr/>
                <p:nvPr/>
              </p:nvSpPr>
              <p:spPr>
                <a:xfrm>
                  <a:off x="6166853" y="350760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67" name="object 2053"/>
                <p:cNvSpPr/>
                <p:nvPr/>
              </p:nvSpPr>
              <p:spPr>
                <a:xfrm>
                  <a:off x="6186508" y="3491852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68" name="object 2054"/>
                <p:cNvSpPr/>
                <p:nvPr/>
              </p:nvSpPr>
              <p:spPr>
                <a:xfrm>
                  <a:off x="6176681" y="350760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69" name="object 2055"/>
                <p:cNvSpPr/>
                <p:nvPr/>
              </p:nvSpPr>
              <p:spPr>
                <a:xfrm>
                  <a:off x="6196336" y="3491852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0" name="object 2056"/>
                <p:cNvSpPr/>
                <p:nvPr/>
              </p:nvSpPr>
              <p:spPr>
                <a:xfrm>
                  <a:off x="6186508" y="350760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1" name="object 2057"/>
                <p:cNvSpPr/>
                <p:nvPr/>
              </p:nvSpPr>
              <p:spPr>
                <a:xfrm>
                  <a:off x="6206164" y="3491852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2" name="object 2058"/>
                <p:cNvSpPr/>
                <p:nvPr/>
              </p:nvSpPr>
              <p:spPr>
                <a:xfrm>
                  <a:off x="6196336" y="350760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3" name="object 2059"/>
                <p:cNvSpPr/>
                <p:nvPr/>
              </p:nvSpPr>
              <p:spPr>
                <a:xfrm>
                  <a:off x="6215991" y="3491852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4" name="object 2060"/>
                <p:cNvSpPr/>
                <p:nvPr/>
              </p:nvSpPr>
              <p:spPr>
                <a:xfrm>
                  <a:off x="6196336" y="350760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5" name="object 2061"/>
                <p:cNvSpPr/>
                <p:nvPr/>
              </p:nvSpPr>
              <p:spPr>
                <a:xfrm>
                  <a:off x="6215991" y="3491852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6" name="object 2062"/>
                <p:cNvSpPr/>
                <p:nvPr/>
              </p:nvSpPr>
              <p:spPr>
                <a:xfrm>
                  <a:off x="6245476" y="350760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6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7" name="object 2063"/>
                <p:cNvSpPr/>
                <p:nvPr/>
              </p:nvSpPr>
              <p:spPr>
                <a:xfrm>
                  <a:off x="6265131" y="3491852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8" name="object 2064"/>
                <p:cNvSpPr/>
                <p:nvPr/>
              </p:nvSpPr>
              <p:spPr>
                <a:xfrm>
                  <a:off x="6255304" y="350760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6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9" name="object 2065"/>
                <p:cNvSpPr/>
                <p:nvPr/>
              </p:nvSpPr>
              <p:spPr>
                <a:xfrm>
                  <a:off x="6274817" y="3491852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80" name="object 2066"/>
                <p:cNvSpPr/>
                <p:nvPr/>
              </p:nvSpPr>
              <p:spPr>
                <a:xfrm>
                  <a:off x="6284645" y="350760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81" name="object 2067"/>
                <p:cNvSpPr/>
                <p:nvPr/>
              </p:nvSpPr>
              <p:spPr>
                <a:xfrm>
                  <a:off x="6304302" y="3491852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82" name="object 2068"/>
                <p:cNvSpPr/>
                <p:nvPr/>
              </p:nvSpPr>
              <p:spPr>
                <a:xfrm>
                  <a:off x="6304302" y="3507603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83" name="object 2069"/>
                <p:cNvSpPr/>
                <p:nvPr/>
              </p:nvSpPr>
              <p:spPr>
                <a:xfrm>
                  <a:off x="6323957" y="3491852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84" name="object 2070"/>
                <p:cNvSpPr/>
                <p:nvPr/>
              </p:nvSpPr>
              <p:spPr>
                <a:xfrm>
                  <a:off x="6333785" y="350760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481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85" name="object 2071"/>
                <p:cNvSpPr/>
                <p:nvPr/>
              </p:nvSpPr>
              <p:spPr>
                <a:xfrm>
                  <a:off x="6353440" y="3491852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86" name="object 2072"/>
                <p:cNvSpPr/>
                <p:nvPr/>
              </p:nvSpPr>
              <p:spPr>
                <a:xfrm>
                  <a:off x="6333785" y="350760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481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87" name="object 2073"/>
                <p:cNvSpPr/>
                <p:nvPr/>
              </p:nvSpPr>
              <p:spPr>
                <a:xfrm>
                  <a:off x="6353440" y="3491852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88" name="object 2074"/>
                <p:cNvSpPr/>
                <p:nvPr/>
              </p:nvSpPr>
              <p:spPr>
                <a:xfrm>
                  <a:off x="6333785" y="3507603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5">
                      <a:moveTo>
                        <a:pt x="0" y="0"/>
                      </a:moveTo>
                      <a:lnTo>
                        <a:pt x="38481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89" name="object 2075"/>
                <p:cNvSpPr/>
                <p:nvPr/>
              </p:nvSpPr>
              <p:spPr>
                <a:xfrm>
                  <a:off x="6353440" y="3491852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90" name="object 2076"/>
                <p:cNvSpPr/>
                <p:nvPr/>
              </p:nvSpPr>
              <p:spPr>
                <a:xfrm>
                  <a:off x="6373493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91" name="object 2077"/>
                <p:cNvSpPr/>
                <p:nvPr/>
              </p:nvSpPr>
              <p:spPr>
                <a:xfrm>
                  <a:off x="6393149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92" name="object 2078"/>
                <p:cNvSpPr/>
                <p:nvPr/>
              </p:nvSpPr>
              <p:spPr>
                <a:xfrm>
                  <a:off x="6383321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93" name="object 2079"/>
                <p:cNvSpPr/>
                <p:nvPr/>
              </p:nvSpPr>
              <p:spPr>
                <a:xfrm>
                  <a:off x="6402848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94" name="object 2080"/>
                <p:cNvSpPr/>
                <p:nvPr/>
              </p:nvSpPr>
              <p:spPr>
                <a:xfrm>
                  <a:off x="6412676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95" name="object 2081"/>
                <p:cNvSpPr/>
                <p:nvPr/>
              </p:nvSpPr>
              <p:spPr>
                <a:xfrm>
                  <a:off x="6432332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96" name="object 2082"/>
                <p:cNvSpPr/>
                <p:nvPr/>
              </p:nvSpPr>
              <p:spPr>
                <a:xfrm>
                  <a:off x="6412676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97" name="object 2083"/>
                <p:cNvSpPr/>
                <p:nvPr/>
              </p:nvSpPr>
              <p:spPr>
                <a:xfrm>
                  <a:off x="6432332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98" name="object 2084"/>
                <p:cNvSpPr/>
                <p:nvPr/>
              </p:nvSpPr>
              <p:spPr>
                <a:xfrm>
                  <a:off x="6471642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99" name="object 2085"/>
                <p:cNvSpPr/>
                <p:nvPr/>
              </p:nvSpPr>
              <p:spPr>
                <a:xfrm>
                  <a:off x="6491298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00" name="object 2086"/>
                <p:cNvSpPr/>
                <p:nvPr/>
              </p:nvSpPr>
              <p:spPr>
                <a:xfrm>
                  <a:off x="6481470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01" name="object 2087"/>
                <p:cNvSpPr/>
                <p:nvPr/>
              </p:nvSpPr>
              <p:spPr>
                <a:xfrm>
                  <a:off x="6501127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02" name="object 2088"/>
                <p:cNvSpPr/>
                <p:nvPr/>
              </p:nvSpPr>
              <p:spPr>
                <a:xfrm>
                  <a:off x="6491298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03" name="object 2089"/>
                <p:cNvSpPr/>
                <p:nvPr/>
              </p:nvSpPr>
              <p:spPr>
                <a:xfrm>
                  <a:off x="6510955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04" name="object 2090"/>
                <p:cNvSpPr/>
                <p:nvPr/>
              </p:nvSpPr>
              <p:spPr>
                <a:xfrm>
                  <a:off x="6520782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05" name="object 2091"/>
                <p:cNvSpPr/>
                <p:nvPr/>
              </p:nvSpPr>
              <p:spPr>
                <a:xfrm>
                  <a:off x="6540438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06" name="object 2092"/>
                <p:cNvSpPr/>
                <p:nvPr/>
              </p:nvSpPr>
              <p:spPr>
                <a:xfrm>
                  <a:off x="6540438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07" name="object 2093"/>
                <p:cNvSpPr/>
                <p:nvPr/>
              </p:nvSpPr>
              <p:spPr>
                <a:xfrm>
                  <a:off x="6560093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08" name="object 2094"/>
                <p:cNvSpPr/>
                <p:nvPr/>
              </p:nvSpPr>
              <p:spPr>
                <a:xfrm>
                  <a:off x="6560093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09" name="object 2095"/>
                <p:cNvSpPr/>
                <p:nvPr/>
              </p:nvSpPr>
              <p:spPr>
                <a:xfrm>
                  <a:off x="6579748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10" name="object 2096"/>
                <p:cNvSpPr/>
                <p:nvPr/>
              </p:nvSpPr>
              <p:spPr>
                <a:xfrm>
                  <a:off x="6569921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11" name="object 2097"/>
                <p:cNvSpPr/>
                <p:nvPr/>
              </p:nvSpPr>
              <p:spPr>
                <a:xfrm>
                  <a:off x="6589576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12" name="object 2098"/>
                <p:cNvSpPr/>
                <p:nvPr/>
              </p:nvSpPr>
              <p:spPr>
                <a:xfrm>
                  <a:off x="6579748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13" name="object 2099"/>
                <p:cNvSpPr/>
                <p:nvPr/>
              </p:nvSpPr>
              <p:spPr>
                <a:xfrm>
                  <a:off x="6599405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14" name="object 2100"/>
                <p:cNvSpPr/>
                <p:nvPr/>
              </p:nvSpPr>
              <p:spPr>
                <a:xfrm>
                  <a:off x="6599405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15" name="object 2101"/>
                <p:cNvSpPr/>
                <p:nvPr/>
              </p:nvSpPr>
              <p:spPr>
                <a:xfrm>
                  <a:off x="6619061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16" name="object 2102"/>
                <p:cNvSpPr/>
                <p:nvPr/>
              </p:nvSpPr>
              <p:spPr>
                <a:xfrm>
                  <a:off x="6599405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17" name="object 2103"/>
                <p:cNvSpPr/>
                <p:nvPr/>
              </p:nvSpPr>
              <p:spPr>
                <a:xfrm>
                  <a:off x="6619061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18" name="object 2104"/>
                <p:cNvSpPr/>
                <p:nvPr/>
              </p:nvSpPr>
              <p:spPr>
                <a:xfrm>
                  <a:off x="6697941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19" name="object 2105"/>
                <p:cNvSpPr/>
                <p:nvPr/>
              </p:nvSpPr>
              <p:spPr>
                <a:xfrm>
                  <a:off x="6717596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0" name="object 2106"/>
                <p:cNvSpPr/>
                <p:nvPr/>
              </p:nvSpPr>
              <p:spPr>
                <a:xfrm>
                  <a:off x="6697941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1" name="object 2107"/>
                <p:cNvSpPr/>
                <p:nvPr/>
              </p:nvSpPr>
              <p:spPr>
                <a:xfrm>
                  <a:off x="6717596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2" name="object 2108"/>
                <p:cNvSpPr/>
                <p:nvPr/>
              </p:nvSpPr>
              <p:spPr>
                <a:xfrm>
                  <a:off x="6697941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3" name="object 2109"/>
                <p:cNvSpPr/>
                <p:nvPr/>
              </p:nvSpPr>
              <p:spPr>
                <a:xfrm>
                  <a:off x="6717596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4" name="object 2110"/>
                <p:cNvSpPr/>
                <p:nvPr/>
              </p:nvSpPr>
              <p:spPr>
                <a:xfrm>
                  <a:off x="6707769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5" name="object 2111"/>
                <p:cNvSpPr/>
                <p:nvPr/>
              </p:nvSpPr>
              <p:spPr>
                <a:xfrm>
                  <a:off x="6727424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6" name="object 2112"/>
                <p:cNvSpPr/>
                <p:nvPr/>
              </p:nvSpPr>
              <p:spPr>
                <a:xfrm>
                  <a:off x="6707769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7" name="object 2113"/>
                <p:cNvSpPr/>
                <p:nvPr/>
              </p:nvSpPr>
              <p:spPr>
                <a:xfrm>
                  <a:off x="6727424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8" name="object 2114"/>
                <p:cNvSpPr/>
                <p:nvPr/>
              </p:nvSpPr>
              <p:spPr>
                <a:xfrm>
                  <a:off x="6717596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9" name="object 2115"/>
                <p:cNvSpPr/>
                <p:nvPr/>
              </p:nvSpPr>
              <p:spPr>
                <a:xfrm>
                  <a:off x="6737252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30" name="object 2116"/>
                <p:cNvSpPr/>
                <p:nvPr/>
              </p:nvSpPr>
              <p:spPr>
                <a:xfrm>
                  <a:off x="6747081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31" name="object 2117"/>
                <p:cNvSpPr/>
                <p:nvPr/>
              </p:nvSpPr>
              <p:spPr>
                <a:xfrm>
                  <a:off x="6766736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32" name="object 2118"/>
                <p:cNvSpPr/>
                <p:nvPr/>
              </p:nvSpPr>
              <p:spPr>
                <a:xfrm>
                  <a:off x="6766736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33" name="object 2119"/>
                <p:cNvSpPr/>
                <p:nvPr/>
              </p:nvSpPr>
              <p:spPr>
                <a:xfrm>
                  <a:off x="6786262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34" name="object 2120"/>
                <p:cNvSpPr/>
                <p:nvPr/>
              </p:nvSpPr>
              <p:spPr>
                <a:xfrm>
                  <a:off x="6796090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35" name="object 2121"/>
                <p:cNvSpPr/>
                <p:nvPr/>
              </p:nvSpPr>
              <p:spPr>
                <a:xfrm>
                  <a:off x="6815747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36" name="object 2122"/>
                <p:cNvSpPr/>
                <p:nvPr/>
              </p:nvSpPr>
              <p:spPr>
                <a:xfrm>
                  <a:off x="6805918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37" name="object 2123"/>
                <p:cNvSpPr/>
                <p:nvPr/>
              </p:nvSpPr>
              <p:spPr>
                <a:xfrm>
                  <a:off x="6825574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38" name="object 2124"/>
                <p:cNvSpPr/>
                <p:nvPr/>
              </p:nvSpPr>
              <p:spPr>
                <a:xfrm>
                  <a:off x="6815747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39" name="object 2125"/>
                <p:cNvSpPr/>
                <p:nvPr/>
              </p:nvSpPr>
              <p:spPr>
                <a:xfrm>
                  <a:off x="6835402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40" name="object 2126"/>
                <p:cNvSpPr/>
                <p:nvPr/>
              </p:nvSpPr>
              <p:spPr>
                <a:xfrm>
                  <a:off x="6845230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41" name="object 2127"/>
                <p:cNvSpPr/>
                <p:nvPr/>
              </p:nvSpPr>
              <p:spPr>
                <a:xfrm>
                  <a:off x="6864885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42" name="object 2128"/>
                <p:cNvSpPr/>
                <p:nvPr/>
              </p:nvSpPr>
              <p:spPr>
                <a:xfrm>
                  <a:off x="6884540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43" name="object 2129"/>
                <p:cNvSpPr/>
                <p:nvPr/>
              </p:nvSpPr>
              <p:spPr>
                <a:xfrm>
                  <a:off x="6904196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44" name="object 2130"/>
                <p:cNvSpPr/>
                <p:nvPr/>
              </p:nvSpPr>
              <p:spPr>
                <a:xfrm>
                  <a:off x="6894368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45" name="object 2131"/>
                <p:cNvSpPr/>
                <p:nvPr/>
              </p:nvSpPr>
              <p:spPr>
                <a:xfrm>
                  <a:off x="6914025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46" name="object 2132"/>
                <p:cNvSpPr/>
                <p:nvPr/>
              </p:nvSpPr>
              <p:spPr>
                <a:xfrm>
                  <a:off x="6894368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47" name="object 2133"/>
                <p:cNvSpPr/>
                <p:nvPr/>
              </p:nvSpPr>
              <p:spPr>
                <a:xfrm>
                  <a:off x="6914025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48" name="object 2134"/>
                <p:cNvSpPr/>
                <p:nvPr/>
              </p:nvSpPr>
              <p:spPr>
                <a:xfrm>
                  <a:off x="6904196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49" name="object 2135"/>
                <p:cNvSpPr/>
                <p:nvPr/>
              </p:nvSpPr>
              <p:spPr>
                <a:xfrm>
                  <a:off x="6923853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50" name="object 2136"/>
                <p:cNvSpPr/>
                <p:nvPr/>
              </p:nvSpPr>
              <p:spPr>
                <a:xfrm>
                  <a:off x="6963432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51" name="object 2137"/>
                <p:cNvSpPr/>
                <p:nvPr/>
              </p:nvSpPr>
              <p:spPr>
                <a:xfrm>
                  <a:off x="6983087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52" name="object 2138"/>
                <p:cNvSpPr/>
                <p:nvPr/>
              </p:nvSpPr>
              <p:spPr>
                <a:xfrm>
                  <a:off x="6963432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53" name="object 2139"/>
                <p:cNvSpPr/>
                <p:nvPr/>
              </p:nvSpPr>
              <p:spPr>
                <a:xfrm>
                  <a:off x="6983087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54" name="object 2140"/>
                <p:cNvSpPr/>
                <p:nvPr/>
              </p:nvSpPr>
              <p:spPr>
                <a:xfrm>
                  <a:off x="7012572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55" name="object 2141"/>
                <p:cNvSpPr/>
                <p:nvPr/>
              </p:nvSpPr>
              <p:spPr>
                <a:xfrm>
                  <a:off x="7032227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56" name="object 2142"/>
                <p:cNvSpPr/>
                <p:nvPr/>
              </p:nvSpPr>
              <p:spPr>
                <a:xfrm>
                  <a:off x="7032227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57" name="object 2143"/>
                <p:cNvSpPr/>
                <p:nvPr/>
              </p:nvSpPr>
              <p:spPr>
                <a:xfrm>
                  <a:off x="7051882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58" name="object 2144"/>
                <p:cNvSpPr/>
                <p:nvPr/>
              </p:nvSpPr>
              <p:spPr>
                <a:xfrm>
                  <a:off x="7051882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59" name="object 2145"/>
                <p:cNvSpPr/>
                <p:nvPr/>
              </p:nvSpPr>
              <p:spPr>
                <a:xfrm>
                  <a:off x="7071538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60" name="object 2146"/>
                <p:cNvSpPr/>
                <p:nvPr/>
              </p:nvSpPr>
              <p:spPr>
                <a:xfrm>
                  <a:off x="7061710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61" name="object 2147"/>
                <p:cNvSpPr/>
                <p:nvPr/>
              </p:nvSpPr>
              <p:spPr>
                <a:xfrm>
                  <a:off x="7081365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62" name="object 2148"/>
                <p:cNvSpPr/>
                <p:nvPr/>
              </p:nvSpPr>
              <p:spPr>
                <a:xfrm>
                  <a:off x="7071538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63" name="object 2149"/>
                <p:cNvSpPr/>
                <p:nvPr/>
              </p:nvSpPr>
              <p:spPr>
                <a:xfrm>
                  <a:off x="7091193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64" name="object 2150"/>
                <p:cNvSpPr/>
                <p:nvPr/>
              </p:nvSpPr>
              <p:spPr>
                <a:xfrm>
                  <a:off x="7091193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65" name="object 2151"/>
                <p:cNvSpPr/>
                <p:nvPr/>
              </p:nvSpPr>
              <p:spPr>
                <a:xfrm>
                  <a:off x="7110850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66" name="object 2152"/>
                <p:cNvSpPr/>
                <p:nvPr/>
              </p:nvSpPr>
              <p:spPr>
                <a:xfrm>
                  <a:off x="7101021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67" name="object 2153"/>
                <p:cNvSpPr/>
                <p:nvPr/>
              </p:nvSpPr>
              <p:spPr>
                <a:xfrm>
                  <a:off x="7120678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68" name="object 2154"/>
                <p:cNvSpPr/>
                <p:nvPr/>
              </p:nvSpPr>
              <p:spPr>
                <a:xfrm>
                  <a:off x="7101021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69" name="object 2155"/>
                <p:cNvSpPr/>
                <p:nvPr/>
              </p:nvSpPr>
              <p:spPr>
                <a:xfrm>
                  <a:off x="7120678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70" name="object 2156"/>
                <p:cNvSpPr/>
                <p:nvPr/>
              </p:nvSpPr>
              <p:spPr>
                <a:xfrm>
                  <a:off x="7110850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6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71" name="object 2157"/>
                <p:cNvSpPr/>
                <p:nvPr/>
              </p:nvSpPr>
              <p:spPr>
                <a:xfrm>
                  <a:off x="7130505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72" name="object 2158"/>
                <p:cNvSpPr/>
                <p:nvPr/>
              </p:nvSpPr>
              <p:spPr>
                <a:xfrm>
                  <a:off x="7150022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73" name="object 2159"/>
                <p:cNvSpPr/>
                <p:nvPr/>
              </p:nvSpPr>
              <p:spPr>
                <a:xfrm>
                  <a:off x="7169677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74" name="object 2160"/>
                <p:cNvSpPr/>
                <p:nvPr/>
              </p:nvSpPr>
              <p:spPr>
                <a:xfrm>
                  <a:off x="7159849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75" name="object 2161"/>
                <p:cNvSpPr/>
                <p:nvPr/>
              </p:nvSpPr>
              <p:spPr>
                <a:xfrm>
                  <a:off x="7179505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76" name="object 2162"/>
                <p:cNvSpPr/>
                <p:nvPr/>
              </p:nvSpPr>
              <p:spPr>
                <a:xfrm>
                  <a:off x="7169677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77" name="object 2163"/>
                <p:cNvSpPr/>
                <p:nvPr/>
              </p:nvSpPr>
              <p:spPr>
                <a:xfrm>
                  <a:off x="7189333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78" name="object 2164"/>
                <p:cNvSpPr/>
                <p:nvPr/>
              </p:nvSpPr>
              <p:spPr>
                <a:xfrm>
                  <a:off x="7189333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79" name="object 2165"/>
                <p:cNvSpPr/>
                <p:nvPr/>
              </p:nvSpPr>
              <p:spPr>
                <a:xfrm>
                  <a:off x="7208988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80" name="object 2166"/>
                <p:cNvSpPr/>
                <p:nvPr/>
              </p:nvSpPr>
              <p:spPr>
                <a:xfrm>
                  <a:off x="7208988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81" name="object 2167"/>
                <p:cNvSpPr/>
                <p:nvPr/>
              </p:nvSpPr>
              <p:spPr>
                <a:xfrm>
                  <a:off x="7228643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82" name="object 2168"/>
                <p:cNvSpPr/>
                <p:nvPr/>
              </p:nvSpPr>
              <p:spPr>
                <a:xfrm>
                  <a:off x="7248300" y="3531336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83" name="object 2169"/>
                <p:cNvSpPr/>
                <p:nvPr/>
              </p:nvSpPr>
              <p:spPr>
                <a:xfrm>
                  <a:off x="7268222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84" name="object 2170"/>
                <p:cNvSpPr/>
                <p:nvPr/>
              </p:nvSpPr>
              <p:spPr>
                <a:xfrm>
                  <a:off x="7248300" y="3531336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85" name="object 2171"/>
                <p:cNvSpPr/>
                <p:nvPr/>
              </p:nvSpPr>
              <p:spPr>
                <a:xfrm>
                  <a:off x="7268222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86" name="object 2172"/>
                <p:cNvSpPr/>
                <p:nvPr/>
              </p:nvSpPr>
              <p:spPr>
                <a:xfrm>
                  <a:off x="7278050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87" name="object 2173"/>
                <p:cNvSpPr/>
                <p:nvPr/>
              </p:nvSpPr>
              <p:spPr>
                <a:xfrm>
                  <a:off x="7297706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88" name="object 2174"/>
                <p:cNvSpPr/>
                <p:nvPr/>
              </p:nvSpPr>
              <p:spPr>
                <a:xfrm>
                  <a:off x="7287878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89" name="object 2175"/>
                <p:cNvSpPr/>
                <p:nvPr/>
              </p:nvSpPr>
              <p:spPr>
                <a:xfrm>
                  <a:off x="7307535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90" name="object 2176"/>
                <p:cNvSpPr/>
                <p:nvPr/>
              </p:nvSpPr>
              <p:spPr>
                <a:xfrm>
                  <a:off x="7327190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91" name="object 2177"/>
                <p:cNvSpPr/>
                <p:nvPr/>
              </p:nvSpPr>
              <p:spPr>
                <a:xfrm>
                  <a:off x="7346845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92" name="object 2178"/>
                <p:cNvSpPr/>
                <p:nvPr/>
              </p:nvSpPr>
              <p:spPr>
                <a:xfrm>
                  <a:off x="7376329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93" name="object 2179"/>
                <p:cNvSpPr/>
                <p:nvPr/>
              </p:nvSpPr>
              <p:spPr>
                <a:xfrm>
                  <a:off x="7395984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94" name="object 2180"/>
                <p:cNvSpPr/>
                <p:nvPr/>
              </p:nvSpPr>
              <p:spPr>
                <a:xfrm>
                  <a:off x="7386156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95" name="object 2181"/>
                <p:cNvSpPr/>
                <p:nvPr/>
              </p:nvSpPr>
              <p:spPr>
                <a:xfrm>
                  <a:off x="7405813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96" name="object 2182"/>
                <p:cNvSpPr/>
                <p:nvPr/>
              </p:nvSpPr>
              <p:spPr>
                <a:xfrm>
                  <a:off x="7395984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97" name="object 2183"/>
                <p:cNvSpPr/>
                <p:nvPr/>
              </p:nvSpPr>
              <p:spPr>
                <a:xfrm>
                  <a:off x="7415641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98" name="object 2184"/>
                <p:cNvSpPr/>
                <p:nvPr/>
              </p:nvSpPr>
              <p:spPr>
                <a:xfrm>
                  <a:off x="7405813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99" name="object 2185"/>
                <p:cNvSpPr/>
                <p:nvPr/>
              </p:nvSpPr>
              <p:spPr>
                <a:xfrm>
                  <a:off x="7425468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00" name="object 2186"/>
                <p:cNvSpPr/>
                <p:nvPr/>
              </p:nvSpPr>
              <p:spPr>
                <a:xfrm>
                  <a:off x="7435296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01" name="object 2187"/>
                <p:cNvSpPr/>
                <p:nvPr/>
              </p:nvSpPr>
              <p:spPr>
                <a:xfrm>
                  <a:off x="7454951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02" name="object 2188"/>
                <p:cNvSpPr/>
                <p:nvPr/>
              </p:nvSpPr>
              <p:spPr>
                <a:xfrm>
                  <a:off x="7445124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03" name="object 2189"/>
                <p:cNvSpPr/>
                <p:nvPr/>
              </p:nvSpPr>
              <p:spPr>
                <a:xfrm>
                  <a:off x="7464779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04" name="object 2190"/>
                <p:cNvSpPr/>
                <p:nvPr/>
              </p:nvSpPr>
              <p:spPr>
                <a:xfrm>
                  <a:off x="7464779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05" name="object 2191"/>
                <p:cNvSpPr/>
                <p:nvPr/>
              </p:nvSpPr>
              <p:spPr>
                <a:xfrm>
                  <a:off x="7484435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06" name="object 2192"/>
                <p:cNvSpPr/>
                <p:nvPr/>
              </p:nvSpPr>
              <p:spPr>
                <a:xfrm>
                  <a:off x="7474607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07" name="object 2193"/>
                <p:cNvSpPr/>
                <p:nvPr/>
              </p:nvSpPr>
              <p:spPr>
                <a:xfrm>
                  <a:off x="7494262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08" name="object 2194"/>
                <p:cNvSpPr/>
                <p:nvPr/>
              </p:nvSpPr>
              <p:spPr>
                <a:xfrm>
                  <a:off x="7504091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7973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09" name="object 2195"/>
                <p:cNvSpPr/>
                <p:nvPr/>
              </p:nvSpPr>
              <p:spPr>
                <a:xfrm>
                  <a:off x="7523619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10" name="object 2196"/>
                <p:cNvSpPr/>
                <p:nvPr/>
              </p:nvSpPr>
              <p:spPr>
                <a:xfrm>
                  <a:off x="7533446" y="3531336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468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11" name="object 2197"/>
                <p:cNvSpPr/>
                <p:nvPr/>
              </p:nvSpPr>
              <p:spPr>
                <a:xfrm>
                  <a:off x="7553487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12" name="object 2198"/>
                <p:cNvSpPr/>
                <p:nvPr/>
              </p:nvSpPr>
              <p:spPr>
                <a:xfrm>
                  <a:off x="7553487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13" name="object 2199"/>
                <p:cNvSpPr/>
                <p:nvPr/>
              </p:nvSpPr>
              <p:spPr>
                <a:xfrm>
                  <a:off x="7573142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14" name="object 2200"/>
                <p:cNvSpPr/>
                <p:nvPr/>
              </p:nvSpPr>
              <p:spPr>
                <a:xfrm>
                  <a:off x="7661464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15" name="object 2201"/>
                <p:cNvSpPr/>
                <p:nvPr/>
              </p:nvSpPr>
              <p:spPr>
                <a:xfrm>
                  <a:off x="7681119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16" name="object 2202"/>
                <p:cNvSpPr/>
                <p:nvPr/>
              </p:nvSpPr>
              <p:spPr>
                <a:xfrm>
                  <a:off x="7681119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17" name="object 2203"/>
                <p:cNvSpPr/>
                <p:nvPr/>
              </p:nvSpPr>
              <p:spPr>
                <a:xfrm>
                  <a:off x="7700775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18" name="object 2204"/>
                <p:cNvSpPr/>
                <p:nvPr/>
              </p:nvSpPr>
              <p:spPr>
                <a:xfrm>
                  <a:off x="7828537" y="3531336"/>
                  <a:ext cx="39967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>
                      <a:moveTo>
                        <a:pt x="0" y="0"/>
                      </a:moveTo>
                      <a:lnTo>
                        <a:pt x="38366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19" name="object 2205"/>
                <p:cNvSpPr/>
                <p:nvPr/>
              </p:nvSpPr>
              <p:spPr>
                <a:xfrm>
                  <a:off x="7848461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20" name="object 2206"/>
                <p:cNvSpPr/>
                <p:nvPr/>
              </p:nvSpPr>
              <p:spPr>
                <a:xfrm>
                  <a:off x="8153253" y="3531336"/>
                  <a:ext cx="39311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21" name="object 2207"/>
                <p:cNvSpPr/>
                <p:nvPr/>
              </p:nvSpPr>
              <p:spPr>
                <a:xfrm>
                  <a:off x="8172909" y="351547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8735">
                      <a:moveTo>
                        <a:pt x="0" y="0"/>
                      </a:moveTo>
                      <a:lnTo>
                        <a:pt x="0" y="38227"/>
                      </a:lnTo>
                    </a:path>
                  </a:pathLst>
                </a:cu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86" name="object 2209"/>
              <p:cNvSpPr/>
              <p:nvPr/>
            </p:nvSpPr>
            <p:spPr>
              <a:xfrm>
                <a:off x="1531908" y="1532266"/>
                <a:ext cx="6647548" cy="1999276"/>
              </a:xfrm>
              <a:custGeom>
                <a:avLst/>
                <a:gdLst/>
                <a:ahLst/>
                <a:cxnLst/>
                <a:rect l="l" t="t" r="r" b="b"/>
                <a:pathLst>
                  <a:path w="6442709" h="2418080">
                    <a:moveTo>
                      <a:pt x="0" y="0"/>
                    </a:moveTo>
                    <a:lnTo>
                      <a:pt x="9398" y="0"/>
                    </a:lnTo>
                    <a:lnTo>
                      <a:pt x="9398" y="9525"/>
                    </a:lnTo>
                    <a:lnTo>
                      <a:pt x="18923" y="9525"/>
                    </a:lnTo>
                    <a:lnTo>
                      <a:pt x="28448" y="9525"/>
                    </a:lnTo>
                    <a:lnTo>
                      <a:pt x="28448" y="19050"/>
                    </a:lnTo>
                    <a:lnTo>
                      <a:pt x="28448" y="38227"/>
                    </a:lnTo>
                    <a:lnTo>
                      <a:pt x="37973" y="38227"/>
                    </a:lnTo>
                    <a:lnTo>
                      <a:pt x="37973" y="57277"/>
                    </a:lnTo>
                    <a:lnTo>
                      <a:pt x="37973" y="76708"/>
                    </a:lnTo>
                    <a:lnTo>
                      <a:pt x="47498" y="76708"/>
                    </a:lnTo>
                    <a:lnTo>
                      <a:pt x="47498" y="95758"/>
                    </a:lnTo>
                    <a:lnTo>
                      <a:pt x="57023" y="95758"/>
                    </a:lnTo>
                    <a:lnTo>
                      <a:pt x="57023" y="124332"/>
                    </a:lnTo>
                    <a:lnTo>
                      <a:pt x="57023" y="133858"/>
                    </a:lnTo>
                    <a:lnTo>
                      <a:pt x="57023" y="143510"/>
                    </a:lnTo>
                    <a:lnTo>
                      <a:pt x="57023" y="162560"/>
                    </a:lnTo>
                    <a:lnTo>
                      <a:pt x="76073" y="162560"/>
                    </a:lnTo>
                    <a:lnTo>
                      <a:pt x="76073" y="172085"/>
                    </a:lnTo>
                    <a:lnTo>
                      <a:pt x="85598" y="172085"/>
                    </a:lnTo>
                    <a:lnTo>
                      <a:pt x="95123" y="172085"/>
                    </a:lnTo>
                    <a:lnTo>
                      <a:pt x="95123" y="181610"/>
                    </a:lnTo>
                    <a:lnTo>
                      <a:pt x="104648" y="181610"/>
                    </a:lnTo>
                    <a:lnTo>
                      <a:pt x="114173" y="181610"/>
                    </a:lnTo>
                    <a:lnTo>
                      <a:pt x="114173" y="191135"/>
                    </a:lnTo>
                    <a:lnTo>
                      <a:pt x="143002" y="191135"/>
                    </a:lnTo>
                    <a:lnTo>
                      <a:pt x="143002" y="210185"/>
                    </a:lnTo>
                    <a:lnTo>
                      <a:pt x="162052" y="210185"/>
                    </a:lnTo>
                    <a:lnTo>
                      <a:pt x="171577" y="210185"/>
                    </a:lnTo>
                    <a:lnTo>
                      <a:pt x="200152" y="210185"/>
                    </a:lnTo>
                    <a:lnTo>
                      <a:pt x="200152" y="219710"/>
                    </a:lnTo>
                    <a:lnTo>
                      <a:pt x="209677" y="219710"/>
                    </a:lnTo>
                    <a:lnTo>
                      <a:pt x="209677" y="229361"/>
                    </a:lnTo>
                    <a:lnTo>
                      <a:pt x="228727" y="229361"/>
                    </a:lnTo>
                    <a:lnTo>
                      <a:pt x="228727" y="248411"/>
                    </a:lnTo>
                    <a:lnTo>
                      <a:pt x="238252" y="248411"/>
                    </a:lnTo>
                    <a:lnTo>
                      <a:pt x="238252" y="258190"/>
                    </a:lnTo>
                    <a:lnTo>
                      <a:pt x="238252" y="267843"/>
                    </a:lnTo>
                    <a:lnTo>
                      <a:pt x="247777" y="267843"/>
                    </a:lnTo>
                    <a:lnTo>
                      <a:pt x="247777" y="286893"/>
                    </a:lnTo>
                    <a:lnTo>
                      <a:pt x="257302" y="286893"/>
                    </a:lnTo>
                    <a:lnTo>
                      <a:pt x="257302" y="296418"/>
                    </a:lnTo>
                    <a:lnTo>
                      <a:pt x="276352" y="296418"/>
                    </a:lnTo>
                    <a:lnTo>
                      <a:pt x="276352" y="305943"/>
                    </a:lnTo>
                    <a:lnTo>
                      <a:pt x="295402" y="305943"/>
                    </a:lnTo>
                    <a:lnTo>
                      <a:pt x="295402" y="324993"/>
                    </a:lnTo>
                    <a:lnTo>
                      <a:pt x="304927" y="324993"/>
                    </a:lnTo>
                    <a:lnTo>
                      <a:pt x="304927" y="334518"/>
                    </a:lnTo>
                    <a:lnTo>
                      <a:pt x="304927" y="344043"/>
                    </a:lnTo>
                    <a:lnTo>
                      <a:pt x="314452" y="344043"/>
                    </a:lnTo>
                    <a:lnTo>
                      <a:pt x="314452" y="363220"/>
                    </a:lnTo>
                    <a:lnTo>
                      <a:pt x="333502" y="363220"/>
                    </a:lnTo>
                    <a:lnTo>
                      <a:pt x="333502" y="372745"/>
                    </a:lnTo>
                    <a:lnTo>
                      <a:pt x="343027" y="372745"/>
                    </a:lnTo>
                    <a:lnTo>
                      <a:pt x="343027" y="382270"/>
                    </a:lnTo>
                    <a:lnTo>
                      <a:pt x="343027" y="391795"/>
                    </a:lnTo>
                    <a:lnTo>
                      <a:pt x="352552" y="391795"/>
                    </a:lnTo>
                    <a:lnTo>
                      <a:pt x="352552" y="410845"/>
                    </a:lnTo>
                    <a:lnTo>
                      <a:pt x="352552" y="420370"/>
                    </a:lnTo>
                    <a:lnTo>
                      <a:pt x="362077" y="420370"/>
                    </a:lnTo>
                    <a:lnTo>
                      <a:pt x="362077" y="430022"/>
                    </a:lnTo>
                    <a:lnTo>
                      <a:pt x="362077" y="449326"/>
                    </a:lnTo>
                    <a:lnTo>
                      <a:pt x="371475" y="449326"/>
                    </a:lnTo>
                    <a:lnTo>
                      <a:pt x="371475" y="458851"/>
                    </a:lnTo>
                    <a:lnTo>
                      <a:pt x="371475" y="468503"/>
                    </a:lnTo>
                    <a:lnTo>
                      <a:pt x="381000" y="468503"/>
                    </a:lnTo>
                    <a:lnTo>
                      <a:pt x="381000" y="487553"/>
                    </a:lnTo>
                    <a:lnTo>
                      <a:pt x="390525" y="487553"/>
                    </a:lnTo>
                    <a:lnTo>
                      <a:pt x="390525" y="497078"/>
                    </a:lnTo>
                    <a:lnTo>
                      <a:pt x="400050" y="497078"/>
                    </a:lnTo>
                    <a:lnTo>
                      <a:pt x="400050" y="506603"/>
                    </a:lnTo>
                    <a:lnTo>
                      <a:pt x="400050" y="525653"/>
                    </a:lnTo>
                    <a:lnTo>
                      <a:pt x="400050" y="535178"/>
                    </a:lnTo>
                    <a:lnTo>
                      <a:pt x="409956" y="535178"/>
                    </a:lnTo>
                    <a:lnTo>
                      <a:pt x="429006" y="535178"/>
                    </a:lnTo>
                    <a:lnTo>
                      <a:pt x="429006" y="544703"/>
                    </a:lnTo>
                    <a:lnTo>
                      <a:pt x="438531" y="544703"/>
                    </a:lnTo>
                    <a:lnTo>
                      <a:pt x="438531" y="563880"/>
                    </a:lnTo>
                    <a:lnTo>
                      <a:pt x="438531" y="573405"/>
                    </a:lnTo>
                    <a:lnTo>
                      <a:pt x="448056" y="573405"/>
                    </a:lnTo>
                    <a:lnTo>
                      <a:pt x="448056" y="582930"/>
                    </a:lnTo>
                    <a:lnTo>
                      <a:pt x="448056" y="601980"/>
                    </a:lnTo>
                    <a:lnTo>
                      <a:pt x="457581" y="601980"/>
                    </a:lnTo>
                    <a:lnTo>
                      <a:pt x="457581" y="611505"/>
                    </a:lnTo>
                    <a:lnTo>
                      <a:pt x="457581" y="621030"/>
                    </a:lnTo>
                    <a:lnTo>
                      <a:pt x="486156" y="621030"/>
                    </a:lnTo>
                    <a:lnTo>
                      <a:pt x="486156" y="649986"/>
                    </a:lnTo>
                    <a:lnTo>
                      <a:pt x="486156" y="659511"/>
                    </a:lnTo>
                    <a:lnTo>
                      <a:pt x="505079" y="659511"/>
                    </a:lnTo>
                    <a:lnTo>
                      <a:pt x="505079" y="678688"/>
                    </a:lnTo>
                    <a:lnTo>
                      <a:pt x="524129" y="678688"/>
                    </a:lnTo>
                    <a:lnTo>
                      <a:pt x="524129" y="688213"/>
                    </a:lnTo>
                    <a:lnTo>
                      <a:pt x="524129" y="697738"/>
                    </a:lnTo>
                    <a:lnTo>
                      <a:pt x="524129" y="716788"/>
                    </a:lnTo>
                    <a:lnTo>
                      <a:pt x="543179" y="716788"/>
                    </a:lnTo>
                    <a:lnTo>
                      <a:pt x="543179" y="726313"/>
                    </a:lnTo>
                    <a:lnTo>
                      <a:pt x="571754" y="726313"/>
                    </a:lnTo>
                    <a:lnTo>
                      <a:pt x="571754" y="735838"/>
                    </a:lnTo>
                    <a:lnTo>
                      <a:pt x="571754" y="764540"/>
                    </a:lnTo>
                    <a:lnTo>
                      <a:pt x="581279" y="764540"/>
                    </a:lnTo>
                    <a:lnTo>
                      <a:pt x="581279" y="774065"/>
                    </a:lnTo>
                    <a:lnTo>
                      <a:pt x="590804" y="774065"/>
                    </a:lnTo>
                    <a:lnTo>
                      <a:pt x="590804" y="802640"/>
                    </a:lnTo>
                    <a:lnTo>
                      <a:pt x="590804" y="812165"/>
                    </a:lnTo>
                    <a:lnTo>
                      <a:pt x="600329" y="812165"/>
                    </a:lnTo>
                    <a:lnTo>
                      <a:pt x="600329" y="841121"/>
                    </a:lnTo>
                    <a:lnTo>
                      <a:pt x="609854" y="841121"/>
                    </a:lnTo>
                    <a:lnTo>
                      <a:pt x="609854" y="869822"/>
                    </a:lnTo>
                    <a:lnTo>
                      <a:pt x="619379" y="869822"/>
                    </a:lnTo>
                    <a:lnTo>
                      <a:pt x="619379" y="888872"/>
                    </a:lnTo>
                    <a:lnTo>
                      <a:pt x="619379" y="907922"/>
                    </a:lnTo>
                    <a:lnTo>
                      <a:pt x="628904" y="907922"/>
                    </a:lnTo>
                    <a:lnTo>
                      <a:pt x="628904" y="917447"/>
                    </a:lnTo>
                    <a:lnTo>
                      <a:pt x="628904" y="926972"/>
                    </a:lnTo>
                    <a:lnTo>
                      <a:pt x="638429" y="926972"/>
                    </a:lnTo>
                    <a:lnTo>
                      <a:pt x="638429" y="946022"/>
                    </a:lnTo>
                    <a:lnTo>
                      <a:pt x="638429" y="965200"/>
                    </a:lnTo>
                    <a:lnTo>
                      <a:pt x="667004" y="965200"/>
                    </a:lnTo>
                    <a:lnTo>
                      <a:pt x="667004" y="984250"/>
                    </a:lnTo>
                    <a:lnTo>
                      <a:pt x="676529" y="984250"/>
                    </a:lnTo>
                    <a:lnTo>
                      <a:pt x="676529" y="993775"/>
                    </a:lnTo>
                    <a:lnTo>
                      <a:pt x="676529" y="1003300"/>
                    </a:lnTo>
                    <a:lnTo>
                      <a:pt x="686054" y="1003300"/>
                    </a:lnTo>
                    <a:lnTo>
                      <a:pt x="686054" y="1032256"/>
                    </a:lnTo>
                    <a:lnTo>
                      <a:pt x="695833" y="1032256"/>
                    </a:lnTo>
                    <a:lnTo>
                      <a:pt x="695833" y="1070356"/>
                    </a:lnTo>
                    <a:lnTo>
                      <a:pt x="705358" y="1070356"/>
                    </a:lnTo>
                    <a:lnTo>
                      <a:pt x="705358" y="1080008"/>
                    </a:lnTo>
                    <a:lnTo>
                      <a:pt x="714883" y="1080008"/>
                    </a:lnTo>
                    <a:lnTo>
                      <a:pt x="714883" y="1099058"/>
                    </a:lnTo>
                    <a:lnTo>
                      <a:pt x="714883" y="1118108"/>
                    </a:lnTo>
                    <a:lnTo>
                      <a:pt x="724408" y="1118108"/>
                    </a:lnTo>
                    <a:lnTo>
                      <a:pt x="724408" y="1137158"/>
                    </a:lnTo>
                    <a:lnTo>
                      <a:pt x="743458" y="1137158"/>
                    </a:lnTo>
                    <a:lnTo>
                      <a:pt x="743458" y="1146683"/>
                    </a:lnTo>
                    <a:lnTo>
                      <a:pt x="752983" y="1146683"/>
                    </a:lnTo>
                    <a:lnTo>
                      <a:pt x="752983" y="1156335"/>
                    </a:lnTo>
                    <a:lnTo>
                      <a:pt x="772033" y="1156335"/>
                    </a:lnTo>
                    <a:lnTo>
                      <a:pt x="772033" y="1184910"/>
                    </a:lnTo>
                    <a:lnTo>
                      <a:pt x="781558" y="1184910"/>
                    </a:lnTo>
                    <a:lnTo>
                      <a:pt x="781558" y="1194435"/>
                    </a:lnTo>
                    <a:lnTo>
                      <a:pt x="791083" y="1194435"/>
                    </a:lnTo>
                    <a:lnTo>
                      <a:pt x="791083" y="1213866"/>
                    </a:lnTo>
                    <a:lnTo>
                      <a:pt x="791083" y="1223391"/>
                    </a:lnTo>
                    <a:lnTo>
                      <a:pt x="810133" y="1223391"/>
                    </a:lnTo>
                    <a:lnTo>
                      <a:pt x="810133" y="1232916"/>
                    </a:lnTo>
                    <a:lnTo>
                      <a:pt x="810133" y="1251966"/>
                    </a:lnTo>
                    <a:lnTo>
                      <a:pt x="829183" y="1251966"/>
                    </a:lnTo>
                    <a:lnTo>
                      <a:pt x="829183" y="1261491"/>
                    </a:lnTo>
                    <a:lnTo>
                      <a:pt x="829183" y="1271016"/>
                    </a:lnTo>
                    <a:lnTo>
                      <a:pt x="838708" y="1271016"/>
                    </a:lnTo>
                    <a:lnTo>
                      <a:pt x="838708" y="1290193"/>
                    </a:lnTo>
                    <a:lnTo>
                      <a:pt x="876681" y="1290193"/>
                    </a:lnTo>
                    <a:lnTo>
                      <a:pt x="876681" y="1299718"/>
                    </a:lnTo>
                    <a:lnTo>
                      <a:pt x="876681" y="1309243"/>
                    </a:lnTo>
                    <a:lnTo>
                      <a:pt x="886206" y="1309243"/>
                    </a:lnTo>
                    <a:lnTo>
                      <a:pt x="886206" y="1328293"/>
                    </a:lnTo>
                    <a:lnTo>
                      <a:pt x="886206" y="1337818"/>
                    </a:lnTo>
                    <a:lnTo>
                      <a:pt x="895731" y="1337818"/>
                    </a:lnTo>
                    <a:lnTo>
                      <a:pt x="895731" y="1356995"/>
                    </a:lnTo>
                    <a:lnTo>
                      <a:pt x="895731" y="1366520"/>
                    </a:lnTo>
                    <a:lnTo>
                      <a:pt x="905256" y="1366520"/>
                    </a:lnTo>
                    <a:lnTo>
                      <a:pt x="905256" y="1376045"/>
                    </a:lnTo>
                    <a:lnTo>
                      <a:pt x="905256" y="1405001"/>
                    </a:lnTo>
                    <a:lnTo>
                      <a:pt x="924306" y="1405001"/>
                    </a:lnTo>
                    <a:lnTo>
                      <a:pt x="924306" y="1414526"/>
                    </a:lnTo>
                    <a:lnTo>
                      <a:pt x="924306" y="1433576"/>
                    </a:lnTo>
                    <a:lnTo>
                      <a:pt x="933831" y="1433576"/>
                    </a:lnTo>
                    <a:lnTo>
                      <a:pt x="933831" y="1443101"/>
                    </a:lnTo>
                    <a:lnTo>
                      <a:pt x="943356" y="1443101"/>
                    </a:lnTo>
                    <a:lnTo>
                      <a:pt x="943356" y="1452626"/>
                    </a:lnTo>
                    <a:lnTo>
                      <a:pt x="962406" y="1452626"/>
                    </a:lnTo>
                    <a:lnTo>
                      <a:pt x="962406" y="1471676"/>
                    </a:lnTo>
                    <a:lnTo>
                      <a:pt x="971931" y="1471676"/>
                    </a:lnTo>
                    <a:lnTo>
                      <a:pt x="971931" y="1481328"/>
                    </a:lnTo>
                    <a:lnTo>
                      <a:pt x="971931" y="1490853"/>
                    </a:lnTo>
                    <a:lnTo>
                      <a:pt x="981710" y="1490853"/>
                    </a:lnTo>
                    <a:lnTo>
                      <a:pt x="981710" y="1509903"/>
                    </a:lnTo>
                    <a:lnTo>
                      <a:pt x="991235" y="1509903"/>
                    </a:lnTo>
                    <a:lnTo>
                      <a:pt x="991235" y="1519428"/>
                    </a:lnTo>
                    <a:lnTo>
                      <a:pt x="1010285" y="1519428"/>
                    </a:lnTo>
                    <a:lnTo>
                      <a:pt x="1038860" y="1519428"/>
                    </a:lnTo>
                    <a:lnTo>
                      <a:pt x="1038860" y="1548003"/>
                    </a:lnTo>
                    <a:lnTo>
                      <a:pt x="1048385" y="1548003"/>
                    </a:lnTo>
                    <a:lnTo>
                      <a:pt x="1057910" y="1548003"/>
                    </a:lnTo>
                    <a:lnTo>
                      <a:pt x="1057910" y="1557655"/>
                    </a:lnTo>
                    <a:lnTo>
                      <a:pt x="1076960" y="1557655"/>
                    </a:lnTo>
                    <a:lnTo>
                      <a:pt x="1076960" y="1586230"/>
                    </a:lnTo>
                    <a:lnTo>
                      <a:pt x="1086485" y="1586230"/>
                    </a:lnTo>
                    <a:lnTo>
                      <a:pt x="1086485" y="1596009"/>
                    </a:lnTo>
                    <a:lnTo>
                      <a:pt x="1096010" y="1596009"/>
                    </a:lnTo>
                    <a:lnTo>
                      <a:pt x="1096010" y="1605661"/>
                    </a:lnTo>
                    <a:lnTo>
                      <a:pt x="1096010" y="1624711"/>
                    </a:lnTo>
                    <a:lnTo>
                      <a:pt x="1115060" y="1624711"/>
                    </a:lnTo>
                    <a:lnTo>
                      <a:pt x="1115060" y="1634236"/>
                    </a:lnTo>
                    <a:lnTo>
                      <a:pt x="1115060" y="1653286"/>
                    </a:lnTo>
                    <a:lnTo>
                      <a:pt x="1124585" y="1653286"/>
                    </a:lnTo>
                    <a:lnTo>
                      <a:pt x="1124585" y="1662811"/>
                    </a:lnTo>
                    <a:lnTo>
                      <a:pt x="1124585" y="1672336"/>
                    </a:lnTo>
                    <a:lnTo>
                      <a:pt x="1143635" y="1672336"/>
                    </a:lnTo>
                    <a:lnTo>
                      <a:pt x="1143635" y="1691513"/>
                    </a:lnTo>
                    <a:lnTo>
                      <a:pt x="1162685" y="1691513"/>
                    </a:lnTo>
                    <a:lnTo>
                      <a:pt x="1162685" y="1701038"/>
                    </a:lnTo>
                    <a:lnTo>
                      <a:pt x="1172210" y="1701038"/>
                    </a:lnTo>
                    <a:lnTo>
                      <a:pt x="1172210" y="1710563"/>
                    </a:lnTo>
                    <a:lnTo>
                      <a:pt x="1219708" y="1710563"/>
                    </a:lnTo>
                    <a:lnTo>
                      <a:pt x="1219708" y="1729613"/>
                    </a:lnTo>
                    <a:lnTo>
                      <a:pt x="1238758" y="1729613"/>
                    </a:lnTo>
                    <a:lnTo>
                      <a:pt x="1238758" y="1739138"/>
                    </a:lnTo>
                    <a:lnTo>
                      <a:pt x="1248283" y="1739138"/>
                    </a:lnTo>
                    <a:lnTo>
                      <a:pt x="1248283" y="1748663"/>
                    </a:lnTo>
                    <a:lnTo>
                      <a:pt x="1257808" y="1748663"/>
                    </a:lnTo>
                    <a:lnTo>
                      <a:pt x="1257808" y="1777364"/>
                    </a:lnTo>
                    <a:lnTo>
                      <a:pt x="1267714" y="1777364"/>
                    </a:lnTo>
                    <a:lnTo>
                      <a:pt x="1267714" y="1796669"/>
                    </a:lnTo>
                    <a:lnTo>
                      <a:pt x="1296289" y="1796669"/>
                    </a:lnTo>
                    <a:lnTo>
                      <a:pt x="1296289" y="1806320"/>
                    </a:lnTo>
                    <a:lnTo>
                      <a:pt x="1305814" y="1806320"/>
                    </a:lnTo>
                    <a:lnTo>
                      <a:pt x="1305814" y="1815845"/>
                    </a:lnTo>
                    <a:lnTo>
                      <a:pt x="1324864" y="1815845"/>
                    </a:lnTo>
                    <a:lnTo>
                      <a:pt x="1324864" y="1834895"/>
                    </a:lnTo>
                    <a:lnTo>
                      <a:pt x="1334262" y="1834895"/>
                    </a:lnTo>
                    <a:lnTo>
                      <a:pt x="1334262" y="1844420"/>
                    </a:lnTo>
                    <a:lnTo>
                      <a:pt x="1381887" y="1844420"/>
                    </a:lnTo>
                    <a:lnTo>
                      <a:pt x="1381887" y="1853945"/>
                    </a:lnTo>
                    <a:lnTo>
                      <a:pt x="1391412" y="1853945"/>
                    </a:lnTo>
                    <a:lnTo>
                      <a:pt x="1391412" y="1872995"/>
                    </a:lnTo>
                    <a:lnTo>
                      <a:pt x="1400937" y="1872995"/>
                    </a:lnTo>
                    <a:lnTo>
                      <a:pt x="1400937" y="1882648"/>
                    </a:lnTo>
                    <a:lnTo>
                      <a:pt x="1410462" y="1882648"/>
                    </a:lnTo>
                    <a:lnTo>
                      <a:pt x="1410462" y="1901698"/>
                    </a:lnTo>
                    <a:lnTo>
                      <a:pt x="1429512" y="1901698"/>
                    </a:lnTo>
                    <a:lnTo>
                      <a:pt x="1429512" y="1911223"/>
                    </a:lnTo>
                    <a:lnTo>
                      <a:pt x="1486662" y="1911223"/>
                    </a:lnTo>
                    <a:lnTo>
                      <a:pt x="1486662" y="1920748"/>
                    </a:lnTo>
                    <a:lnTo>
                      <a:pt x="1496187" y="1920748"/>
                    </a:lnTo>
                    <a:lnTo>
                      <a:pt x="1496187" y="1939798"/>
                    </a:lnTo>
                    <a:lnTo>
                      <a:pt x="1524762" y="1939798"/>
                    </a:lnTo>
                    <a:lnTo>
                      <a:pt x="1524762" y="1949323"/>
                    </a:lnTo>
                    <a:lnTo>
                      <a:pt x="1563116" y="1949323"/>
                    </a:lnTo>
                    <a:lnTo>
                      <a:pt x="1563116" y="1958848"/>
                    </a:lnTo>
                    <a:lnTo>
                      <a:pt x="1601216" y="1958848"/>
                    </a:lnTo>
                    <a:lnTo>
                      <a:pt x="1601216" y="1978279"/>
                    </a:lnTo>
                    <a:lnTo>
                      <a:pt x="1620266" y="1978279"/>
                    </a:lnTo>
                    <a:lnTo>
                      <a:pt x="1620266" y="1987804"/>
                    </a:lnTo>
                    <a:lnTo>
                      <a:pt x="1658366" y="1987804"/>
                    </a:lnTo>
                    <a:lnTo>
                      <a:pt x="1658366" y="2006981"/>
                    </a:lnTo>
                    <a:lnTo>
                      <a:pt x="1686941" y="2006981"/>
                    </a:lnTo>
                    <a:lnTo>
                      <a:pt x="1686941" y="2016506"/>
                    </a:lnTo>
                    <a:lnTo>
                      <a:pt x="1724914" y="2016506"/>
                    </a:lnTo>
                    <a:lnTo>
                      <a:pt x="1724914" y="2026031"/>
                    </a:lnTo>
                    <a:lnTo>
                      <a:pt x="1734439" y="2026031"/>
                    </a:lnTo>
                    <a:lnTo>
                      <a:pt x="1734439" y="2045081"/>
                    </a:lnTo>
                    <a:lnTo>
                      <a:pt x="1820164" y="2045081"/>
                    </a:lnTo>
                    <a:lnTo>
                      <a:pt x="1820164" y="2054606"/>
                    </a:lnTo>
                    <a:lnTo>
                      <a:pt x="1820164" y="2064131"/>
                    </a:lnTo>
                    <a:lnTo>
                      <a:pt x="1868043" y="2064131"/>
                    </a:lnTo>
                    <a:lnTo>
                      <a:pt x="1868043" y="2083308"/>
                    </a:lnTo>
                    <a:lnTo>
                      <a:pt x="1915668" y="2083308"/>
                    </a:lnTo>
                    <a:lnTo>
                      <a:pt x="1915668" y="2092833"/>
                    </a:lnTo>
                    <a:lnTo>
                      <a:pt x="1944243" y="2092833"/>
                    </a:lnTo>
                    <a:lnTo>
                      <a:pt x="1944243" y="2111883"/>
                    </a:lnTo>
                    <a:lnTo>
                      <a:pt x="1953768" y="2111883"/>
                    </a:lnTo>
                    <a:lnTo>
                      <a:pt x="1953768" y="2121408"/>
                    </a:lnTo>
                    <a:lnTo>
                      <a:pt x="1963293" y="2121408"/>
                    </a:lnTo>
                    <a:lnTo>
                      <a:pt x="1963293" y="2130933"/>
                    </a:lnTo>
                    <a:lnTo>
                      <a:pt x="1972818" y="2130933"/>
                    </a:lnTo>
                    <a:lnTo>
                      <a:pt x="1972818" y="2149983"/>
                    </a:lnTo>
                    <a:lnTo>
                      <a:pt x="2049018" y="2149983"/>
                    </a:lnTo>
                    <a:lnTo>
                      <a:pt x="2049018" y="2159508"/>
                    </a:lnTo>
                    <a:lnTo>
                      <a:pt x="2106041" y="2159508"/>
                    </a:lnTo>
                    <a:lnTo>
                      <a:pt x="2106041" y="2169414"/>
                    </a:lnTo>
                    <a:lnTo>
                      <a:pt x="2211070" y="2169414"/>
                    </a:lnTo>
                    <a:lnTo>
                      <a:pt x="2211070" y="2188464"/>
                    </a:lnTo>
                    <a:lnTo>
                      <a:pt x="2363470" y="2188464"/>
                    </a:lnTo>
                    <a:lnTo>
                      <a:pt x="2363470" y="2197989"/>
                    </a:lnTo>
                    <a:lnTo>
                      <a:pt x="2525649" y="2197989"/>
                    </a:lnTo>
                    <a:lnTo>
                      <a:pt x="2525649" y="2217166"/>
                    </a:lnTo>
                    <a:lnTo>
                      <a:pt x="2649347" y="2217166"/>
                    </a:lnTo>
                    <a:lnTo>
                      <a:pt x="2649347" y="2226691"/>
                    </a:lnTo>
                    <a:lnTo>
                      <a:pt x="2677922" y="2226691"/>
                    </a:lnTo>
                    <a:lnTo>
                      <a:pt x="2687447" y="2226691"/>
                    </a:lnTo>
                    <a:lnTo>
                      <a:pt x="2687447" y="2236216"/>
                    </a:lnTo>
                    <a:lnTo>
                      <a:pt x="2725801" y="2236216"/>
                    </a:lnTo>
                    <a:lnTo>
                      <a:pt x="2763901" y="2236216"/>
                    </a:lnTo>
                    <a:lnTo>
                      <a:pt x="2763901" y="2255266"/>
                    </a:lnTo>
                    <a:lnTo>
                      <a:pt x="2840101" y="2255266"/>
                    </a:lnTo>
                    <a:lnTo>
                      <a:pt x="2840101" y="2264791"/>
                    </a:lnTo>
                    <a:lnTo>
                      <a:pt x="2925711" y="2264791"/>
                    </a:lnTo>
                    <a:lnTo>
                      <a:pt x="3040253" y="2264791"/>
                    </a:lnTo>
                    <a:lnTo>
                      <a:pt x="3040253" y="2283968"/>
                    </a:lnTo>
                    <a:lnTo>
                      <a:pt x="3059303" y="2283968"/>
                    </a:lnTo>
                    <a:lnTo>
                      <a:pt x="3059303" y="2293493"/>
                    </a:lnTo>
                    <a:lnTo>
                      <a:pt x="3078353" y="2293493"/>
                    </a:lnTo>
                    <a:lnTo>
                      <a:pt x="3078353" y="2303018"/>
                    </a:lnTo>
                    <a:lnTo>
                      <a:pt x="3202178" y="2303018"/>
                    </a:lnTo>
                    <a:lnTo>
                      <a:pt x="3211703" y="2303018"/>
                    </a:lnTo>
                    <a:lnTo>
                      <a:pt x="3211703" y="2322068"/>
                    </a:lnTo>
                    <a:lnTo>
                      <a:pt x="3230753" y="2322068"/>
                    </a:lnTo>
                    <a:lnTo>
                      <a:pt x="3478529" y="2322068"/>
                    </a:lnTo>
                    <a:lnTo>
                      <a:pt x="3478529" y="2331593"/>
                    </a:lnTo>
                    <a:lnTo>
                      <a:pt x="3783469" y="2331593"/>
                    </a:lnTo>
                    <a:lnTo>
                      <a:pt x="3783469" y="2350643"/>
                    </a:lnTo>
                    <a:lnTo>
                      <a:pt x="3792994" y="2350643"/>
                    </a:lnTo>
                    <a:lnTo>
                      <a:pt x="3792994" y="2370074"/>
                    </a:lnTo>
                    <a:lnTo>
                      <a:pt x="3802519" y="2370074"/>
                    </a:lnTo>
                    <a:lnTo>
                      <a:pt x="4488942" y="2370074"/>
                    </a:lnTo>
                    <a:lnTo>
                      <a:pt x="4488942" y="2389124"/>
                    </a:lnTo>
                    <a:lnTo>
                      <a:pt x="4698746" y="2389124"/>
                    </a:lnTo>
                    <a:lnTo>
                      <a:pt x="4698746" y="2417826"/>
                    </a:lnTo>
                    <a:lnTo>
                      <a:pt x="6128270" y="2417826"/>
                    </a:lnTo>
                    <a:lnTo>
                      <a:pt x="6442710" y="2417826"/>
                    </a:lnTo>
                  </a:path>
                </a:pathLst>
              </a:custGeom>
              <a:ln w="158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350" kern="0" dirty="0">
                  <a:solidFill>
                    <a:sysClr val="windowText" lastClr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" name="Group 10"/>
            <p:cNvGrpSpPr/>
            <p:nvPr/>
          </p:nvGrpSpPr>
          <p:grpSpPr>
            <a:xfrm>
              <a:off x="1417894" y="2082118"/>
              <a:ext cx="6005374" cy="2957900"/>
              <a:chOff x="441960" y="1447800"/>
              <a:chExt cx="8321040" cy="4144977"/>
            </a:xfrm>
          </p:grpSpPr>
          <p:sp>
            <p:nvSpPr>
              <p:cNvPr id="17" name="object 1102"/>
              <p:cNvSpPr txBox="1"/>
              <p:nvPr/>
            </p:nvSpPr>
            <p:spPr>
              <a:xfrm>
                <a:off x="1439722" y="5169802"/>
                <a:ext cx="128654" cy="22643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" defTabSz="685800">
                  <a:defRPr/>
                </a:pPr>
                <a:r>
                  <a:rPr sz="1050" kern="0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0</a:t>
                </a:r>
                <a:endParaRPr sz="105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/>
                </a:endParaRPr>
              </a:p>
            </p:txBody>
          </p:sp>
          <p:sp>
            <p:nvSpPr>
              <p:cNvPr id="18" name="object 1104"/>
              <p:cNvSpPr txBox="1"/>
              <p:nvPr/>
            </p:nvSpPr>
            <p:spPr>
              <a:xfrm>
                <a:off x="2265008" y="5169801"/>
                <a:ext cx="278167" cy="22643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" defTabSz="685800">
                  <a:defRPr/>
                </a:pPr>
                <a:r>
                  <a:rPr sz="1050" kern="0" spc="-8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1</a:t>
                </a:r>
                <a:r>
                  <a:rPr sz="1050" kern="0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2</a:t>
                </a:r>
                <a:endParaRPr sz="105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/>
                </a:endParaRPr>
              </a:p>
            </p:txBody>
          </p:sp>
          <p:sp>
            <p:nvSpPr>
              <p:cNvPr id="19" name="object 1106"/>
              <p:cNvSpPr txBox="1"/>
              <p:nvPr/>
            </p:nvSpPr>
            <p:spPr>
              <a:xfrm>
                <a:off x="3244194" y="5169802"/>
                <a:ext cx="356206" cy="22643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" defTabSz="685800">
                  <a:defRPr/>
                </a:pPr>
                <a:r>
                  <a:rPr sz="1050" kern="0" spc="-8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2</a:t>
                </a:r>
                <a:r>
                  <a:rPr sz="1050" kern="0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4</a:t>
                </a:r>
                <a:endParaRPr sz="105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/>
                </a:endParaRPr>
              </a:p>
            </p:txBody>
          </p:sp>
          <p:sp>
            <p:nvSpPr>
              <p:cNvPr id="20" name="object 1110"/>
              <p:cNvSpPr txBox="1"/>
              <p:nvPr/>
            </p:nvSpPr>
            <p:spPr>
              <a:xfrm>
                <a:off x="6037537" y="5169802"/>
                <a:ext cx="523745" cy="22643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" defTabSz="685800">
                  <a:defRPr/>
                </a:pPr>
                <a:r>
                  <a:rPr sz="1050" kern="0" spc="-8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6</a:t>
                </a:r>
                <a:r>
                  <a:rPr sz="1050" kern="0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0</a:t>
                </a:r>
                <a:endParaRPr sz="105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/>
                </a:endParaRPr>
              </a:p>
            </p:txBody>
          </p:sp>
          <p:sp>
            <p:nvSpPr>
              <p:cNvPr id="21" name="object 1126"/>
              <p:cNvSpPr txBox="1"/>
              <p:nvPr/>
            </p:nvSpPr>
            <p:spPr>
              <a:xfrm>
                <a:off x="441960" y="2020652"/>
                <a:ext cx="248765" cy="2303570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9525" defTabSz="685800">
                  <a:lnSpc>
                    <a:spcPts val="1403"/>
                  </a:lnSpc>
                  <a:defRPr/>
                </a:pPr>
                <a:r>
                  <a:rPr lang="en-US" sz="1200" b="1" kern="0" spc="-15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Patients</a:t>
                </a:r>
                <a:r>
                  <a:rPr sz="1200" b="1" kern="0" spc="11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 </a:t>
                </a:r>
                <a:r>
                  <a:rPr lang="en-US" sz="1200" b="1" kern="0" spc="-11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S</a:t>
                </a:r>
                <a:r>
                  <a:rPr sz="1200" b="1" kern="0" spc="-15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u</a:t>
                </a:r>
                <a:r>
                  <a:rPr sz="1200" b="1" kern="0" spc="8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r</a:t>
                </a:r>
                <a:r>
                  <a:rPr sz="1200" b="1" kern="0" spc="-11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v</a:t>
                </a:r>
                <a:r>
                  <a:rPr sz="1200" b="1" kern="0" spc="-34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i</a:t>
                </a:r>
                <a:r>
                  <a:rPr sz="1200" b="1" kern="0" spc="-11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v</a:t>
                </a:r>
                <a:r>
                  <a:rPr sz="1200" b="1" kern="0" spc="-34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i</a:t>
                </a:r>
                <a:r>
                  <a:rPr sz="1200" b="1" kern="0" spc="-15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n</a:t>
                </a:r>
                <a:r>
                  <a:rPr sz="1200" b="1" kern="0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g</a:t>
                </a:r>
                <a:r>
                  <a:rPr lang="en-US" sz="1200" b="1" kern="0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, %</a:t>
                </a:r>
                <a:endParaRPr sz="1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/>
                </a:endParaRPr>
              </a:p>
            </p:txBody>
          </p:sp>
          <p:sp>
            <p:nvSpPr>
              <p:cNvPr id="22" name="object 2220"/>
              <p:cNvSpPr txBox="1"/>
              <p:nvPr/>
            </p:nvSpPr>
            <p:spPr>
              <a:xfrm>
                <a:off x="6970229" y="5169801"/>
                <a:ext cx="626524" cy="22643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" defTabSz="685800">
                  <a:defRPr/>
                </a:pPr>
                <a:r>
                  <a:rPr sz="1050" kern="0" spc="-8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7</a:t>
                </a:r>
                <a:r>
                  <a:rPr sz="1050" kern="0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2</a:t>
                </a:r>
                <a:endParaRPr sz="105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/>
                </a:endParaRPr>
              </a:p>
            </p:txBody>
          </p:sp>
          <p:sp>
            <p:nvSpPr>
              <p:cNvPr id="23" name="object 2222"/>
              <p:cNvSpPr txBox="1"/>
              <p:nvPr/>
            </p:nvSpPr>
            <p:spPr>
              <a:xfrm>
                <a:off x="7890296" y="5169802"/>
                <a:ext cx="271370" cy="22643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" defTabSz="685800">
                  <a:tabLst>
                    <a:tab pos="346234" algn="l"/>
                  </a:tabLst>
                  <a:defRPr/>
                </a:pPr>
                <a:r>
                  <a:rPr sz="1050" kern="0" spc="-8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8</a:t>
                </a:r>
                <a:r>
                  <a:rPr sz="1050" kern="0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4</a:t>
                </a:r>
                <a:endParaRPr sz="105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/>
                </a:endParaRPr>
              </a:p>
            </p:txBody>
          </p:sp>
          <p:sp>
            <p:nvSpPr>
              <p:cNvPr id="24" name="object 2235"/>
              <p:cNvSpPr txBox="1"/>
              <p:nvPr/>
            </p:nvSpPr>
            <p:spPr>
              <a:xfrm>
                <a:off x="698039" y="2138531"/>
                <a:ext cx="387542" cy="22643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" algn="r" defTabSz="685800">
                  <a:defRPr/>
                </a:pPr>
                <a:r>
                  <a:rPr sz="1050" kern="0" spc="-8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8</a:t>
                </a:r>
                <a:r>
                  <a:rPr sz="1050" kern="0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0</a:t>
                </a:r>
                <a:endParaRPr sz="105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/>
                </a:endParaRPr>
              </a:p>
            </p:txBody>
          </p:sp>
          <p:sp>
            <p:nvSpPr>
              <p:cNvPr id="25" name="object 2237"/>
              <p:cNvSpPr txBox="1"/>
              <p:nvPr/>
            </p:nvSpPr>
            <p:spPr>
              <a:xfrm>
                <a:off x="543613" y="1793165"/>
                <a:ext cx="541971" cy="22643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" algn="r" defTabSz="685800">
                  <a:defRPr/>
                </a:pPr>
                <a:r>
                  <a:rPr sz="1050" kern="0" spc="-8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9</a:t>
                </a:r>
                <a:r>
                  <a:rPr sz="1050" kern="0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0</a:t>
                </a:r>
                <a:endParaRPr sz="105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/>
                </a:endParaRPr>
              </a:p>
            </p:txBody>
          </p:sp>
          <p:grpSp>
            <p:nvGrpSpPr>
              <p:cNvPr id="26" name="Group 2689"/>
              <p:cNvGrpSpPr/>
              <p:nvPr/>
            </p:nvGrpSpPr>
            <p:grpSpPr>
              <a:xfrm>
                <a:off x="1127897" y="1485015"/>
                <a:ext cx="7635103" cy="3634501"/>
                <a:chOff x="2134507" y="1421230"/>
                <a:chExt cx="5539208" cy="3296593"/>
              </a:xfrm>
            </p:grpSpPr>
            <p:sp>
              <p:nvSpPr>
                <p:cNvPr id="40" name="object 1099"/>
                <p:cNvSpPr/>
                <p:nvPr/>
              </p:nvSpPr>
              <p:spPr>
                <a:xfrm>
                  <a:off x="2205910" y="1421230"/>
                  <a:ext cx="0" cy="322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4300220">
                      <a:moveTo>
                        <a:pt x="0" y="4299965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" name="object 1101"/>
                <p:cNvSpPr/>
                <p:nvPr/>
              </p:nvSpPr>
              <p:spPr>
                <a:xfrm>
                  <a:off x="2413227" y="4645916"/>
                  <a:ext cx="0" cy="71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95885">
                      <a:moveTo>
                        <a:pt x="0" y="0"/>
                      </a:moveTo>
                      <a:lnTo>
                        <a:pt x="0" y="95681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" name="object 1103"/>
                <p:cNvSpPr/>
                <p:nvPr/>
              </p:nvSpPr>
              <p:spPr>
                <a:xfrm>
                  <a:off x="3084967" y="4645916"/>
                  <a:ext cx="0" cy="71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95885">
                      <a:moveTo>
                        <a:pt x="0" y="0"/>
                      </a:moveTo>
                      <a:lnTo>
                        <a:pt x="0" y="95681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" name="object 1105"/>
                <p:cNvSpPr/>
                <p:nvPr/>
              </p:nvSpPr>
              <p:spPr>
                <a:xfrm>
                  <a:off x="3756800" y="4645916"/>
                  <a:ext cx="0" cy="71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95885">
                      <a:moveTo>
                        <a:pt x="0" y="0"/>
                      </a:moveTo>
                      <a:lnTo>
                        <a:pt x="0" y="95681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" name="object 1107"/>
                <p:cNvSpPr/>
                <p:nvPr/>
              </p:nvSpPr>
              <p:spPr>
                <a:xfrm>
                  <a:off x="4435966" y="4645916"/>
                  <a:ext cx="0" cy="71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95885">
                      <a:moveTo>
                        <a:pt x="0" y="0"/>
                      </a:moveTo>
                      <a:lnTo>
                        <a:pt x="0" y="95681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" name="object 1108"/>
                <p:cNvSpPr/>
                <p:nvPr/>
              </p:nvSpPr>
              <p:spPr>
                <a:xfrm>
                  <a:off x="5107799" y="4645916"/>
                  <a:ext cx="0" cy="71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95885">
                      <a:moveTo>
                        <a:pt x="0" y="0"/>
                      </a:moveTo>
                      <a:lnTo>
                        <a:pt x="0" y="95681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6" name="object 1109"/>
                <p:cNvSpPr/>
                <p:nvPr/>
              </p:nvSpPr>
              <p:spPr>
                <a:xfrm>
                  <a:off x="5779632" y="4645916"/>
                  <a:ext cx="0" cy="71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95885">
                      <a:moveTo>
                        <a:pt x="0" y="0"/>
                      </a:moveTo>
                      <a:lnTo>
                        <a:pt x="0" y="95681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" name="object 1111"/>
                <p:cNvSpPr/>
                <p:nvPr/>
              </p:nvSpPr>
              <p:spPr>
                <a:xfrm>
                  <a:off x="6458607" y="4645916"/>
                  <a:ext cx="0" cy="71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95885">
                      <a:moveTo>
                        <a:pt x="0" y="0"/>
                      </a:moveTo>
                      <a:lnTo>
                        <a:pt x="0" y="95681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8" name="object 1112"/>
                <p:cNvSpPr/>
                <p:nvPr/>
              </p:nvSpPr>
              <p:spPr>
                <a:xfrm>
                  <a:off x="7130338" y="4645916"/>
                  <a:ext cx="0" cy="71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95885">
                      <a:moveTo>
                        <a:pt x="0" y="0"/>
                      </a:moveTo>
                      <a:lnTo>
                        <a:pt x="0" y="95681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9" name="object 1113"/>
                <p:cNvSpPr/>
                <p:nvPr/>
              </p:nvSpPr>
              <p:spPr>
                <a:xfrm>
                  <a:off x="7466444" y="4645916"/>
                  <a:ext cx="0" cy="71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95885">
                      <a:moveTo>
                        <a:pt x="0" y="0"/>
                      </a:moveTo>
                      <a:lnTo>
                        <a:pt x="0" y="95681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0" name="object 1114"/>
                <p:cNvSpPr/>
                <p:nvPr/>
              </p:nvSpPr>
              <p:spPr>
                <a:xfrm>
                  <a:off x="2205910" y="1421230"/>
                  <a:ext cx="0" cy="322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4300220">
                      <a:moveTo>
                        <a:pt x="0" y="4299965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1" name="object 1115"/>
                <p:cNvSpPr/>
                <p:nvPr/>
              </p:nvSpPr>
              <p:spPr>
                <a:xfrm>
                  <a:off x="2134507" y="4602965"/>
                  <a:ext cx="71431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">
                      <a:moveTo>
                        <a:pt x="95211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2" name="object 1116"/>
                <p:cNvSpPr/>
                <p:nvPr/>
              </p:nvSpPr>
              <p:spPr>
                <a:xfrm>
                  <a:off x="2134507" y="4287710"/>
                  <a:ext cx="71431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">
                      <a:moveTo>
                        <a:pt x="95211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3" name="object 1117"/>
                <p:cNvSpPr/>
                <p:nvPr/>
              </p:nvSpPr>
              <p:spPr>
                <a:xfrm>
                  <a:off x="2134507" y="3979607"/>
                  <a:ext cx="71431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">
                      <a:moveTo>
                        <a:pt x="95211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4" name="object 1118"/>
                <p:cNvSpPr/>
                <p:nvPr/>
              </p:nvSpPr>
              <p:spPr>
                <a:xfrm>
                  <a:off x="2134507" y="3664363"/>
                  <a:ext cx="71431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">
                      <a:moveTo>
                        <a:pt x="95211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" name="object 1119"/>
                <p:cNvSpPr/>
                <p:nvPr/>
              </p:nvSpPr>
              <p:spPr>
                <a:xfrm>
                  <a:off x="2134507" y="3348823"/>
                  <a:ext cx="71431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">
                      <a:moveTo>
                        <a:pt x="95211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" name="object 1120"/>
                <p:cNvSpPr/>
                <p:nvPr/>
              </p:nvSpPr>
              <p:spPr>
                <a:xfrm>
                  <a:off x="2134507" y="3033573"/>
                  <a:ext cx="71431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">
                      <a:moveTo>
                        <a:pt x="95211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7" name="object 1121"/>
                <p:cNvSpPr/>
                <p:nvPr/>
              </p:nvSpPr>
              <p:spPr>
                <a:xfrm>
                  <a:off x="2134507" y="2718230"/>
                  <a:ext cx="71431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">
                      <a:moveTo>
                        <a:pt x="95211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" name="object 1122"/>
                <p:cNvSpPr/>
                <p:nvPr/>
              </p:nvSpPr>
              <p:spPr>
                <a:xfrm>
                  <a:off x="2134507" y="2402979"/>
                  <a:ext cx="71431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">
                      <a:moveTo>
                        <a:pt x="95211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" name="object 1123"/>
                <p:cNvSpPr/>
                <p:nvPr/>
              </p:nvSpPr>
              <p:spPr>
                <a:xfrm>
                  <a:off x="2134507" y="2094872"/>
                  <a:ext cx="71431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">
                      <a:moveTo>
                        <a:pt x="95211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0" name="object 1124"/>
                <p:cNvSpPr/>
                <p:nvPr/>
              </p:nvSpPr>
              <p:spPr>
                <a:xfrm>
                  <a:off x="2134507" y="1779338"/>
                  <a:ext cx="71431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">
                      <a:moveTo>
                        <a:pt x="95211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" name="object 1125"/>
                <p:cNvSpPr/>
                <p:nvPr/>
              </p:nvSpPr>
              <p:spPr>
                <a:xfrm>
                  <a:off x="2134507" y="1464088"/>
                  <a:ext cx="71431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">
                      <a:moveTo>
                        <a:pt x="95211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" name="object 2211"/>
                <p:cNvSpPr/>
                <p:nvPr/>
              </p:nvSpPr>
              <p:spPr>
                <a:xfrm>
                  <a:off x="2205910" y="1421230"/>
                  <a:ext cx="0" cy="322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4300220">
                      <a:moveTo>
                        <a:pt x="0" y="4299965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3" name="object 2212"/>
                <p:cNvSpPr/>
                <p:nvPr/>
              </p:nvSpPr>
              <p:spPr>
                <a:xfrm>
                  <a:off x="2205910" y="4645916"/>
                  <a:ext cx="546780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1070">
                      <a:moveTo>
                        <a:pt x="0" y="0"/>
                      </a:moveTo>
                      <a:lnTo>
                        <a:pt x="7291044" y="0"/>
                      </a:lnTo>
                    </a:path>
                  </a:pathLst>
                </a:custGeom>
                <a:ln w="9525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4" name="object 2213"/>
                <p:cNvSpPr/>
                <p:nvPr/>
              </p:nvSpPr>
              <p:spPr>
                <a:xfrm>
                  <a:off x="2413227" y="4645916"/>
                  <a:ext cx="0" cy="71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95885">
                      <a:moveTo>
                        <a:pt x="0" y="0"/>
                      </a:moveTo>
                      <a:lnTo>
                        <a:pt x="0" y="95681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5" name="object 2214"/>
                <p:cNvSpPr/>
                <p:nvPr/>
              </p:nvSpPr>
              <p:spPr>
                <a:xfrm>
                  <a:off x="3084967" y="4645916"/>
                  <a:ext cx="0" cy="71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95885">
                      <a:moveTo>
                        <a:pt x="0" y="0"/>
                      </a:moveTo>
                      <a:lnTo>
                        <a:pt x="0" y="95681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6" name="object 2215"/>
                <p:cNvSpPr/>
                <p:nvPr/>
              </p:nvSpPr>
              <p:spPr>
                <a:xfrm>
                  <a:off x="3756800" y="4645916"/>
                  <a:ext cx="0" cy="71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95885">
                      <a:moveTo>
                        <a:pt x="0" y="0"/>
                      </a:moveTo>
                      <a:lnTo>
                        <a:pt x="0" y="95681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" name="object 2216"/>
                <p:cNvSpPr/>
                <p:nvPr/>
              </p:nvSpPr>
              <p:spPr>
                <a:xfrm>
                  <a:off x="4435966" y="4645916"/>
                  <a:ext cx="0" cy="71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95885">
                      <a:moveTo>
                        <a:pt x="0" y="0"/>
                      </a:moveTo>
                      <a:lnTo>
                        <a:pt x="0" y="95681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8" name="object 2217"/>
                <p:cNvSpPr/>
                <p:nvPr/>
              </p:nvSpPr>
              <p:spPr>
                <a:xfrm>
                  <a:off x="5107799" y="4645916"/>
                  <a:ext cx="0" cy="71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95885">
                      <a:moveTo>
                        <a:pt x="0" y="0"/>
                      </a:moveTo>
                      <a:lnTo>
                        <a:pt x="0" y="95681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9" name="object 2218"/>
                <p:cNvSpPr/>
                <p:nvPr/>
              </p:nvSpPr>
              <p:spPr>
                <a:xfrm>
                  <a:off x="5779632" y="4645916"/>
                  <a:ext cx="0" cy="71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95885">
                      <a:moveTo>
                        <a:pt x="0" y="0"/>
                      </a:moveTo>
                      <a:lnTo>
                        <a:pt x="0" y="95681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0" name="object 2219"/>
                <p:cNvSpPr/>
                <p:nvPr/>
              </p:nvSpPr>
              <p:spPr>
                <a:xfrm>
                  <a:off x="6458607" y="4645916"/>
                  <a:ext cx="0" cy="71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95885">
                      <a:moveTo>
                        <a:pt x="0" y="0"/>
                      </a:moveTo>
                      <a:lnTo>
                        <a:pt x="0" y="95681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1" name="object 2221"/>
                <p:cNvSpPr/>
                <p:nvPr/>
              </p:nvSpPr>
              <p:spPr>
                <a:xfrm>
                  <a:off x="7130338" y="4645916"/>
                  <a:ext cx="0" cy="71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95885">
                      <a:moveTo>
                        <a:pt x="0" y="0"/>
                      </a:moveTo>
                      <a:lnTo>
                        <a:pt x="0" y="95681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" name="object 2223"/>
                <p:cNvSpPr/>
                <p:nvPr/>
              </p:nvSpPr>
              <p:spPr>
                <a:xfrm>
                  <a:off x="7466444" y="4645916"/>
                  <a:ext cx="0" cy="71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95885">
                      <a:moveTo>
                        <a:pt x="0" y="0"/>
                      </a:moveTo>
                      <a:lnTo>
                        <a:pt x="0" y="95681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3" name="object 2224"/>
                <p:cNvSpPr/>
                <p:nvPr/>
              </p:nvSpPr>
              <p:spPr>
                <a:xfrm>
                  <a:off x="2205910" y="1421230"/>
                  <a:ext cx="0" cy="322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4300220">
                      <a:moveTo>
                        <a:pt x="0" y="4299965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4" name="object 2225"/>
                <p:cNvSpPr/>
                <p:nvPr/>
              </p:nvSpPr>
              <p:spPr>
                <a:xfrm>
                  <a:off x="2134507" y="4602965"/>
                  <a:ext cx="71431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">
                      <a:moveTo>
                        <a:pt x="95211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5" name="object 2226"/>
                <p:cNvSpPr/>
                <p:nvPr/>
              </p:nvSpPr>
              <p:spPr>
                <a:xfrm>
                  <a:off x="2134507" y="4287710"/>
                  <a:ext cx="71431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">
                      <a:moveTo>
                        <a:pt x="95211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6" name="object 2227"/>
                <p:cNvSpPr/>
                <p:nvPr/>
              </p:nvSpPr>
              <p:spPr>
                <a:xfrm>
                  <a:off x="2134507" y="3979607"/>
                  <a:ext cx="71431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">
                      <a:moveTo>
                        <a:pt x="95211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7" name="object 2228"/>
                <p:cNvSpPr/>
                <p:nvPr/>
              </p:nvSpPr>
              <p:spPr>
                <a:xfrm>
                  <a:off x="2134507" y="3664363"/>
                  <a:ext cx="71431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">
                      <a:moveTo>
                        <a:pt x="95211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8" name="object 2229"/>
                <p:cNvSpPr/>
                <p:nvPr/>
              </p:nvSpPr>
              <p:spPr>
                <a:xfrm>
                  <a:off x="2134507" y="3348823"/>
                  <a:ext cx="71431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">
                      <a:moveTo>
                        <a:pt x="95211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9" name="object 2230"/>
                <p:cNvSpPr/>
                <p:nvPr/>
              </p:nvSpPr>
              <p:spPr>
                <a:xfrm>
                  <a:off x="2134507" y="3033573"/>
                  <a:ext cx="71431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">
                      <a:moveTo>
                        <a:pt x="95211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0" name="object 2231"/>
                <p:cNvSpPr/>
                <p:nvPr/>
              </p:nvSpPr>
              <p:spPr>
                <a:xfrm>
                  <a:off x="2134507" y="2718230"/>
                  <a:ext cx="71431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">
                      <a:moveTo>
                        <a:pt x="95211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1" name="object 2232"/>
                <p:cNvSpPr/>
                <p:nvPr/>
              </p:nvSpPr>
              <p:spPr>
                <a:xfrm>
                  <a:off x="2134507" y="2402979"/>
                  <a:ext cx="71431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">
                      <a:moveTo>
                        <a:pt x="95211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2" name="object 2234"/>
                <p:cNvSpPr/>
                <p:nvPr/>
              </p:nvSpPr>
              <p:spPr>
                <a:xfrm>
                  <a:off x="2134507" y="2094872"/>
                  <a:ext cx="71431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">
                      <a:moveTo>
                        <a:pt x="95211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" name="object 2236"/>
                <p:cNvSpPr/>
                <p:nvPr/>
              </p:nvSpPr>
              <p:spPr>
                <a:xfrm>
                  <a:off x="2134507" y="1779338"/>
                  <a:ext cx="71431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">
                      <a:moveTo>
                        <a:pt x="95211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" name="object 2238"/>
                <p:cNvSpPr/>
                <p:nvPr/>
              </p:nvSpPr>
              <p:spPr>
                <a:xfrm>
                  <a:off x="2134507" y="1464088"/>
                  <a:ext cx="71431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">
                      <a:moveTo>
                        <a:pt x="95211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35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7" name="object 2239"/>
              <p:cNvSpPr txBox="1"/>
              <p:nvPr/>
            </p:nvSpPr>
            <p:spPr>
              <a:xfrm>
                <a:off x="543613" y="1447800"/>
                <a:ext cx="541973" cy="22643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" algn="r" defTabSz="685800">
                  <a:defRPr/>
                </a:pPr>
                <a:r>
                  <a:rPr sz="1050" kern="0" spc="-8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10</a:t>
                </a:r>
                <a:r>
                  <a:rPr sz="1050" kern="0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0</a:t>
                </a:r>
                <a:endParaRPr sz="105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/>
                </a:endParaRPr>
              </a:p>
            </p:txBody>
          </p:sp>
          <p:sp>
            <p:nvSpPr>
              <p:cNvPr id="28" name="object 2244"/>
              <p:cNvSpPr txBox="1"/>
              <p:nvPr/>
            </p:nvSpPr>
            <p:spPr>
              <a:xfrm>
                <a:off x="3768096" y="5334000"/>
                <a:ext cx="2216498" cy="25877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18586" defTabSz="685800">
                  <a:spcBef>
                    <a:spcPts val="623"/>
                  </a:spcBef>
                  <a:defRPr/>
                </a:pPr>
                <a:r>
                  <a:rPr lang="en-US" sz="1200" b="1" kern="0" spc="-19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T</a:t>
                </a:r>
                <a:r>
                  <a:rPr sz="1200" b="1" kern="0" spc="-19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ime</a:t>
                </a:r>
                <a:r>
                  <a:rPr lang="en-US" sz="1200" b="1" kern="0" spc="-19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,</a:t>
                </a:r>
                <a:r>
                  <a:rPr sz="1200" b="1" kern="0" spc="-38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 </a:t>
                </a:r>
                <a:r>
                  <a:rPr sz="1200" b="1" kern="0" spc="-11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months</a:t>
                </a:r>
                <a:endParaRPr sz="1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/>
                </a:endParaRPr>
              </a:p>
            </p:txBody>
          </p:sp>
          <p:sp>
            <p:nvSpPr>
              <p:cNvPr id="29" name="object 1106"/>
              <p:cNvSpPr txBox="1"/>
              <p:nvPr/>
            </p:nvSpPr>
            <p:spPr>
              <a:xfrm>
                <a:off x="4194815" y="5169801"/>
                <a:ext cx="382126" cy="22643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" defTabSz="685800">
                  <a:defRPr/>
                </a:pPr>
                <a:r>
                  <a:rPr lang="en-US" sz="1050" kern="0" spc="-8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36</a:t>
                </a:r>
                <a:endParaRPr sz="105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/>
                </a:endParaRPr>
              </a:p>
            </p:txBody>
          </p:sp>
          <p:sp>
            <p:nvSpPr>
              <p:cNvPr id="30" name="object 1106"/>
              <p:cNvSpPr txBox="1"/>
              <p:nvPr/>
            </p:nvSpPr>
            <p:spPr>
              <a:xfrm>
                <a:off x="5121185" y="5169803"/>
                <a:ext cx="507406" cy="22643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" defTabSz="685800">
                  <a:defRPr/>
                </a:pPr>
                <a:r>
                  <a:rPr lang="en-US" sz="1050" kern="0" spc="-8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48</a:t>
                </a:r>
                <a:endParaRPr sz="105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/>
                </a:endParaRPr>
              </a:p>
            </p:txBody>
          </p:sp>
          <p:sp>
            <p:nvSpPr>
              <p:cNvPr id="31" name="object 2222"/>
              <p:cNvSpPr txBox="1"/>
              <p:nvPr/>
            </p:nvSpPr>
            <p:spPr>
              <a:xfrm>
                <a:off x="8329362" y="5169803"/>
                <a:ext cx="293344" cy="22643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" algn="ctr" defTabSz="685800">
                  <a:tabLst>
                    <a:tab pos="346234" algn="l"/>
                  </a:tabLst>
                  <a:defRPr/>
                </a:pPr>
                <a:r>
                  <a:rPr sz="1050" kern="0" spc="-8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9</a:t>
                </a:r>
                <a:r>
                  <a:rPr sz="1050" kern="0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0</a:t>
                </a:r>
                <a:endParaRPr sz="105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/>
                </a:endParaRPr>
              </a:p>
            </p:txBody>
          </p:sp>
          <p:sp>
            <p:nvSpPr>
              <p:cNvPr id="32" name="object 2235"/>
              <p:cNvSpPr txBox="1"/>
              <p:nvPr/>
            </p:nvSpPr>
            <p:spPr>
              <a:xfrm>
                <a:off x="698039" y="3174627"/>
                <a:ext cx="387542" cy="22643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" algn="r" defTabSz="685800">
                  <a:defRPr/>
                </a:pPr>
                <a:r>
                  <a:rPr lang="en-US" sz="1050" kern="0" spc="-8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5</a:t>
                </a:r>
                <a:r>
                  <a:rPr sz="1050" kern="0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0</a:t>
                </a:r>
                <a:endParaRPr sz="105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/>
                </a:endParaRPr>
              </a:p>
            </p:txBody>
          </p:sp>
          <p:sp>
            <p:nvSpPr>
              <p:cNvPr id="33" name="object 2237"/>
              <p:cNvSpPr txBox="1"/>
              <p:nvPr/>
            </p:nvSpPr>
            <p:spPr>
              <a:xfrm>
                <a:off x="698039" y="2829262"/>
                <a:ext cx="387542" cy="22643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" algn="r" defTabSz="685800">
                  <a:defRPr/>
                </a:pPr>
                <a:r>
                  <a:rPr lang="en-US" sz="1050" kern="0" spc="-8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6</a:t>
                </a:r>
                <a:r>
                  <a:rPr sz="1050" kern="0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0</a:t>
                </a:r>
                <a:endParaRPr sz="105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/>
                </a:endParaRPr>
              </a:p>
            </p:txBody>
          </p:sp>
          <p:sp>
            <p:nvSpPr>
              <p:cNvPr id="34" name="object 2239"/>
              <p:cNvSpPr txBox="1"/>
              <p:nvPr/>
            </p:nvSpPr>
            <p:spPr>
              <a:xfrm>
                <a:off x="754763" y="2483896"/>
                <a:ext cx="330821" cy="22643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" algn="r" defTabSz="685800">
                  <a:defRPr/>
                </a:pPr>
                <a:r>
                  <a:rPr lang="en-US" sz="1050" kern="0" spc="-8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70</a:t>
                </a:r>
                <a:endParaRPr sz="105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/>
                </a:endParaRPr>
              </a:p>
            </p:txBody>
          </p:sp>
          <p:sp>
            <p:nvSpPr>
              <p:cNvPr id="35" name="object 2235"/>
              <p:cNvSpPr txBox="1"/>
              <p:nvPr/>
            </p:nvSpPr>
            <p:spPr>
              <a:xfrm>
                <a:off x="698039" y="4210722"/>
                <a:ext cx="387542" cy="22643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" algn="r" defTabSz="685800">
                  <a:defRPr/>
                </a:pPr>
                <a:r>
                  <a:rPr lang="en-US" sz="1050" kern="0" spc="-8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2</a:t>
                </a:r>
                <a:r>
                  <a:rPr sz="1050" kern="0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0</a:t>
                </a:r>
                <a:endParaRPr sz="105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/>
                </a:endParaRPr>
              </a:p>
            </p:txBody>
          </p:sp>
          <p:sp>
            <p:nvSpPr>
              <p:cNvPr id="36" name="object 2237"/>
              <p:cNvSpPr txBox="1"/>
              <p:nvPr/>
            </p:nvSpPr>
            <p:spPr>
              <a:xfrm>
                <a:off x="543613" y="3865358"/>
                <a:ext cx="541971" cy="22643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" algn="r" defTabSz="685800">
                  <a:defRPr/>
                </a:pPr>
                <a:r>
                  <a:rPr lang="en-US" sz="1050" kern="0" spc="-8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3</a:t>
                </a:r>
                <a:r>
                  <a:rPr sz="1050" kern="0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0</a:t>
                </a:r>
                <a:endParaRPr sz="105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/>
                </a:endParaRPr>
              </a:p>
            </p:txBody>
          </p:sp>
          <p:sp>
            <p:nvSpPr>
              <p:cNvPr id="37" name="object 2239"/>
              <p:cNvSpPr txBox="1"/>
              <p:nvPr/>
            </p:nvSpPr>
            <p:spPr>
              <a:xfrm>
                <a:off x="754763" y="3519991"/>
                <a:ext cx="330821" cy="22643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" algn="r" defTabSz="685800">
                  <a:defRPr/>
                </a:pPr>
                <a:r>
                  <a:rPr lang="en-US" sz="1050" kern="0" spc="-8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4</a:t>
                </a:r>
                <a:r>
                  <a:rPr sz="1050" kern="0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0</a:t>
                </a:r>
                <a:endParaRPr sz="105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/>
                </a:endParaRPr>
              </a:p>
            </p:txBody>
          </p:sp>
          <p:sp>
            <p:nvSpPr>
              <p:cNvPr id="38" name="object 2235"/>
              <p:cNvSpPr txBox="1"/>
              <p:nvPr/>
            </p:nvSpPr>
            <p:spPr>
              <a:xfrm>
                <a:off x="543613" y="4556089"/>
                <a:ext cx="541971" cy="22643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" algn="r" defTabSz="685800">
                  <a:defRPr/>
                </a:pPr>
                <a:r>
                  <a:rPr lang="en-US" sz="1050" kern="0" spc="-8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1</a:t>
                </a:r>
                <a:r>
                  <a:rPr sz="1050" kern="0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0</a:t>
                </a:r>
                <a:endParaRPr sz="105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/>
                </a:endParaRPr>
              </a:p>
            </p:txBody>
          </p:sp>
          <p:sp>
            <p:nvSpPr>
              <p:cNvPr id="39" name="object 2235"/>
              <p:cNvSpPr txBox="1"/>
              <p:nvPr/>
            </p:nvSpPr>
            <p:spPr>
              <a:xfrm>
                <a:off x="855847" y="4901452"/>
                <a:ext cx="229736" cy="22643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" algn="r" defTabSz="685800">
                  <a:defRPr/>
                </a:pPr>
                <a:r>
                  <a:rPr sz="1050" kern="0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0</a:t>
                </a:r>
                <a:endParaRPr sz="105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/>
                </a:endParaRPr>
              </a:p>
            </p:txBody>
          </p:sp>
        </p:grpSp>
      </p:grpSp>
      <p:sp>
        <p:nvSpPr>
          <p:cNvPr id="2263" name="TextBox 7"/>
          <p:cNvSpPr txBox="1"/>
          <p:nvPr/>
        </p:nvSpPr>
        <p:spPr>
          <a:xfrm>
            <a:off x="301577" y="5805264"/>
            <a:ext cx="12046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050" b="1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Patients at risk</a:t>
            </a:r>
          </a:p>
        </p:txBody>
      </p:sp>
      <p:sp>
        <p:nvSpPr>
          <p:cNvPr id="2266" name="Textfeld 2265"/>
          <p:cNvSpPr txBox="1"/>
          <p:nvPr/>
        </p:nvSpPr>
        <p:spPr>
          <a:xfrm>
            <a:off x="3791744" y="6525344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Stone RM et al., N Engl J Med. 2017; 377:354-64</a:t>
            </a:r>
          </a:p>
        </p:txBody>
      </p:sp>
      <p:sp>
        <p:nvSpPr>
          <p:cNvPr id="2264" name="Rechteck 2263"/>
          <p:cNvSpPr/>
          <p:nvPr/>
        </p:nvSpPr>
        <p:spPr>
          <a:xfrm>
            <a:off x="0" y="-1"/>
            <a:ext cx="12192000" cy="10775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65" name="Text Box 2"/>
          <p:cNvSpPr txBox="1">
            <a:spLocks noChangeArrowheads="1"/>
          </p:cNvSpPr>
          <p:nvPr/>
        </p:nvSpPr>
        <p:spPr bwMode="auto">
          <a:xfrm>
            <a:off x="968819" y="14637"/>
            <a:ext cx="10801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de-DE" sz="3600" b="1" dirty="0" smtClean="0"/>
              <a:t>Primary </a:t>
            </a:r>
            <a:r>
              <a:rPr lang="de-DE" sz="3600" b="1" dirty="0" err="1" smtClean="0"/>
              <a:t>endpoint</a:t>
            </a:r>
            <a:r>
              <a:rPr lang="de-DE" sz="3600" b="1" dirty="0" smtClean="0"/>
              <a:t>: Overall </a:t>
            </a:r>
            <a:r>
              <a:rPr lang="de-DE" sz="3600" b="1" dirty="0" err="1" smtClean="0"/>
              <a:t>survival</a:t>
            </a:r>
            <a:endParaRPr lang="de-DE" sz="3600" b="1" dirty="0" smtClean="0"/>
          </a:p>
          <a:p>
            <a:pPr algn="ctr">
              <a:spcBef>
                <a:spcPct val="0"/>
              </a:spcBef>
              <a:defRPr/>
            </a:pPr>
            <a:r>
              <a:rPr lang="de-DE" sz="2800" dirty="0" smtClean="0"/>
              <a:t>- </a:t>
            </a:r>
            <a:r>
              <a:rPr lang="de-DE" sz="2800" dirty="0" err="1" smtClean="0"/>
              <a:t>noncensored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SCT -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143761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Table 2684"/>
          <p:cNvGraphicFramePr>
            <a:graphicFrameLocks noGrp="1"/>
          </p:cNvGraphicFramePr>
          <p:nvPr>
            <p:extLst/>
          </p:nvPr>
        </p:nvGraphicFramePr>
        <p:xfrm>
          <a:off x="1956446" y="1196752"/>
          <a:ext cx="8316018" cy="478053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943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7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886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43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1589">
                  <a:extLst>
                    <a:ext uri="{9D8B030D-6E8A-4147-A177-3AD203B41FA5}">
                      <a16:colId xmlns:a16="http://schemas.microsoft.com/office/drawing/2014/main" xmlns="" val="2139412353"/>
                    </a:ext>
                  </a:extLst>
                </a:gridCol>
              </a:tblGrid>
              <a:tr h="608476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34290" marT="34290" marB="3429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</a:rPr>
                        <a:t>N</a:t>
                      </a:r>
                    </a:p>
                  </a:txBody>
                  <a:tcPr marL="68580" marR="34290" marT="34290" marB="3429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</a:rPr>
                        <a:t>HR (95% CI)</a:t>
                      </a:r>
                    </a:p>
                  </a:txBody>
                  <a:tcPr marL="68580" marR="34290" marT="34290" marB="3429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</a:rPr>
                        <a:t>HR 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</a:rPr>
                        <a:t>(95% CI)</a:t>
                      </a:r>
                    </a:p>
                  </a:txBody>
                  <a:tcPr marL="68580" marR="34290" marT="34290" marB="3429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/>
                          </a:solidFill>
                          <a:latin typeface="+mn-lt"/>
                        </a:rPr>
                        <a:t>P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</a:rPr>
                        <a:t> Value</a:t>
                      </a:r>
                    </a:p>
                  </a:txBody>
                  <a:tcPr marL="68580" marR="34290" marT="34290" marB="3429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892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</a:rPr>
                        <a:t>Overall </a:t>
                      </a:r>
                    </a:p>
                    <a:p>
                      <a:r>
                        <a:rPr lang="en-US" sz="1800" dirty="0">
                          <a:latin typeface="+mn-lt"/>
                        </a:rPr>
                        <a:t>(stratified)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3429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717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34290" marT="34290" marB="3429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3429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0.78 </a:t>
                      </a:r>
                    </a:p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(0.63-0.96)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.009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7015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3429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34290" marT="34290" marB="3429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3429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8924">
                <a:tc>
                  <a:txBody>
                    <a:bodyPr/>
                    <a:lstStyle/>
                    <a:p>
                      <a:r>
                        <a:rPr lang="en-US" sz="1800" i="1" dirty="0">
                          <a:latin typeface="+mn-lt"/>
                        </a:rPr>
                        <a:t>FLT3</a:t>
                      </a:r>
                      <a:r>
                        <a:rPr lang="en-US" sz="1800" dirty="0">
                          <a:latin typeface="+mn-lt"/>
                        </a:rPr>
                        <a:t>-ITD high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3429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214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34290" marT="34290" marB="3429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3429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0.80 </a:t>
                      </a:r>
                    </a:p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(0.57-1.12)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.19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7015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3429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34290" marT="34290" marB="3429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3429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8924">
                <a:tc>
                  <a:txBody>
                    <a:bodyPr/>
                    <a:lstStyle/>
                    <a:p>
                      <a:r>
                        <a:rPr lang="en-US" sz="1800" i="1" dirty="0">
                          <a:latin typeface="+mn-lt"/>
                        </a:rPr>
                        <a:t>FLT3</a:t>
                      </a:r>
                      <a:r>
                        <a:rPr lang="en-US" sz="1800" dirty="0">
                          <a:latin typeface="+mn-lt"/>
                        </a:rPr>
                        <a:t>-ITD low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3429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341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34290" marT="34290" marB="3429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3429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0.80 </a:t>
                      </a:r>
                    </a:p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(0.60-1.11)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.19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7015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3429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34290" marT="34290" marB="3429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3429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8924">
                <a:tc>
                  <a:txBody>
                    <a:bodyPr/>
                    <a:lstStyle/>
                    <a:p>
                      <a:r>
                        <a:rPr lang="en-US" sz="1800" i="1" dirty="0">
                          <a:latin typeface="+mn-lt"/>
                        </a:rPr>
                        <a:t>FLT3</a:t>
                      </a:r>
                      <a:r>
                        <a:rPr lang="en-US" sz="1800" dirty="0">
                          <a:latin typeface="+mn-lt"/>
                        </a:rPr>
                        <a:t>-TKD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34290" marT="34290" marB="3429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162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34290" marT="34290" marB="3429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34290" marT="34290" marB="34290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0.65 </a:t>
                      </a:r>
                    </a:p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(0.39-1.08)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.10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65731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3429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3429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3429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3429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3429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52" name="Content Placeholder 2"/>
          <p:cNvGraphicFramePr>
            <a:graphicFrameLocks/>
          </p:cNvGraphicFramePr>
          <p:nvPr>
            <p:extLst/>
          </p:nvPr>
        </p:nvGraphicFramePr>
        <p:xfrm>
          <a:off x="4620742" y="1512786"/>
          <a:ext cx="3159327" cy="4515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5" name="TextBox 2751"/>
          <p:cNvSpPr txBox="1"/>
          <p:nvPr/>
        </p:nvSpPr>
        <p:spPr>
          <a:xfrm>
            <a:off x="3540622" y="5689251"/>
            <a:ext cx="3073846" cy="338554"/>
          </a:xfrm>
          <a:prstGeom prst="rect">
            <a:avLst/>
          </a:prstGeom>
          <a:noFill/>
          <a:ln>
            <a:noFill/>
          </a:ln>
        </p:spPr>
        <p:txBody>
          <a:bodyPr wrap="square" rIns="0" rtlCol="0">
            <a:spAutoFit/>
          </a:bodyPr>
          <a:lstStyle/>
          <a:p>
            <a:pPr algn="r" defTabSz="685800">
              <a:defRPr/>
            </a:pPr>
            <a:r>
              <a:rPr lang="en-US" sz="1600" b="1" kern="0" dirty="0">
                <a:solidFill>
                  <a:srgbClr val="0090BE"/>
                </a:solidFill>
              </a:rPr>
              <a:t>Favors midostaurin</a:t>
            </a:r>
          </a:p>
        </p:txBody>
      </p:sp>
      <p:sp>
        <p:nvSpPr>
          <p:cNvPr id="66" name="TextBox 2752"/>
          <p:cNvSpPr txBox="1"/>
          <p:nvPr/>
        </p:nvSpPr>
        <p:spPr>
          <a:xfrm>
            <a:off x="6803042" y="5699979"/>
            <a:ext cx="2601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Favors placebo</a:t>
            </a:r>
          </a:p>
        </p:txBody>
      </p:sp>
      <p:cxnSp>
        <p:nvCxnSpPr>
          <p:cNvPr id="67" name="Straight Arrow Connector 2753"/>
          <p:cNvCxnSpPr>
            <a:cxnSpLocks/>
          </p:cNvCxnSpPr>
          <p:nvPr/>
        </p:nvCxnSpPr>
        <p:spPr>
          <a:xfrm flipV="1">
            <a:off x="6852990" y="6193307"/>
            <a:ext cx="720080" cy="2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>
            <a:cxnSpLocks/>
          </p:cNvCxnSpPr>
          <p:nvPr/>
        </p:nvCxnSpPr>
        <p:spPr>
          <a:xfrm flipH="1">
            <a:off x="4870791" y="6193307"/>
            <a:ext cx="1956804" cy="0"/>
          </a:xfrm>
          <a:prstGeom prst="straightConnector1">
            <a:avLst/>
          </a:prstGeom>
          <a:ln w="28575">
            <a:solidFill>
              <a:srgbClr val="0090B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68"/>
          <p:cNvSpPr txBox="1"/>
          <p:nvPr/>
        </p:nvSpPr>
        <p:spPr>
          <a:xfrm>
            <a:off x="3981564" y="6390887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Stone RM et al., N Engl J Med. 2017; 377:354-64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0"/>
            <a:ext cx="12192000" cy="8946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343472" y="93391"/>
            <a:ext cx="100091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sz="4000" b="1" dirty="0">
                <a:latin typeface="Calibri" panose="020F0502020204030204" pitchFamily="34" charset="0"/>
              </a:rPr>
              <a:t>Consistent </a:t>
            </a:r>
            <a:r>
              <a:rPr lang="en-US" sz="4000" b="1" dirty="0" smtClean="0">
                <a:latin typeface="Calibri" panose="020F0502020204030204" pitchFamily="34" charset="0"/>
              </a:rPr>
              <a:t>effect </a:t>
            </a:r>
            <a:r>
              <a:rPr lang="en-US" sz="4000" b="1" dirty="0">
                <a:latin typeface="Calibri" panose="020F0502020204030204" pitchFamily="34" charset="0"/>
              </a:rPr>
              <a:t>on OS by </a:t>
            </a:r>
            <a:r>
              <a:rPr lang="en-US" sz="4000" b="1" i="1" dirty="0">
                <a:latin typeface="Calibri" panose="020F0502020204030204" pitchFamily="34" charset="0"/>
              </a:rPr>
              <a:t>FLT3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smtClean="0">
                <a:latin typeface="Calibri" panose="020F0502020204030204" pitchFamily="34" charset="0"/>
              </a:rPr>
              <a:t>mutation type</a:t>
            </a:r>
            <a:endParaRPr lang="de-DE" sz="40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671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6" name="Group 5"/>
          <p:cNvGrpSpPr/>
          <p:nvPr/>
        </p:nvGrpSpPr>
        <p:grpSpPr>
          <a:xfrm>
            <a:off x="695400" y="1844824"/>
            <a:ext cx="8208912" cy="3938024"/>
            <a:chOff x="441960" y="1436304"/>
            <a:chExt cx="7538421" cy="4178068"/>
          </a:xfrm>
        </p:grpSpPr>
        <p:sp>
          <p:nvSpPr>
            <p:cNvPr id="1627" name="object 5"/>
            <p:cNvSpPr/>
            <p:nvPr/>
          </p:nvSpPr>
          <p:spPr>
            <a:xfrm>
              <a:off x="1706407" y="1936710"/>
              <a:ext cx="44373" cy="0"/>
            </a:xfrm>
            <a:custGeom>
              <a:avLst/>
              <a:gdLst/>
              <a:ahLst/>
              <a:cxnLst/>
              <a:rect l="l" t="t" r="r" b="b"/>
              <a:pathLst>
                <a:path w="24130">
                  <a:moveTo>
                    <a:pt x="0" y="0"/>
                  </a:moveTo>
                  <a:lnTo>
                    <a:pt x="24066" y="0"/>
                  </a:lnTo>
                </a:path>
              </a:pathLst>
            </a:custGeom>
            <a:ln w="9525">
              <a:solidFill>
                <a:srgbClr val="0460A9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defRPr/>
              </a:pPr>
              <a:endParaRPr sz="1050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" name="object 6"/>
            <p:cNvSpPr/>
            <p:nvPr/>
          </p:nvSpPr>
          <p:spPr>
            <a:xfrm>
              <a:off x="1728530" y="1916113"/>
              <a:ext cx="0" cy="41309"/>
            </a:xfrm>
            <a:custGeom>
              <a:avLst/>
              <a:gdLst/>
              <a:ahLst/>
              <a:cxnLst/>
              <a:rect l="l" t="t" r="r" b="b"/>
              <a:pathLst>
                <a:path h="24130">
                  <a:moveTo>
                    <a:pt x="0" y="0"/>
                  </a:moveTo>
                  <a:lnTo>
                    <a:pt x="0" y="24066"/>
                  </a:lnTo>
                </a:path>
              </a:pathLst>
            </a:custGeom>
            <a:ln w="9525">
              <a:solidFill>
                <a:srgbClr val="0460A9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defRPr/>
              </a:pPr>
              <a:endParaRPr sz="1050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9" name="object 93"/>
            <p:cNvSpPr/>
            <p:nvPr/>
          </p:nvSpPr>
          <p:spPr>
            <a:xfrm>
              <a:off x="1706407" y="1936710"/>
              <a:ext cx="44373" cy="0"/>
            </a:xfrm>
            <a:custGeom>
              <a:avLst/>
              <a:gdLst/>
              <a:ahLst/>
              <a:cxnLst/>
              <a:rect l="l" t="t" r="r" b="b"/>
              <a:pathLst>
                <a:path w="24130">
                  <a:moveTo>
                    <a:pt x="0" y="0"/>
                  </a:moveTo>
                  <a:lnTo>
                    <a:pt x="24066" y="0"/>
                  </a:lnTo>
                </a:path>
              </a:pathLst>
            </a:custGeom>
            <a:ln w="9525">
              <a:solidFill>
                <a:srgbClr val="0460A9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defRPr/>
              </a:pPr>
              <a:endParaRPr sz="1050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30" name="object 94"/>
            <p:cNvSpPr/>
            <p:nvPr/>
          </p:nvSpPr>
          <p:spPr>
            <a:xfrm>
              <a:off x="1728530" y="1916113"/>
              <a:ext cx="0" cy="41309"/>
            </a:xfrm>
            <a:custGeom>
              <a:avLst/>
              <a:gdLst/>
              <a:ahLst/>
              <a:cxnLst/>
              <a:rect l="l" t="t" r="r" b="b"/>
              <a:pathLst>
                <a:path h="24130">
                  <a:moveTo>
                    <a:pt x="0" y="0"/>
                  </a:moveTo>
                  <a:lnTo>
                    <a:pt x="0" y="24066"/>
                  </a:lnTo>
                </a:path>
              </a:pathLst>
            </a:custGeom>
            <a:ln w="9525">
              <a:solidFill>
                <a:srgbClr val="0460A9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defRPr/>
              </a:pPr>
              <a:endParaRPr sz="1050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31" name="object 499"/>
            <p:cNvSpPr/>
            <p:nvPr/>
          </p:nvSpPr>
          <p:spPr>
            <a:xfrm>
              <a:off x="1474143" y="1483708"/>
              <a:ext cx="5673922" cy="2162181"/>
            </a:xfrm>
            <a:custGeom>
              <a:avLst/>
              <a:gdLst/>
              <a:ahLst/>
              <a:cxnLst/>
              <a:rect l="l" t="t" r="r" b="b"/>
              <a:pathLst>
                <a:path w="3085465" h="1263014">
                  <a:moveTo>
                    <a:pt x="0" y="0"/>
                  </a:moveTo>
                  <a:lnTo>
                    <a:pt x="12026" y="0"/>
                  </a:lnTo>
                  <a:lnTo>
                    <a:pt x="12026" y="18034"/>
                  </a:lnTo>
                  <a:lnTo>
                    <a:pt x="24053" y="18034"/>
                  </a:lnTo>
                  <a:lnTo>
                    <a:pt x="24053" y="36080"/>
                  </a:lnTo>
                  <a:lnTo>
                    <a:pt x="24053" y="54127"/>
                  </a:lnTo>
                  <a:lnTo>
                    <a:pt x="30073" y="54127"/>
                  </a:lnTo>
                  <a:lnTo>
                    <a:pt x="30073" y="72174"/>
                  </a:lnTo>
                  <a:lnTo>
                    <a:pt x="42100" y="72174"/>
                  </a:lnTo>
                  <a:lnTo>
                    <a:pt x="42100" y="90208"/>
                  </a:lnTo>
                  <a:lnTo>
                    <a:pt x="48120" y="90208"/>
                  </a:lnTo>
                  <a:lnTo>
                    <a:pt x="48120" y="108254"/>
                  </a:lnTo>
                  <a:lnTo>
                    <a:pt x="60147" y="108254"/>
                  </a:lnTo>
                  <a:lnTo>
                    <a:pt x="66154" y="108254"/>
                  </a:lnTo>
                  <a:lnTo>
                    <a:pt x="66154" y="126288"/>
                  </a:lnTo>
                  <a:lnTo>
                    <a:pt x="66154" y="144335"/>
                  </a:lnTo>
                  <a:lnTo>
                    <a:pt x="72174" y="144335"/>
                  </a:lnTo>
                  <a:lnTo>
                    <a:pt x="72174" y="162382"/>
                  </a:lnTo>
                  <a:lnTo>
                    <a:pt x="90220" y="162382"/>
                  </a:lnTo>
                  <a:lnTo>
                    <a:pt x="90220" y="180416"/>
                  </a:lnTo>
                  <a:lnTo>
                    <a:pt x="114274" y="180416"/>
                  </a:lnTo>
                  <a:lnTo>
                    <a:pt x="114274" y="198462"/>
                  </a:lnTo>
                  <a:lnTo>
                    <a:pt x="114274" y="228536"/>
                  </a:lnTo>
                  <a:lnTo>
                    <a:pt x="120294" y="228536"/>
                  </a:lnTo>
                  <a:lnTo>
                    <a:pt x="120294" y="246570"/>
                  </a:lnTo>
                  <a:lnTo>
                    <a:pt x="132321" y="246570"/>
                  </a:lnTo>
                  <a:lnTo>
                    <a:pt x="132321" y="264617"/>
                  </a:lnTo>
                  <a:lnTo>
                    <a:pt x="138341" y="264617"/>
                  </a:lnTo>
                  <a:lnTo>
                    <a:pt x="144348" y="264617"/>
                  </a:lnTo>
                  <a:lnTo>
                    <a:pt x="144348" y="282651"/>
                  </a:lnTo>
                  <a:lnTo>
                    <a:pt x="162394" y="282651"/>
                  </a:lnTo>
                  <a:lnTo>
                    <a:pt x="162394" y="300697"/>
                  </a:lnTo>
                  <a:lnTo>
                    <a:pt x="162394" y="318744"/>
                  </a:lnTo>
                  <a:lnTo>
                    <a:pt x="168402" y="318744"/>
                  </a:lnTo>
                  <a:lnTo>
                    <a:pt x="168402" y="336791"/>
                  </a:lnTo>
                  <a:lnTo>
                    <a:pt x="174421" y="336791"/>
                  </a:lnTo>
                  <a:lnTo>
                    <a:pt x="174421" y="372872"/>
                  </a:lnTo>
                  <a:lnTo>
                    <a:pt x="180441" y="372872"/>
                  </a:lnTo>
                  <a:lnTo>
                    <a:pt x="180441" y="396925"/>
                  </a:lnTo>
                  <a:lnTo>
                    <a:pt x="192468" y="396925"/>
                  </a:lnTo>
                  <a:lnTo>
                    <a:pt x="192468" y="414972"/>
                  </a:lnTo>
                  <a:lnTo>
                    <a:pt x="198475" y="414972"/>
                  </a:lnTo>
                  <a:lnTo>
                    <a:pt x="198475" y="433006"/>
                  </a:lnTo>
                  <a:lnTo>
                    <a:pt x="210515" y="433006"/>
                  </a:lnTo>
                  <a:lnTo>
                    <a:pt x="210515" y="469099"/>
                  </a:lnTo>
                  <a:lnTo>
                    <a:pt x="216522" y="469099"/>
                  </a:lnTo>
                  <a:lnTo>
                    <a:pt x="216522" y="487133"/>
                  </a:lnTo>
                  <a:lnTo>
                    <a:pt x="222542" y="487133"/>
                  </a:lnTo>
                  <a:lnTo>
                    <a:pt x="222542" y="523214"/>
                  </a:lnTo>
                  <a:lnTo>
                    <a:pt x="222542" y="541261"/>
                  </a:lnTo>
                  <a:lnTo>
                    <a:pt x="228549" y="541261"/>
                  </a:lnTo>
                  <a:lnTo>
                    <a:pt x="228549" y="559308"/>
                  </a:lnTo>
                  <a:lnTo>
                    <a:pt x="228549" y="577342"/>
                  </a:lnTo>
                  <a:lnTo>
                    <a:pt x="234569" y="577342"/>
                  </a:lnTo>
                  <a:lnTo>
                    <a:pt x="234569" y="595388"/>
                  </a:lnTo>
                  <a:lnTo>
                    <a:pt x="246595" y="595388"/>
                  </a:lnTo>
                  <a:lnTo>
                    <a:pt x="246595" y="613435"/>
                  </a:lnTo>
                  <a:lnTo>
                    <a:pt x="270662" y="613435"/>
                  </a:lnTo>
                  <a:lnTo>
                    <a:pt x="270662" y="631469"/>
                  </a:lnTo>
                  <a:lnTo>
                    <a:pt x="270662" y="649516"/>
                  </a:lnTo>
                  <a:lnTo>
                    <a:pt x="288696" y="649516"/>
                  </a:lnTo>
                  <a:lnTo>
                    <a:pt x="288696" y="667550"/>
                  </a:lnTo>
                  <a:lnTo>
                    <a:pt x="294716" y="667550"/>
                  </a:lnTo>
                  <a:lnTo>
                    <a:pt x="294716" y="685596"/>
                  </a:lnTo>
                  <a:lnTo>
                    <a:pt x="312750" y="685596"/>
                  </a:lnTo>
                  <a:lnTo>
                    <a:pt x="312750" y="703643"/>
                  </a:lnTo>
                  <a:lnTo>
                    <a:pt x="324789" y="703643"/>
                  </a:lnTo>
                  <a:lnTo>
                    <a:pt x="324789" y="721677"/>
                  </a:lnTo>
                  <a:lnTo>
                    <a:pt x="324789" y="739724"/>
                  </a:lnTo>
                  <a:lnTo>
                    <a:pt x="354863" y="739724"/>
                  </a:lnTo>
                  <a:lnTo>
                    <a:pt x="354863" y="775804"/>
                  </a:lnTo>
                  <a:lnTo>
                    <a:pt x="372897" y="775804"/>
                  </a:lnTo>
                  <a:lnTo>
                    <a:pt x="372897" y="793851"/>
                  </a:lnTo>
                  <a:lnTo>
                    <a:pt x="378917" y="793851"/>
                  </a:lnTo>
                  <a:lnTo>
                    <a:pt x="378917" y="811898"/>
                  </a:lnTo>
                  <a:lnTo>
                    <a:pt x="390944" y="811898"/>
                  </a:lnTo>
                  <a:lnTo>
                    <a:pt x="427037" y="811898"/>
                  </a:lnTo>
                  <a:lnTo>
                    <a:pt x="427037" y="835952"/>
                  </a:lnTo>
                  <a:lnTo>
                    <a:pt x="433044" y="835952"/>
                  </a:lnTo>
                  <a:lnTo>
                    <a:pt x="433044" y="890079"/>
                  </a:lnTo>
                  <a:lnTo>
                    <a:pt x="451091" y="890079"/>
                  </a:lnTo>
                  <a:lnTo>
                    <a:pt x="451091" y="908113"/>
                  </a:lnTo>
                  <a:lnTo>
                    <a:pt x="481164" y="908113"/>
                  </a:lnTo>
                  <a:lnTo>
                    <a:pt x="481164" y="926160"/>
                  </a:lnTo>
                  <a:lnTo>
                    <a:pt x="553339" y="926160"/>
                  </a:lnTo>
                  <a:lnTo>
                    <a:pt x="553339" y="944206"/>
                  </a:lnTo>
                  <a:lnTo>
                    <a:pt x="571385" y="944206"/>
                  </a:lnTo>
                  <a:lnTo>
                    <a:pt x="571385" y="962240"/>
                  </a:lnTo>
                  <a:lnTo>
                    <a:pt x="589432" y="962240"/>
                  </a:lnTo>
                  <a:lnTo>
                    <a:pt x="589432" y="980287"/>
                  </a:lnTo>
                  <a:lnTo>
                    <a:pt x="613486" y="980287"/>
                  </a:lnTo>
                  <a:lnTo>
                    <a:pt x="613486" y="998321"/>
                  </a:lnTo>
                  <a:lnTo>
                    <a:pt x="643559" y="998321"/>
                  </a:lnTo>
                  <a:lnTo>
                    <a:pt x="643559" y="1016368"/>
                  </a:lnTo>
                  <a:lnTo>
                    <a:pt x="715733" y="1016368"/>
                  </a:lnTo>
                  <a:lnTo>
                    <a:pt x="715733" y="1040422"/>
                  </a:lnTo>
                  <a:lnTo>
                    <a:pt x="739787" y="1040422"/>
                  </a:lnTo>
                  <a:lnTo>
                    <a:pt x="739787" y="1058468"/>
                  </a:lnTo>
                  <a:lnTo>
                    <a:pt x="745807" y="1058468"/>
                  </a:lnTo>
                  <a:lnTo>
                    <a:pt x="745807" y="1076515"/>
                  </a:lnTo>
                  <a:lnTo>
                    <a:pt x="842035" y="1076515"/>
                  </a:lnTo>
                  <a:lnTo>
                    <a:pt x="842035" y="1094562"/>
                  </a:lnTo>
                  <a:lnTo>
                    <a:pt x="854075" y="1094562"/>
                  </a:lnTo>
                  <a:lnTo>
                    <a:pt x="854075" y="1112596"/>
                  </a:lnTo>
                  <a:lnTo>
                    <a:pt x="920229" y="1112596"/>
                  </a:lnTo>
                  <a:lnTo>
                    <a:pt x="920229" y="1130630"/>
                  </a:lnTo>
                  <a:lnTo>
                    <a:pt x="1118704" y="1130630"/>
                  </a:lnTo>
                  <a:lnTo>
                    <a:pt x="1118704" y="1148676"/>
                  </a:lnTo>
                  <a:lnTo>
                    <a:pt x="1124724" y="1148676"/>
                  </a:lnTo>
                  <a:lnTo>
                    <a:pt x="1305166" y="1148676"/>
                  </a:lnTo>
                  <a:lnTo>
                    <a:pt x="1305166" y="1166723"/>
                  </a:lnTo>
                  <a:lnTo>
                    <a:pt x="1317193" y="1166723"/>
                  </a:lnTo>
                  <a:lnTo>
                    <a:pt x="1317193" y="1184770"/>
                  </a:lnTo>
                  <a:lnTo>
                    <a:pt x="1347266" y="1184770"/>
                  </a:lnTo>
                  <a:lnTo>
                    <a:pt x="1347266" y="1208824"/>
                  </a:lnTo>
                  <a:lnTo>
                    <a:pt x="1786331" y="1208824"/>
                  </a:lnTo>
                  <a:lnTo>
                    <a:pt x="1786331" y="1226870"/>
                  </a:lnTo>
                  <a:lnTo>
                    <a:pt x="2129155" y="1226870"/>
                  </a:lnTo>
                  <a:lnTo>
                    <a:pt x="2129155" y="1262951"/>
                  </a:lnTo>
                  <a:lnTo>
                    <a:pt x="2856928" y="1262951"/>
                  </a:lnTo>
                  <a:lnTo>
                    <a:pt x="3085477" y="1262951"/>
                  </a:lnTo>
                </a:path>
              </a:pathLst>
            </a:custGeom>
            <a:ln w="28575">
              <a:solidFill>
                <a:srgbClr val="3A53A4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defRPr/>
              </a:pPr>
              <a:endParaRPr sz="1050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32" name="object 501"/>
            <p:cNvSpPr/>
            <p:nvPr/>
          </p:nvSpPr>
          <p:spPr>
            <a:xfrm>
              <a:off x="1474143" y="1483708"/>
              <a:ext cx="5863091" cy="2162181"/>
            </a:xfrm>
            <a:custGeom>
              <a:avLst/>
              <a:gdLst/>
              <a:ahLst/>
              <a:cxnLst/>
              <a:rect l="l" t="t" r="r" b="b"/>
              <a:pathLst>
                <a:path w="3188335" h="1263014">
                  <a:moveTo>
                    <a:pt x="0" y="0"/>
                  </a:moveTo>
                  <a:lnTo>
                    <a:pt x="0" y="36080"/>
                  </a:lnTo>
                  <a:lnTo>
                    <a:pt x="6019" y="36080"/>
                  </a:lnTo>
                  <a:lnTo>
                    <a:pt x="6019" y="54127"/>
                  </a:lnTo>
                  <a:lnTo>
                    <a:pt x="6019" y="66154"/>
                  </a:lnTo>
                  <a:lnTo>
                    <a:pt x="24053" y="66154"/>
                  </a:lnTo>
                  <a:lnTo>
                    <a:pt x="24053" y="84188"/>
                  </a:lnTo>
                  <a:lnTo>
                    <a:pt x="30073" y="84188"/>
                  </a:lnTo>
                  <a:lnTo>
                    <a:pt x="30073" y="120281"/>
                  </a:lnTo>
                  <a:lnTo>
                    <a:pt x="36080" y="120281"/>
                  </a:lnTo>
                  <a:lnTo>
                    <a:pt x="36080" y="138328"/>
                  </a:lnTo>
                  <a:lnTo>
                    <a:pt x="42100" y="138328"/>
                  </a:lnTo>
                  <a:lnTo>
                    <a:pt x="42100" y="174409"/>
                  </a:lnTo>
                  <a:lnTo>
                    <a:pt x="54127" y="174409"/>
                  </a:lnTo>
                  <a:lnTo>
                    <a:pt x="54127" y="192443"/>
                  </a:lnTo>
                  <a:lnTo>
                    <a:pt x="72174" y="192443"/>
                  </a:lnTo>
                  <a:lnTo>
                    <a:pt x="72174" y="204482"/>
                  </a:lnTo>
                  <a:lnTo>
                    <a:pt x="84201" y="204482"/>
                  </a:lnTo>
                  <a:lnTo>
                    <a:pt x="84201" y="222516"/>
                  </a:lnTo>
                  <a:lnTo>
                    <a:pt x="84201" y="240563"/>
                  </a:lnTo>
                  <a:lnTo>
                    <a:pt x="90220" y="240563"/>
                  </a:lnTo>
                  <a:lnTo>
                    <a:pt x="90220" y="258597"/>
                  </a:lnTo>
                  <a:lnTo>
                    <a:pt x="96227" y="258597"/>
                  </a:lnTo>
                  <a:lnTo>
                    <a:pt x="96227" y="276644"/>
                  </a:lnTo>
                  <a:lnTo>
                    <a:pt x="96227" y="294690"/>
                  </a:lnTo>
                  <a:lnTo>
                    <a:pt x="102247" y="294690"/>
                  </a:lnTo>
                  <a:lnTo>
                    <a:pt x="102247" y="312737"/>
                  </a:lnTo>
                  <a:lnTo>
                    <a:pt x="108254" y="312737"/>
                  </a:lnTo>
                  <a:lnTo>
                    <a:pt x="108254" y="330771"/>
                  </a:lnTo>
                  <a:lnTo>
                    <a:pt x="120294" y="330771"/>
                  </a:lnTo>
                  <a:lnTo>
                    <a:pt x="120294" y="360845"/>
                  </a:lnTo>
                  <a:lnTo>
                    <a:pt x="132321" y="360845"/>
                  </a:lnTo>
                  <a:lnTo>
                    <a:pt x="132321" y="378879"/>
                  </a:lnTo>
                  <a:lnTo>
                    <a:pt x="132321" y="414972"/>
                  </a:lnTo>
                  <a:lnTo>
                    <a:pt x="138341" y="414972"/>
                  </a:lnTo>
                  <a:lnTo>
                    <a:pt x="138341" y="433006"/>
                  </a:lnTo>
                  <a:lnTo>
                    <a:pt x="144348" y="433006"/>
                  </a:lnTo>
                  <a:lnTo>
                    <a:pt x="144348" y="451053"/>
                  </a:lnTo>
                  <a:lnTo>
                    <a:pt x="150368" y="451053"/>
                  </a:lnTo>
                  <a:lnTo>
                    <a:pt x="150368" y="469099"/>
                  </a:lnTo>
                  <a:lnTo>
                    <a:pt x="180441" y="469099"/>
                  </a:lnTo>
                  <a:lnTo>
                    <a:pt x="180441" y="487133"/>
                  </a:lnTo>
                  <a:lnTo>
                    <a:pt x="180441" y="499160"/>
                  </a:lnTo>
                  <a:lnTo>
                    <a:pt x="186448" y="499160"/>
                  </a:lnTo>
                  <a:lnTo>
                    <a:pt x="186448" y="517207"/>
                  </a:lnTo>
                  <a:lnTo>
                    <a:pt x="192468" y="517207"/>
                  </a:lnTo>
                  <a:lnTo>
                    <a:pt x="192468" y="535254"/>
                  </a:lnTo>
                  <a:lnTo>
                    <a:pt x="204495" y="535254"/>
                  </a:lnTo>
                  <a:lnTo>
                    <a:pt x="204495" y="553288"/>
                  </a:lnTo>
                  <a:lnTo>
                    <a:pt x="216522" y="553288"/>
                  </a:lnTo>
                  <a:lnTo>
                    <a:pt x="216522" y="571334"/>
                  </a:lnTo>
                  <a:lnTo>
                    <a:pt x="216522" y="607415"/>
                  </a:lnTo>
                  <a:lnTo>
                    <a:pt x="222542" y="607415"/>
                  </a:lnTo>
                  <a:lnTo>
                    <a:pt x="222542" y="625462"/>
                  </a:lnTo>
                  <a:lnTo>
                    <a:pt x="234569" y="625462"/>
                  </a:lnTo>
                  <a:lnTo>
                    <a:pt x="234569" y="643496"/>
                  </a:lnTo>
                  <a:lnTo>
                    <a:pt x="246595" y="643496"/>
                  </a:lnTo>
                  <a:lnTo>
                    <a:pt x="246595" y="661543"/>
                  </a:lnTo>
                  <a:lnTo>
                    <a:pt x="252615" y="661543"/>
                  </a:lnTo>
                  <a:lnTo>
                    <a:pt x="252615" y="673569"/>
                  </a:lnTo>
                  <a:lnTo>
                    <a:pt x="300723" y="673569"/>
                  </a:lnTo>
                  <a:lnTo>
                    <a:pt x="300723" y="691616"/>
                  </a:lnTo>
                  <a:lnTo>
                    <a:pt x="318770" y="691616"/>
                  </a:lnTo>
                  <a:lnTo>
                    <a:pt x="318770" y="709650"/>
                  </a:lnTo>
                  <a:lnTo>
                    <a:pt x="336816" y="709650"/>
                  </a:lnTo>
                  <a:lnTo>
                    <a:pt x="336816" y="727697"/>
                  </a:lnTo>
                  <a:lnTo>
                    <a:pt x="354863" y="727697"/>
                  </a:lnTo>
                  <a:lnTo>
                    <a:pt x="354863" y="745744"/>
                  </a:lnTo>
                  <a:lnTo>
                    <a:pt x="384937" y="745744"/>
                  </a:lnTo>
                  <a:lnTo>
                    <a:pt x="384937" y="763778"/>
                  </a:lnTo>
                  <a:lnTo>
                    <a:pt x="390944" y="763778"/>
                  </a:lnTo>
                  <a:lnTo>
                    <a:pt x="390944" y="781824"/>
                  </a:lnTo>
                  <a:lnTo>
                    <a:pt x="390944" y="799858"/>
                  </a:lnTo>
                  <a:lnTo>
                    <a:pt x="415010" y="799858"/>
                  </a:lnTo>
                  <a:lnTo>
                    <a:pt x="415010" y="817905"/>
                  </a:lnTo>
                  <a:lnTo>
                    <a:pt x="415010" y="835952"/>
                  </a:lnTo>
                  <a:lnTo>
                    <a:pt x="421017" y="835952"/>
                  </a:lnTo>
                  <a:lnTo>
                    <a:pt x="421017" y="853998"/>
                  </a:lnTo>
                  <a:lnTo>
                    <a:pt x="433044" y="853998"/>
                  </a:lnTo>
                  <a:lnTo>
                    <a:pt x="433044" y="866013"/>
                  </a:lnTo>
                  <a:lnTo>
                    <a:pt x="445071" y="866013"/>
                  </a:lnTo>
                  <a:lnTo>
                    <a:pt x="445071" y="884059"/>
                  </a:lnTo>
                  <a:lnTo>
                    <a:pt x="445071" y="902106"/>
                  </a:lnTo>
                  <a:lnTo>
                    <a:pt x="463118" y="902106"/>
                  </a:lnTo>
                  <a:lnTo>
                    <a:pt x="481164" y="902106"/>
                  </a:lnTo>
                  <a:lnTo>
                    <a:pt x="499211" y="902106"/>
                  </a:lnTo>
                  <a:lnTo>
                    <a:pt x="499211" y="920153"/>
                  </a:lnTo>
                  <a:lnTo>
                    <a:pt x="517258" y="920153"/>
                  </a:lnTo>
                  <a:lnTo>
                    <a:pt x="517258" y="938187"/>
                  </a:lnTo>
                  <a:lnTo>
                    <a:pt x="529285" y="938187"/>
                  </a:lnTo>
                  <a:lnTo>
                    <a:pt x="541312" y="938187"/>
                  </a:lnTo>
                  <a:lnTo>
                    <a:pt x="541312" y="956233"/>
                  </a:lnTo>
                  <a:lnTo>
                    <a:pt x="541312" y="974267"/>
                  </a:lnTo>
                  <a:lnTo>
                    <a:pt x="601459" y="974267"/>
                  </a:lnTo>
                  <a:lnTo>
                    <a:pt x="601459" y="992314"/>
                  </a:lnTo>
                  <a:lnTo>
                    <a:pt x="637540" y="992314"/>
                  </a:lnTo>
                  <a:lnTo>
                    <a:pt x="637540" y="1010361"/>
                  </a:lnTo>
                  <a:lnTo>
                    <a:pt x="649566" y="1010361"/>
                  </a:lnTo>
                  <a:lnTo>
                    <a:pt x="655586" y="1010361"/>
                  </a:lnTo>
                  <a:lnTo>
                    <a:pt x="655586" y="1034415"/>
                  </a:lnTo>
                  <a:lnTo>
                    <a:pt x="673633" y="1034415"/>
                  </a:lnTo>
                  <a:lnTo>
                    <a:pt x="673633" y="1052461"/>
                  </a:lnTo>
                  <a:lnTo>
                    <a:pt x="733780" y="1052461"/>
                  </a:lnTo>
                  <a:lnTo>
                    <a:pt x="733780" y="1070495"/>
                  </a:lnTo>
                  <a:lnTo>
                    <a:pt x="830008" y="1070495"/>
                  </a:lnTo>
                  <a:lnTo>
                    <a:pt x="830008" y="1088542"/>
                  </a:lnTo>
                  <a:lnTo>
                    <a:pt x="848055" y="1088542"/>
                  </a:lnTo>
                  <a:lnTo>
                    <a:pt x="848055" y="1106576"/>
                  </a:lnTo>
                  <a:lnTo>
                    <a:pt x="848055" y="1130630"/>
                  </a:lnTo>
                  <a:lnTo>
                    <a:pt x="860082" y="1130630"/>
                  </a:lnTo>
                  <a:lnTo>
                    <a:pt x="908202" y="1130630"/>
                  </a:lnTo>
                  <a:lnTo>
                    <a:pt x="908202" y="1148676"/>
                  </a:lnTo>
                  <a:lnTo>
                    <a:pt x="926249" y="1148676"/>
                  </a:lnTo>
                  <a:lnTo>
                    <a:pt x="926249" y="1166723"/>
                  </a:lnTo>
                  <a:lnTo>
                    <a:pt x="938276" y="1166723"/>
                  </a:lnTo>
                  <a:lnTo>
                    <a:pt x="944295" y="1166723"/>
                  </a:lnTo>
                  <a:lnTo>
                    <a:pt x="944295" y="1184770"/>
                  </a:lnTo>
                  <a:lnTo>
                    <a:pt x="1473568" y="1184770"/>
                  </a:lnTo>
                  <a:lnTo>
                    <a:pt x="1473568" y="1208824"/>
                  </a:lnTo>
                  <a:lnTo>
                    <a:pt x="1515681" y="1208824"/>
                  </a:lnTo>
                  <a:lnTo>
                    <a:pt x="1617929" y="1208824"/>
                  </a:lnTo>
                  <a:lnTo>
                    <a:pt x="1617929" y="1226870"/>
                  </a:lnTo>
                  <a:lnTo>
                    <a:pt x="1696110" y="1226870"/>
                  </a:lnTo>
                  <a:lnTo>
                    <a:pt x="2369756" y="1226870"/>
                  </a:lnTo>
                  <a:lnTo>
                    <a:pt x="2369756" y="1262951"/>
                  </a:lnTo>
                  <a:lnTo>
                    <a:pt x="3151644" y="1262951"/>
                  </a:lnTo>
                  <a:lnTo>
                    <a:pt x="3187738" y="1262951"/>
                  </a:lnTo>
                </a:path>
              </a:pathLst>
            </a:custGeom>
            <a:ln w="9525">
              <a:solidFill>
                <a:srgbClr val="ED2224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defRPr/>
              </a:pPr>
              <a:endParaRPr sz="1050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33" name="object 528"/>
            <p:cNvSpPr/>
            <p:nvPr/>
          </p:nvSpPr>
          <p:spPr>
            <a:xfrm>
              <a:off x="1706407" y="1936710"/>
              <a:ext cx="44373" cy="0"/>
            </a:xfrm>
            <a:custGeom>
              <a:avLst/>
              <a:gdLst/>
              <a:ahLst/>
              <a:cxnLst/>
              <a:rect l="l" t="t" r="r" b="b"/>
              <a:pathLst>
                <a:path w="24130">
                  <a:moveTo>
                    <a:pt x="0" y="0"/>
                  </a:moveTo>
                  <a:lnTo>
                    <a:pt x="24066" y="0"/>
                  </a:lnTo>
                </a:path>
              </a:pathLst>
            </a:custGeom>
            <a:ln w="9525">
              <a:solidFill>
                <a:srgbClr val="0460A9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defRPr/>
              </a:pPr>
              <a:endParaRPr sz="1050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34" name="object 529"/>
            <p:cNvSpPr/>
            <p:nvPr/>
          </p:nvSpPr>
          <p:spPr>
            <a:xfrm>
              <a:off x="1728530" y="1916113"/>
              <a:ext cx="0" cy="41309"/>
            </a:xfrm>
            <a:custGeom>
              <a:avLst/>
              <a:gdLst/>
              <a:ahLst/>
              <a:cxnLst/>
              <a:rect l="l" t="t" r="r" b="b"/>
              <a:pathLst>
                <a:path h="24130">
                  <a:moveTo>
                    <a:pt x="0" y="0"/>
                  </a:moveTo>
                  <a:lnTo>
                    <a:pt x="0" y="24066"/>
                  </a:lnTo>
                </a:path>
              </a:pathLst>
            </a:custGeom>
            <a:ln w="9525">
              <a:solidFill>
                <a:srgbClr val="0460A9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defRPr/>
              </a:pPr>
              <a:endParaRPr sz="1050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35" name="object 616"/>
            <p:cNvSpPr/>
            <p:nvPr/>
          </p:nvSpPr>
          <p:spPr>
            <a:xfrm>
              <a:off x="1706407" y="1936710"/>
              <a:ext cx="44373" cy="0"/>
            </a:xfrm>
            <a:custGeom>
              <a:avLst/>
              <a:gdLst/>
              <a:ahLst/>
              <a:cxnLst/>
              <a:rect l="l" t="t" r="r" b="b"/>
              <a:pathLst>
                <a:path w="24130">
                  <a:moveTo>
                    <a:pt x="0" y="0"/>
                  </a:moveTo>
                  <a:lnTo>
                    <a:pt x="24066" y="0"/>
                  </a:lnTo>
                </a:path>
              </a:pathLst>
            </a:custGeom>
            <a:ln w="9525">
              <a:solidFill>
                <a:srgbClr val="0460A9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defRPr/>
              </a:pPr>
              <a:endParaRPr sz="1050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36" name="object 617"/>
            <p:cNvSpPr/>
            <p:nvPr/>
          </p:nvSpPr>
          <p:spPr>
            <a:xfrm>
              <a:off x="1728530" y="1916113"/>
              <a:ext cx="0" cy="41309"/>
            </a:xfrm>
            <a:custGeom>
              <a:avLst/>
              <a:gdLst/>
              <a:ahLst/>
              <a:cxnLst/>
              <a:rect l="l" t="t" r="r" b="b"/>
              <a:pathLst>
                <a:path h="24130">
                  <a:moveTo>
                    <a:pt x="0" y="0"/>
                  </a:moveTo>
                  <a:lnTo>
                    <a:pt x="0" y="24066"/>
                  </a:lnTo>
                </a:path>
              </a:pathLst>
            </a:custGeom>
            <a:ln w="9525">
              <a:solidFill>
                <a:srgbClr val="0460A9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defRPr/>
              </a:pPr>
              <a:endParaRPr sz="1050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637" name="Group 16"/>
            <p:cNvGrpSpPr/>
            <p:nvPr/>
          </p:nvGrpSpPr>
          <p:grpSpPr>
            <a:xfrm>
              <a:off x="1474143" y="1483708"/>
              <a:ext cx="5673949" cy="2226077"/>
              <a:chOff x="1474143" y="1483708"/>
              <a:chExt cx="5673949" cy="2226077"/>
            </a:xfrm>
          </p:grpSpPr>
          <p:grpSp>
            <p:nvGrpSpPr>
              <p:cNvPr id="2434" name="Group 813"/>
              <p:cNvGrpSpPr/>
              <p:nvPr/>
            </p:nvGrpSpPr>
            <p:grpSpPr>
              <a:xfrm>
                <a:off x="1562623" y="1648434"/>
                <a:ext cx="5585469" cy="2061351"/>
                <a:chOff x="1562623" y="1648434"/>
                <a:chExt cx="5585469" cy="2061351"/>
              </a:xfrm>
            </p:grpSpPr>
            <p:sp>
              <p:nvSpPr>
                <p:cNvPr id="2436" name="object 3"/>
                <p:cNvSpPr/>
                <p:nvPr/>
              </p:nvSpPr>
              <p:spPr>
                <a:xfrm>
                  <a:off x="1562623" y="1669029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30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37" name="object 4"/>
                <p:cNvSpPr/>
                <p:nvPr/>
              </p:nvSpPr>
              <p:spPr>
                <a:xfrm>
                  <a:off x="1584743" y="1648434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38" name="object 7"/>
                <p:cNvSpPr/>
                <p:nvPr/>
              </p:nvSpPr>
              <p:spPr>
                <a:xfrm>
                  <a:off x="1805949" y="2163211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30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39" name="object 8"/>
                <p:cNvSpPr/>
                <p:nvPr/>
              </p:nvSpPr>
              <p:spPr>
                <a:xfrm>
                  <a:off x="1828073" y="2142614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66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40" name="object 9"/>
                <p:cNvSpPr/>
                <p:nvPr/>
              </p:nvSpPr>
              <p:spPr>
                <a:xfrm>
                  <a:off x="2170939" y="2873607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30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41" name="object 10"/>
                <p:cNvSpPr/>
                <p:nvPr/>
              </p:nvSpPr>
              <p:spPr>
                <a:xfrm>
                  <a:off x="2193061" y="285301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66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42" name="object 11"/>
                <p:cNvSpPr/>
                <p:nvPr/>
              </p:nvSpPr>
              <p:spPr>
                <a:xfrm>
                  <a:off x="3520308" y="3450156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53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43" name="object 12"/>
                <p:cNvSpPr/>
                <p:nvPr/>
              </p:nvSpPr>
              <p:spPr>
                <a:xfrm>
                  <a:off x="3542420" y="3429562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66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44" name="object 13"/>
                <p:cNvSpPr/>
                <p:nvPr/>
              </p:nvSpPr>
              <p:spPr>
                <a:xfrm>
                  <a:off x="3929535" y="3553110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45" name="object 14"/>
                <p:cNvSpPr/>
                <p:nvPr/>
              </p:nvSpPr>
              <p:spPr>
                <a:xfrm>
                  <a:off x="3951657" y="3532523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46" name="object 15"/>
                <p:cNvSpPr/>
                <p:nvPr/>
              </p:nvSpPr>
              <p:spPr>
                <a:xfrm>
                  <a:off x="4073319" y="3553110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47" name="object 16"/>
                <p:cNvSpPr/>
                <p:nvPr/>
              </p:nvSpPr>
              <p:spPr>
                <a:xfrm>
                  <a:off x="4095443" y="3532523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48" name="object 17"/>
                <p:cNvSpPr/>
                <p:nvPr/>
              </p:nvSpPr>
              <p:spPr>
                <a:xfrm>
                  <a:off x="4106503" y="3553110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49" name="object 18"/>
                <p:cNvSpPr/>
                <p:nvPr/>
              </p:nvSpPr>
              <p:spPr>
                <a:xfrm>
                  <a:off x="4128626" y="3532523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50" name="object 21"/>
                <p:cNvSpPr/>
                <p:nvPr/>
              </p:nvSpPr>
              <p:spPr>
                <a:xfrm>
                  <a:off x="4394075" y="3553110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53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51" name="object 22"/>
                <p:cNvSpPr/>
                <p:nvPr/>
              </p:nvSpPr>
              <p:spPr>
                <a:xfrm>
                  <a:off x="4416188" y="3532523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52" name="object 23"/>
                <p:cNvSpPr/>
                <p:nvPr/>
              </p:nvSpPr>
              <p:spPr>
                <a:xfrm>
                  <a:off x="4604219" y="3553110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53" name="object 24"/>
                <p:cNvSpPr/>
                <p:nvPr/>
              </p:nvSpPr>
              <p:spPr>
                <a:xfrm>
                  <a:off x="4626341" y="3532523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54" name="object 25"/>
                <p:cNvSpPr/>
                <p:nvPr/>
              </p:nvSpPr>
              <p:spPr>
                <a:xfrm>
                  <a:off x="4659524" y="3553110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53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55" name="object 26"/>
                <p:cNvSpPr/>
                <p:nvPr/>
              </p:nvSpPr>
              <p:spPr>
                <a:xfrm>
                  <a:off x="4681637" y="3532523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56" name="object 30"/>
                <p:cNvSpPr/>
                <p:nvPr/>
              </p:nvSpPr>
              <p:spPr>
                <a:xfrm>
                  <a:off x="4891783" y="356340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57" name="object 32"/>
                <p:cNvSpPr/>
                <p:nvPr/>
              </p:nvSpPr>
              <p:spPr>
                <a:xfrm>
                  <a:off x="4891783" y="356340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58" name="object 34"/>
                <p:cNvSpPr/>
                <p:nvPr/>
              </p:nvSpPr>
              <p:spPr>
                <a:xfrm>
                  <a:off x="4913903" y="356340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59" name="object 36"/>
                <p:cNvSpPr/>
                <p:nvPr/>
              </p:nvSpPr>
              <p:spPr>
                <a:xfrm>
                  <a:off x="5024515" y="356340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60" name="object 38"/>
                <p:cNvSpPr/>
                <p:nvPr/>
              </p:nvSpPr>
              <p:spPr>
                <a:xfrm>
                  <a:off x="5024515" y="356340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61" name="object 39"/>
                <p:cNvSpPr/>
                <p:nvPr/>
              </p:nvSpPr>
              <p:spPr>
                <a:xfrm>
                  <a:off x="5013454" y="3584003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62" name="object 40"/>
                <p:cNvSpPr/>
                <p:nvPr/>
              </p:nvSpPr>
              <p:spPr>
                <a:xfrm>
                  <a:off x="5035578" y="356340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63" name="object 41"/>
                <p:cNvSpPr/>
                <p:nvPr/>
              </p:nvSpPr>
              <p:spPr>
                <a:xfrm>
                  <a:off x="5024515" y="3584003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64" name="object 42"/>
                <p:cNvSpPr/>
                <p:nvPr/>
              </p:nvSpPr>
              <p:spPr>
                <a:xfrm>
                  <a:off x="5046640" y="356340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65" name="object 46"/>
                <p:cNvSpPr/>
                <p:nvPr/>
              </p:nvSpPr>
              <p:spPr>
                <a:xfrm>
                  <a:off x="5190415" y="356340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66" name="object 48"/>
                <p:cNvSpPr/>
                <p:nvPr/>
              </p:nvSpPr>
              <p:spPr>
                <a:xfrm>
                  <a:off x="5334211" y="356340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67" name="object 49"/>
                <p:cNvSpPr/>
                <p:nvPr/>
              </p:nvSpPr>
              <p:spPr>
                <a:xfrm>
                  <a:off x="5389497" y="3645777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68" name="object 50"/>
                <p:cNvSpPr/>
                <p:nvPr/>
              </p:nvSpPr>
              <p:spPr>
                <a:xfrm>
                  <a:off x="5411617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69" name="object 51"/>
                <p:cNvSpPr/>
                <p:nvPr/>
              </p:nvSpPr>
              <p:spPr>
                <a:xfrm>
                  <a:off x="5566478" y="3645777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53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70" name="object 52"/>
                <p:cNvSpPr/>
                <p:nvPr/>
              </p:nvSpPr>
              <p:spPr>
                <a:xfrm>
                  <a:off x="5588600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71" name="object 53"/>
                <p:cNvSpPr/>
                <p:nvPr/>
              </p:nvSpPr>
              <p:spPr>
                <a:xfrm>
                  <a:off x="5610700" y="3645777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72" name="object 54"/>
                <p:cNvSpPr/>
                <p:nvPr/>
              </p:nvSpPr>
              <p:spPr>
                <a:xfrm>
                  <a:off x="5632822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73" name="object 55"/>
                <p:cNvSpPr/>
                <p:nvPr/>
              </p:nvSpPr>
              <p:spPr>
                <a:xfrm>
                  <a:off x="5643885" y="3645777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74" name="object 56"/>
                <p:cNvSpPr/>
                <p:nvPr/>
              </p:nvSpPr>
              <p:spPr>
                <a:xfrm>
                  <a:off x="5666006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75" name="object 57"/>
                <p:cNvSpPr/>
                <p:nvPr/>
              </p:nvSpPr>
              <p:spPr>
                <a:xfrm>
                  <a:off x="5666006" y="3645777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76" name="object 58"/>
                <p:cNvSpPr/>
                <p:nvPr/>
              </p:nvSpPr>
              <p:spPr>
                <a:xfrm>
                  <a:off x="5688129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77" name="object 59"/>
                <p:cNvSpPr/>
                <p:nvPr/>
              </p:nvSpPr>
              <p:spPr>
                <a:xfrm>
                  <a:off x="5732375" y="3645777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78" name="object 60"/>
                <p:cNvSpPr/>
                <p:nvPr/>
              </p:nvSpPr>
              <p:spPr>
                <a:xfrm>
                  <a:off x="5754499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79" name="object 61"/>
                <p:cNvSpPr/>
                <p:nvPr/>
              </p:nvSpPr>
              <p:spPr>
                <a:xfrm>
                  <a:off x="5743435" y="3645777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80" name="object 62"/>
                <p:cNvSpPr/>
                <p:nvPr/>
              </p:nvSpPr>
              <p:spPr>
                <a:xfrm>
                  <a:off x="5765559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81" name="object 63"/>
                <p:cNvSpPr/>
                <p:nvPr/>
              </p:nvSpPr>
              <p:spPr>
                <a:xfrm>
                  <a:off x="5776619" y="3645777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82" name="object 64"/>
                <p:cNvSpPr/>
                <p:nvPr/>
              </p:nvSpPr>
              <p:spPr>
                <a:xfrm>
                  <a:off x="5798743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83" name="object 65"/>
                <p:cNvSpPr/>
                <p:nvPr/>
              </p:nvSpPr>
              <p:spPr>
                <a:xfrm>
                  <a:off x="5776619" y="3645777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84" name="object 66"/>
                <p:cNvSpPr/>
                <p:nvPr/>
              </p:nvSpPr>
              <p:spPr>
                <a:xfrm>
                  <a:off x="5798743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85" name="object 68"/>
                <p:cNvSpPr/>
                <p:nvPr/>
              </p:nvSpPr>
              <p:spPr>
                <a:xfrm>
                  <a:off x="5809803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86" name="object 70"/>
                <p:cNvSpPr/>
                <p:nvPr/>
              </p:nvSpPr>
              <p:spPr>
                <a:xfrm>
                  <a:off x="5887212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87" name="object 71"/>
                <p:cNvSpPr/>
                <p:nvPr/>
              </p:nvSpPr>
              <p:spPr>
                <a:xfrm>
                  <a:off x="5876150" y="3645777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88" name="object 72"/>
                <p:cNvSpPr/>
                <p:nvPr/>
              </p:nvSpPr>
              <p:spPr>
                <a:xfrm>
                  <a:off x="5898270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89" name="object 73"/>
                <p:cNvSpPr/>
                <p:nvPr/>
              </p:nvSpPr>
              <p:spPr>
                <a:xfrm>
                  <a:off x="5887212" y="3645777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90" name="object 74"/>
                <p:cNvSpPr/>
                <p:nvPr/>
              </p:nvSpPr>
              <p:spPr>
                <a:xfrm>
                  <a:off x="5909333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91" name="object 76"/>
                <p:cNvSpPr/>
                <p:nvPr/>
              </p:nvSpPr>
              <p:spPr>
                <a:xfrm>
                  <a:off x="5975702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92" name="object 78"/>
                <p:cNvSpPr/>
                <p:nvPr/>
              </p:nvSpPr>
              <p:spPr>
                <a:xfrm>
                  <a:off x="5975702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93" name="object 80"/>
                <p:cNvSpPr/>
                <p:nvPr/>
              </p:nvSpPr>
              <p:spPr>
                <a:xfrm>
                  <a:off x="5986763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94" name="object 82"/>
                <p:cNvSpPr/>
                <p:nvPr/>
              </p:nvSpPr>
              <p:spPr>
                <a:xfrm>
                  <a:off x="6340704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95" name="object 84"/>
                <p:cNvSpPr/>
                <p:nvPr/>
              </p:nvSpPr>
              <p:spPr>
                <a:xfrm>
                  <a:off x="6595091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96" name="object 86"/>
                <p:cNvSpPr/>
                <p:nvPr/>
              </p:nvSpPr>
              <p:spPr>
                <a:xfrm>
                  <a:off x="6727805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97" name="object 88"/>
                <p:cNvSpPr/>
                <p:nvPr/>
              </p:nvSpPr>
              <p:spPr>
                <a:xfrm>
                  <a:off x="6727805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98" name="object 90"/>
                <p:cNvSpPr/>
                <p:nvPr/>
              </p:nvSpPr>
              <p:spPr>
                <a:xfrm>
                  <a:off x="7148092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99" name="object 91"/>
                <p:cNvSpPr/>
                <p:nvPr/>
              </p:nvSpPr>
              <p:spPr>
                <a:xfrm>
                  <a:off x="1562623" y="1669029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30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00" name="object 92"/>
                <p:cNvSpPr/>
                <p:nvPr/>
              </p:nvSpPr>
              <p:spPr>
                <a:xfrm>
                  <a:off x="1584743" y="1648434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01" name="object 95"/>
                <p:cNvSpPr/>
                <p:nvPr/>
              </p:nvSpPr>
              <p:spPr>
                <a:xfrm>
                  <a:off x="1805949" y="2163211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30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02" name="object 96"/>
                <p:cNvSpPr/>
                <p:nvPr/>
              </p:nvSpPr>
              <p:spPr>
                <a:xfrm>
                  <a:off x="1828073" y="2142614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66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03" name="object 97"/>
                <p:cNvSpPr/>
                <p:nvPr/>
              </p:nvSpPr>
              <p:spPr>
                <a:xfrm>
                  <a:off x="2170939" y="2873607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30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04" name="object 98"/>
                <p:cNvSpPr/>
                <p:nvPr/>
              </p:nvSpPr>
              <p:spPr>
                <a:xfrm>
                  <a:off x="2193061" y="285301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66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05" name="object 99"/>
                <p:cNvSpPr/>
                <p:nvPr/>
              </p:nvSpPr>
              <p:spPr>
                <a:xfrm>
                  <a:off x="3520308" y="3450156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53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06" name="object 100"/>
                <p:cNvSpPr/>
                <p:nvPr/>
              </p:nvSpPr>
              <p:spPr>
                <a:xfrm>
                  <a:off x="3542420" y="3429562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66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07" name="object 101"/>
                <p:cNvSpPr/>
                <p:nvPr/>
              </p:nvSpPr>
              <p:spPr>
                <a:xfrm>
                  <a:off x="3929535" y="3553110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08" name="object 102"/>
                <p:cNvSpPr/>
                <p:nvPr/>
              </p:nvSpPr>
              <p:spPr>
                <a:xfrm>
                  <a:off x="3951657" y="3532523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09" name="object 103"/>
                <p:cNvSpPr/>
                <p:nvPr/>
              </p:nvSpPr>
              <p:spPr>
                <a:xfrm>
                  <a:off x="4073319" y="3553110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10" name="object 104"/>
                <p:cNvSpPr/>
                <p:nvPr/>
              </p:nvSpPr>
              <p:spPr>
                <a:xfrm>
                  <a:off x="4095443" y="3532523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11" name="object 105"/>
                <p:cNvSpPr/>
                <p:nvPr/>
              </p:nvSpPr>
              <p:spPr>
                <a:xfrm>
                  <a:off x="4106503" y="3553110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12" name="object 106"/>
                <p:cNvSpPr/>
                <p:nvPr/>
              </p:nvSpPr>
              <p:spPr>
                <a:xfrm>
                  <a:off x="4128626" y="3532523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13" name="object 109"/>
                <p:cNvSpPr/>
                <p:nvPr/>
              </p:nvSpPr>
              <p:spPr>
                <a:xfrm>
                  <a:off x="4394075" y="3553110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53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14" name="object 110"/>
                <p:cNvSpPr/>
                <p:nvPr/>
              </p:nvSpPr>
              <p:spPr>
                <a:xfrm>
                  <a:off x="4416188" y="3532523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15" name="object 111"/>
                <p:cNvSpPr/>
                <p:nvPr/>
              </p:nvSpPr>
              <p:spPr>
                <a:xfrm>
                  <a:off x="4604219" y="3553110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16" name="object 112"/>
                <p:cNvSpPr/>
                <p:nvPr/>
              </p:nvSpPr>
              <p:spPr>
                <a:xfrm>
                  <a:off x="4626341" y="3532523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17" name="object 113"/>
                <p:cNvSpPr/>
                <p:nvPr/>
              </p:nvSpPr>
              <p:spPr>
                <a:xfrm>
                  <a:off x="4659524" y="3553110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53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18" name="object 114"/>
                <p:cNvSpPr/>
                <p:nvPr/>
              </p:nvSpPr>
              <p:spPr>
                <a:xfrm>
                  <a:off x="4681637" y="3532523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19" name="object 118"/>
                <p:cNvSpPr/>
                <p:nvPr/>
              </p:nvSpPr>
              <p:spPr>
                <a:xfrm>
                  <a:off x="4891783" y="356340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20" name="object 120"/>
                <p:cNvSpPr/>
                <p:nvPr/>
              </p:nvSpPr>
              <p:spPr>
                <a:xfrm>
                  <a:off x="4891783" y="356340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21" name="object 122"/>
                <p:cNvSpPr/>
                <p:nvPr/>
              </p:nvSpPr>
              <p:spPr>
                <a:xfrm>
                  <a:off x="4913903" y="356340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22" name="object 124"/>
                <p:cNvSpPr/>
                <p:nvPr/>
              </p:nvSpPr>
              <p:spPr>
                <a:xfrm>
                  <a:off x="5024515" y="356340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23" name="object 126"/>
                <p:cNvSpPr/>
                <p:nvPr/>
              </p:nvSpPr>
              <p:spPr>
                <a:xfrm>
                  <a:off x="5024515" y="356340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24" name="object 127"/>
                <p:cNvSpPr/>
                <p:nvPr/>
              </p:nvSpPr>
              <p:spPr>
                <a:xfrm>
                  <a:off x="5013454" y="3584003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25" name="object 128"/>
                <p:cNvSpPr/>
                <p:nvPr/>
              </p:nvSpPr>
              <p:spPr>
                <a:xfrm>
                  <a:off x="5035578" y="356340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26" name="object 129"/>
                <p:cNvSpPr/>
                <p:nvPr/>
              </p:nvSpPr>
              <p:spPr>
                <a:xfrm>
                  <a:off x="5024515" y="3584003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27" name="object 130"/>
                <p:cNvSpPr/>
                <p:nvPr/>
              </p:nvSpPr>
              <p:spPr>
                <a:xfrm>
                  <a:off x="5046640" y="356340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28" name="object 134"/>
                <p:cNvSpPr/>
                <p:nvPr/>
              </p:nvSpPr>
              <p:spPr>
                <a:xfrm>
                  <a:off x="5190415" y="356340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29" name="object 136"/>
                <p:cNvSpPr/>
                <p:nvPr/>
              </p:nvSpPr>
              <p:spPr>
                <a:xfrm>
                  <a:off x="5334211" y="356340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30" name="object 137"/>
                <p:cNvSpPr/>
                <p:nvPr/>
              </p:nvSpPr>
              <p:spPr>
                <a:xfrm>
                  <a:off x="5389497" y="3645777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31" name="object 138"/>
                <p:cNvSpPr/>
                <p:nvPr/>
              </p:nvSpPr>
              <p:spPr>
                <a:xfrm>
                  <a:off x="5411617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32" name="object 139"/>
                <p:cNvSpPr/>
                <p:nvPr/>
              </p:nvSpPr>
              <p:spPr>
                <a:xfrm>
                  <a:off x="5566478" y="3645777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53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33" name="object 140"/>
                <p:cNvSpPr/>
                <p:nvPr/>
              </p:nvSpPr>
              <p:spPr>
                <a:xfrm>
                  <a:off x="5588600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34" name="object 141"/>
                <p:cNvSpPr/>
                <p:nvPr/>
              </p:nvSpPr>
              <p:spPr>
                <a:xfrm>
                  <a:off x="5610700" y="3645777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35" name="object 142"/>
                <p:cNvSpPr/>
                <p:nvPr/>
              </p:nvSpPr>
              <p:spPr>
                <a:xfrm>
                  <a:off x="5632822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36" name="object 143"/>
                <p:cNvSpPr/>
                <p:nvPr/>
              </p:nvSpPr>
              <p:spPr>
                <a:xfrm>
                  <a:off x="5643885" y="3645777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37" name="object 144"/>
                <p:cNvSpPr/>
                <p:nvPr/>
              </p:nvSpPr>
              <p:spPr>
                <a:xfrm>
                  <a:off x="5666006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38" name="object 145"/>
                <p:cNvSpPr/>
                <p:nvPr/>
              </p:nvSpPr>
              <p:spPr>
                <a:xfrm>
                  <a:off x="5666006" y="3645777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39" name="object 146"/>
                <p:cNvSpPr/>
                <p:nvPr/>
              </p:nvSpPr>
              <p:spPr>
                <a:xfrm>
                  <a:off x="5688129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40" name="object 147"/>
                <p:cNvSpPr/>
                <p:nvPr/>
              </p:nvSpPr>
              <p:spPr>
                <a:xfrm>
                  <a:off x="5732375" y="3645777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41" name="object 148"/>
                <p:cNvSpPr/>
                <p:nvPr/>
              </p:nvSpPr>
              <p:spPr>
                <a:xfrm>
                  <a:off x="5754499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42" name="object 149"/>
                <p:cNvSpPr/>
                <p:nvPr/>
              </p:nvSpPr>
              <p:spPr>
                <a:xfrm>
                  <a:off x="5743435" y="3645777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43" name="object 150"/>
                <p:cNvSpPr/>
                <p:nvPr/>
              </p:nvSpPr>
              <p:spPr>
                <a:xfrm>
                  <a:off x="5765559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44" name="object 151"/>
                <p:cNvSpPr/>
                <p:nvPr/>
              </p:nvSpPr>
              <p:spPr>
                <a:xfrm>
                  <a:off x="5776619" y="3645777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45" name="object 152"/>
                <p:cNvSpPr/>
                <p:nvPr/>
              </p:nvSpPr>
              <p:spPr>
                <a:xfrm>
                  <a:off x="5798743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46" name="object 153"/>
                <p:cNvSpPr/>
                <p:nvPr/>
              </p:nvSpPr>
              <p:spPr>
                <a:xfrm>
                  <a:off x="5776619" y="3645777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47" name="object 154"/>
                <p:cNvSpPr/>
                <p:nvPr/>
              </p:nvSpPr>
              <p:spPr>
                <a:xfrm>
                  <a:off x="5798743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48" name="object 156"/>
                <p:cNvSpPr/>
                <p:nvPr/>
              </p:nvSpPr>
              <p:spPr>
                <a:xfrm>
                  <a:off x="5809803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49" name="object 158"/>
                <p:cNvSpPr/>
                <p:nvPr/>
              </p:nvSpPr>
              <p:spPr>
                <a:xfrm>
                  <a:off x="5887212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50" name="object 159"/>
                <p:cNvSpPr/>
                <p:nvPr/>
              </p:nvSpPr>
              <p:spPr>
                <a:xfrm>
                  <a:off x="5876150" y="3645777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51" name="object 160"/>
                <p:cNvSpPr/>
                <p:nvPr/>
              </p:nvSpPr>
              <p:spPr>
                <a:xfrm>
                  <a:off x="5898270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52" name="object 161"/>
                <p:cNvSpPr/>
                <p:nvPr/>
              </p:nvSpPr>
              <p:spPr>
                <a:xfrm>
                  <a:off x="5887212" y="3645777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53" name="object 162"/>
                <p:cNvSpPr/>
                <p:nvPr/>
              </p:nvSpPr>
              <p:spPr>
                <a:xfrm>
                  <a:off x="5909333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54" name="object 164"/>
                <p:cNvSpPr/>
                <p:nvPr/>
              </p:nvSpPr>
              <p:spPr>
                <a:xfrm>
                  <a:off x="5975702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55" name="object 166"/>
                <p:cNvSpPr/>
                <p:nvPr/>
              </p:nvSpPr>
              <p:spPr>
                <a:xfrm>
                  <a:off x="5975702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56" name="object 168"/>
                <p:cNvSpPr/>
                <p:nvPr/>
              </p:nvSpPr>
              <p:spPr>
                <a:xfrm>
                  <a:off x="5986763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57" name="object 170"/>
                <p:cNvSpPr/>
                <p:nvPr/>
              </p:nvSpPr>
              <p:spPr>
                <a:xfrm>
                  <a:off x="6340704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58" name="object 172"/>
                <p:cNvSpPr/>
                <p:nvPr/>
              </p:nvSpPr>
              <p:spPr>
                <a:xfrm>
                  <a:off x="6595091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59" name="object 174"/>
                <p:cNvSpPr/>
                <p:nvPr/>
              </p:nvSpPr>
              <p:spPr>
                <a:xfrm>
                  <a:off x="6727805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0" name="object 176"/>
                <p:cNvSpPr/>
                <p:nvPr/>
              </p:nvSpPr>
              <p:spPr>
                <a:xfrm>
                  <a:off x="6727805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1" name="object 178"/>
                <p:cNvSpPr/>
                <p:nvPr/>
              </p:nvSpPr>
              <p:spPr>
                <a:xfrm>
                  <a:off x="7148092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2" name="object 372"/>
                <p:cNvSpPr/>
                <p:nvPr/>
              </p:nvSpPr>
              <p:spPr>
                <a:xfrm>
                  <a:off x="5986763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3" name="object 526"/>
                <p:cNvSpPr/>
                <p:nvPr/>
              </p:nvSpPr>
              <p:spPr>
                <a:xfrm>
                  <a:off x="1562623" y="1669029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30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4" name="object 527"/>
                <p:cNvSpPr/>
                <p:nvPr/>
              </p:nvSpPr>
              <p:spPr>
                <a:xfrm>
                  <a:off x="1584743" y="1648434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5" name="object 530"/>
                <p:cNvSpPr/>
                <p:nvPr/>
              </p:nvSpPr>
              <p:spPr>
                <a:xfrm>
                  <a:off x="1805949" y="2163211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30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6" name="object 531"/>
                <p:cNvSpPr/>
                <p:nvPr/>
              </p:nvSpPr>
              <p:spPr>
                <a:xfrm>
                  <a:off x="1828073" y="2142614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66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7" name="object 532"/>
                <p:cNvSpPr/>
                <p:nvPr/>
              </p:nvSpPr>
              <p:spPr>
                <a:xfrm>
                  <a:off x="2170939" y="2873607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30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8" name="object 533"/>
                <p:cNvSpPr/>
                <p:nvPr/>
              </p:nvSpPr>
              <p:spPr>
                <a:xfrm>
                  <a:off x="2193061" y="285301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66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9" name="object 534"/>
                <p:cNvSpPr/>
                <p:nvPr/>
              </p:nvSpPr>
              <p:spPr>
                <a:xfrm>
                  <a:off x="3520308" y="3450156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53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70" name="object 535"/>
                <p:cNvSpPr/>
                <p:nvPr/>
              </p:nvSpPr>
              <p:spPr>
                <a:xfrm>
                  <a:off x="3542420" y="3429562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66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71" name="object 536"/>
                <p:cNvSpPr/>
                <p:nvPr/>
              </p:nvSpPr>
              <p:spPr>
                <a:xfrm>
                  <a:off x="3929535" y="3553110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72" name="object 537"/>
                <p:cNvSpPr/>
                <p:nvPr/>
              </p:nvSpPr>
              <p:spPr>
                <a:xfrm>
                  <a:off x="3951657" y="3532523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73" name="object 538"/>
                <p:cNvSpPr/>
                <p:nvPr/>
              </p:nvSpPr>
              <p:spPr>
                <a:xfrm>
                  <a:off x="4073319" y="3553110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74" name="object 539"/>
                <p:cNvSpPr/>
                <p:nvPr/>
              </p:nvSpPr>
              <p:spPr>
                <a:xfrm>
                  <a:off x="4095443" y="3532523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75" name="object 540"/>
                <p:cNvSpPr/>
                <p:nvPr/>
              </p:nvSpPr>
              <p:spPr>
                <a:xfrm>
                  <a:off x="4106503" y="3553110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76" name="object 541"/>
                <p:cNvSpPr/>
                <p:nvPr/>
              </p:nvSpPr>
              <p:spPr>
                <a:xfrm>
                  <a:off x="4128626" y="3532523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77" name="object 544"/>
                <p:cNvSpPr/>
                <p:nvPr/>
              </p:nvSpPr>
              <p:spPr>
                <a:xfrm>
                  <a:off x="4394075" y="3553110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53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78" name="object 545"/>
                <p:cNvSpPr/>
                <p:nvPr/>
              </p:nvSpPr>
              <p:spPr>
                <a:xfrm>
                  <a:off x="4416188" y="3532523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79" name="object 546"/>
                <p:cNvSpPr/>
                <p:nvPr/>
              </p:nvSpPr>
              <p:spPr>
                <a:xfrm>
                  <a:off x="4604219" y="3553110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80" name="object 547"/>
                <p:cNvSpPr/>
                <p:nvPr/>
              </p:nvSpPr>
              <p:spPr>
                <a:xfrm>
                  <a:off x="4626341" y="3532523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81" name="object 548"/>
                <p:cNvSpPr/>
                <p:nvPr/>
              </p:nvSpPr>
              <p:spPr>
                <a:xfrm>
                  <a:off x="4659524" y="3553110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53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82" name="object 549"/>
                <p:cNvSpPr/>
                <p:nvPr/>
              </p:nvSpPr>
              <p:spPr>
                <a:xfrm>
                  <a:off x="4681637" y="3532523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83" name="object 553"/>
                <p:cNvSpPr/>
                <p:nvPr/>
              </p:nvSpPr>
              <p:spPr>
                <a:xfrm>
                  <a:off x="4891783" y="356340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84" name="object 555"/>
                <p:cNvSpPr/>
                <p:nvPr/>
              </p:nvSpPr>
              <p:spPr>
                <a:xfrm>
                  <a:off x="4891783" y="356340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85" name="object 557"/>
                <p:cNvSpPr/>
                <p:nvPr/>
              </p:nvSpPr>
              <p:spPr>
                <a:xfrm>
                  <a:off x="4913903" y="356340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86" name="object 559"/>
                <p:cNvSpPr/>
                <p:nvPr/>
              </p:nvSpPr>
              <p:spPr>
                <a:xfrm>
                  <a:off x="5024515" y="356340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87" name="object 561"/>
                <p:cNvSpPr/>
                <p:nvPr/>
              </p:nvSpPr>
              <p:spPr>
                <a:xfrm>
                  <a:off x="5024515" y="356340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88" name="object 562"/>
                <p:cNvSpPr/>
                <p:nvPr/>
              </p:nvSpPr>
              <p:spPr>
                <a:xfrm>
                  <a:off x="5013454" y="3584003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89" name="object 563"/>
                <p:cNvSpPr/>
                <p:nvPr/>
              </p:nvSpPr>
              <p:spPr>
                <a:xfrm>
                  <a:off x="5035578" y="356340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90" name="object 564"/>
                <p:cNvSpPr/>
                <p:nvPr/>
              </p:nvSpPr>
              <p:spPr>
                <a:xfrm>
                  <a:off x="5024515" y="3584003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91" name="object 565"/>
                <p:cNvSpPr/>
                <p:nvPr/>
              </p:nvSpPr>
              <p:spPr>
                <a:xfrm>
                  <a:off x="5046640" y="356340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92" name="object 569"/>
                <p:cNvSpPr/>
                <p:nvPr/>
              </p:nvSpPr>
              <p:spPr>
                <a:xfrm>
                  <a:off x="5190415" y="356340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93" name="object 571"/>
                <p:cNvSpPr/>
                <p:nvPr/>
              </p:nvSpPr>
              <p:spPr>
                <a:xfrm>
                  <a:off x="5334211" y="356340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94" name="object 572"/>
                <p:cNvSpPr/>
                <p:nvPr/>
              </p:nvSpPr>
              <p:spPr>
                <a:xfrm>
                  <a:off x="5389497" y="3645777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95" name="object 573"/>
                <p:cNvSpPr/>
                <p:nvPr/>
              </p:nvSpPr>
              <p:spPr>
                <a:xfrm>
                  <a:off x="5411617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96" name="object 574"/>
                <p:cNvSpPr/>
                <p:nvPr/>
              </p:nvSpPr>
              <p:spPr>
                <a:xfrm>
                  <a:off x="5566478" y="3645777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53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97" name="object 575"/>
                <p:cNvSpPr/>
                <p:nvPr/>
              </p:nvSpPr>
              <p:spPr>
                <a:xfrm>
                  <a:off x="5588600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98" name="object 576"/>
                <p:cNvSpPr/>
                <p:nvPr/>
              </p:nvSpPr>
              <p:spPr>
                <a:xfrm>
                  <a:off x="5610700" y="3645777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99" name="object 577"/>
                <p:cNvSpPr/>
                <p:nvPr/>
              </p:nvSpPr>
              <p:spPr>
                <a:xfrm>
                  <a:off x="5632822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00" name="object 578"/>
                <p:cNvSpPr/>
                <p:nvPr/>
              </p:nvSpPr>
              <p:spPr>
                <a:xfrm>
                  <a:off x="5643885" y="3645777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01" name="object 579"/>
                <p:cNvSpPr/>
                <p:nvPr/>
              </p:nvSpPr>
              <p:spPr>
                <a:xfrm>
                  <a:off x="5666006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02" name="object 580"/>
                <p:cNvSpPr/>
                <p:nvPr/>
              </p:nvSpPr>
              <p:spPr>
                <a:xfrm>
                  <a:off x="5666006" y="3645777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03" name="object 581"/>
                <p:cNvSpPr/>
                <p:nvPr/>
              </p:nvSpPr>
              <p:spPr>
                <a:xfrm>
                  <a:off x="5688129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04" name="object 582"/>
                <p:cNvSpPr/>
                <p:nvPr/>
              </p:nvSpPr>
              <p:spPr>
                <a:xfrm>
                  <a:off x="5732375" y="3645777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05" name="object 583"/>
                <p:cNvSpPr/>
                <p:nvPr/>
              </p:nvSpPr>
              <p:spPr>
                <a:xfrm>
                  <a:off x="5754499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06" name="object 584"/>
                <p:cNvSpPr/>
                <p:nvPr/>
              </p:nvSpPr>
              <p:spPr>
                <a:xfrm>
                  <a:off x="5743435" y="3645777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07" name="object 585"/>
                <p:cNvSpPr/>
                <p:nvPr/>
              </p:nvSpPr>
              <p:spPr>
                <a:xfrm>
                  <a:off x="5765559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08" name="object 586"/>
                <p:cNvSpPr/>
                <p:nvPr/>
              </p:nvSpPr>
              <p:spPr>
                <a:xfrm>
                  <a:off x="5776619" y="3645777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09" name="object 587"/>
                <p:cNvSpPr/>
                <p:nvPr/>
              </p:nvSpPr>
              <p:spPr>
                <a:xfrm>
                  <a:off x="5798743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10" name="object 588"/>
                <p:cNvSpPr/>
                <p:nvPr/>
              </p:nvSpPr>
              <p:spPr>
                <a:xfrm>
                  <a:off x="5776619" y="3645777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11" name="object 589"/>
                <p:cNvSpPr/>
                <p:nvPr/>
              </p:nvSpPr>
              <p:spPr>
                <a:xfrm>
                  <a:off x="5798743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12" name="object 591"/>
                <p:cNvSpPr/>
                <p:nvPr/>
              </p:nvSpPr>
              <p:spPr>
                <a:xfrm>
                  <a:off x="5809803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13" name="object 593"/>
                <p:cNvSpPr/>
                <p:nvPr/>
              </p:nvSpPr>
              <p:spPr>
                <a:xfrm>
                  <a:off x="5887212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14" name="object 594"/>
                <p:cNvSpPr/>
                <p:nvPr/>
              </p:nvSpPr>
              <p:spPr>
                <a:xfrm>
                  <a:off x="5876150" y="3645777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15" name="object 595"/>
                <p:cNvSpPr/>
                <p:nvPr/>
              </p:nvSpPr>
              <p:spPr>
                <a:xfrm>
                  <a:off x="5898270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16" name="object 596"/>
                <p:cNvSpPr/>
                <p:nvPr/>
              </p:nvSpPr>
              <p:spPr>
                <a:xfrm>
                  <a:off x="5887212" y="3645777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17" name="object 597"/>
                <p:cNvSpPr/>
                <p:nvPr/>
              </p:nvSpPr>
              <p:spPr>
                <a:xfrm>
                  <a:off x="5909333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18" name="object 599"/>
                <p:cNvSpPr/>
                <p:nvPr/>
              </p:nvSpPr>
              <p:spPr>
                <a:xfrm>
                  <a:off x="5975702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19" name="object 601"/>
                <p:cNvSpPr/>
                <p:nvPr/>
              </p:nvSpPr>
              <p:spPr>
                <a:xfrm>
                  <a:off x="5975702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20" name="object 603"/>
                <p:cNvSpPr/>
                <p:nvPr/>
              </p:nvSpPr>
              <p:spPr>
                <a:xfrm>
                  <a:off x="5986763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21" name="object 605"/>
                <p:cNvSpPr/>
                <p:nvPr/>
              </p:nvSpPr>
              <p:spPr>
                <a:xfrm>
                  <a:off x="6340704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22" name="object 607"/>
                <p:cNvSpPr/>
                <p:nvPr/>
              </p:nvSpPr>
              <p:spPr>
                <a:xfrm>
                  <a:off x="6595091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23" name="object 609"/>
                <p:cNvSpPr/>
                <p:nvPr/>
              </p:nvSpPr>
              <p:spPr>
                <a:xfrm>
                  <a:off x="6727805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24" name="object 611"/>
                <p:cNvSpPr/>
                <p:nvPr/>
              </p:nvSpPr>
              <p:spPr>
                <a:xfrm>
                  <a:off x="6727805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25" name="object 613"/>
                <p:cNvSpPr/>
                <p:nvPr/>
              </p:nvSpPr>
              <p:spPr>
                <a:xfrm>
                  <a:off x="7148092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26" name="object 614"/>
                <p:cNvSpPr/>
                <p:nvPr/>
              </p:nvSpPr>
              <p:spPr>
                <a:xfrm>
                  <a:off x="1562623" y="1669029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30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27" name="object 615"/>
                <p:cNvSpPr/>
                <p:nvPr/>
              </p:nvSpPr>
              <p:spPr>
                <a:xfrm>
                  <a:off x="1584743" y="1648434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28" name="object 618"/>
                <p:cNvSpPr/>
                <p:nvPr/>
              </p:nvSpPr>
              <p:spPr>
                <a:xfrm>
                  <a:off x="1805949" y="2163211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30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29" name="object 619"/>
                <p:cNvSpPr/>
                <p:nvPr/>
              </p:nvSpPr>
              <p:spPr>
                <a:xfrm>
                  <a:off x="1828073" y="2142614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66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30" name="object 620"/>
                <p:cNvSpPr/>
                <p:nvPr/>
              </p:nvSpPr>
              <p:spPr>
                <a:xfrm>
                  <a:off x="2170939" y="2873607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30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31" name="object 621"/>
                <p:cNvSpPr/>
                <p:nvPr/>
              </p:nvSpPr>
              <p:spPr>
                <a:xfrm>
                  <a:off x="2193061" y="2853011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66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32" name="object 622"/>
                <p:cNvSpPr/>
                <p:nvPr/>
              </p:nvSpPr>
              <p:spPr>
                <a:xfrm>
                  <a:off x="3520308" y="3450156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53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33" name="object 623"/>
                <p:cNvSpPr/>
                <p:nvPr/>
              </p:nvSpPr>
              <p:spPr>
                <a:xfrm>
                  <a:off x="3542420" y="3429562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66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34" name="object 624"/>
                <p:cNvSpPr/>
                <p:nvPr/>
              </p:nvSpPr>
              <p:spPr>
                <a:xfrm>
                  <a:off x="3929535" y="3553110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35" name="object 625"/>
                <p:cNvSpPr/>
                <p:nvPr/>
              </p:nvSpPr>
              <p:spPr>
                <a:xfrm>
                  <a:off x="3951657" y="3532523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36" name="object 626"/>
                <p:cNvSpPr/>
                <p:nvPr/>
              </p:nvSpPr>
              <p:spPr>
                <a:xfrm>
                  <a:off x="4073319" y="3553110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37" name="object 627"/>
                <p:cNvSpPr/>
                <p:nvPr/>
              </p:nvSpPr>
              <p:spPr>
                <a:xfrm>
                  <a:off x="4095443" y="3532523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38" name="object 628"/>
                <p:cNvSpPr/>
                <p:nvPr/>
              </p:nvSpPr>
              <p:spPr>
                <a:xfrm>
                  <a:off x="4106503" y="3553110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39" name="object 629"/>
                <p:cNvSpPr/>
                <p:nvPr/>
              </p:nvSpPr>
              <p:spPr>
                <a:xfrm>
                  <a:off x="4128626" y="3532523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40" name="object 632"/>
                <p:cNvSpPr/>
                <p:nvPr/>
              </p:nvSpPr>
              <p:spPr>
                <a:xfrm>
                  <a:off x="4394075" y="3553110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53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41" name="object 633"/>
                <p:cNvSpPr/>
                <p:nvPr/>
              </p:nvSpPr>
              <p:spPr>
                <a:xfrm>
                  <a:off x="4416188" y="3532523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42" name="object 634"/>
                <p:cNvSpPr/>
                <p:nvPr/>
              </p:nvSpPr>
              <p:spPr>
                <a:xfrm>
                  <a:off x="4604219" y="3553110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43" name="object 635"/>
                <p:cNvSpPr/>
                <p:nvPr/>
              </p:nvSpPr>
              <p:spPr>
                <a:xfrm>
                  <a:off x="4626341" y="3532523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44" name="object 636"/>
                <p:cNvSpPr/>
                <p:nvPr/>
              </p:nvSpPr>
              <p:spPr>
                <a:xfrm>
                  <a:off x="4659524" y="3553110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53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45" name="object 637"/>
                <p:cNvSpPr/>
                <p:nvPr/>
              </p:nvSpPr>
              <p:spPr>
                <a:xfrm>
                  <a:off x="4681637" y="3532523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46" name="object 641"/>
                <p:cNvSpPr/>
                <p:nvPr/>
              </p:nvSpPr>
              <p:spPr>
                <a:xfrm>
                  <a:off x="4891783" y="356340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47" name="object 643"/>
                <p:cNvSpPr/>
                <p:nvPr/>
              </p:nvSpPr>
              <p:spPr>
                <a:xfrm>
                  <a:off x="4891783" y="356340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48" name="object 645"/>
                <p:cNvSpPr/>
                <p:nvPr/>
              </p:nvSpPr>
              <p:spPr>
                <a:xfrm>
                  <a:off x="4913903" y="356340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49" name="object 647"/>
                <p:cNvSpPr/>
                <p:nvPr/>
              </p:nvSpPr>
              <p:spPr>
                <a:xfrm>
                  <a:off x="5024515" y="356340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50" name="object 649"/>
                <p:cNvSpPr/>
                <p:nvPr/>
              </p:nvSpPr>
              <p:spPr>
                <a:xfrm>
                  <a:off x="5024515" y="356340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51" name="object 650"/>
                <p:cNvSpPr/>
                <p:nvPr/>
              </p:nvSpPr>
              <p:spPr>
                <a:xfrm>
                  <a:off x="5013454" y="3584003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52" name="object 651"/>
                <p:cNvSpPr/>
                <p:nvPr/>
              </p:nvSpPr>
              <p:spPr>
                <a:xfrm>
                  <a:off x="5035578" y="356340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53" name="object 652"/>
                <p:cNvSpPr/>
                <p:nvPr/>
              </p:nvSpPr>
              <p:spPr>
                <a:xfrm>
                  <a:off x="5024515" y="3584003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54" name="object 653"/>
                <p:cNvSpPr/>
                <p:nvPr/>
              </p:nvSpPr>
              <p:spPr>
                <a:xfrm>
                  <a:off x="5046640" y="356340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55" name="object 657"/>
                <p:cNvSpPr/>
                <p:nvPr/>
              </p:nvSpPr>
              <p:spPr>
                <a:xfrm>
                  <a:off x="5190415" y="356340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56" name="object 659"/>
                <p:cNvSpPr/>
                <p:nvPr/>
              </p:nvSpPr>
              <p:spPr>
                <a:xfrm>
                  <a:off x="5334211" y="356340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57" name="object 660"/>
                <p:cNvSpPr/>
                <p:nvPr/>
              </p:nvSpPr>
              <p:spPr>
                <a:xfrm>
                  <a:off x="5389497" y="3645777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58" name="object 661"/>
                <p:cNvSpPr/>
                <p:nvPr/>
              </p:nvSpPr>
              <p:spPr>
                <a:xfrm>
                  <a:off x="5411617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59" name="object 662"/>
                <p:cNvSpPr/>
                <p:nvPr/>
              </p:nvSpPr>
              <p:spPr>
                <a:xfrm>
                  <a:off x="5566478" y="3645777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53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60" name="object 663"/>
                <p:cNvSpPr/>
                <p:nvPr/>
              </p:nvSpPr>
              <p:spPr>
                <a:xfrm>
                  <a:off x="5588600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61" name="object 664"/>
                <p:cNvSpPr/>
                <p:nvPr/>
              </p:nvSpPr>
              <p:spPr>
                <a:xfrm>
                  <a:off x="5610700" y="3645777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62" name="object 665"/>
                <p:cNvSpPr/>
                <p:nvPr/>
              </p:nvSpPr>
              <p:spPr>
                <a:xfrm>
                  <a:off x="5632822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63" name="object 666"/>
                <p:cNvSpPr/>
                <p:nvPr/>
              </p:nvSpPr>
              <p:spPr>
                <a:xfrm>
                  <a:off x="5643885" y="3645777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64" name="object 667"/>
                <p:cNvSpPr/>
                <p:nvPr/>
              </p:nvSpPr>
              <p:spPr>
                <a:xfrm>
                  <a:off x="5666006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65" name="object 668"/>
                <p:cNvSpPr/>
                <p:nvPr/>
              </p:nvSpPr>
              <p:spPr>
                <a:xfrm>
                  <a:off x="5666006" y="3645777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66" name="object 669"/>
                <p:cNvSpPr/>
                <p:nvPr/>
              </p:nvSpPr>
              <p:spPr>
                <a:xfrm>
                  <a:off x="5688129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67" name="object 670"/>
                <p:cNvSpPr/>
                <p:nvPr/>
              </p:nvSpPr>
              <p:spPr>
                <a:xfrm>
                  <a:off x="5732375" y="3645777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68" name="object 671"/>
                <p:cNvSpPr/>
                <p:nvPr/>
              </p:nvSpPr>
              <p:spPr>
                <a:xfrm>
                  <a:off x="5754499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69" name="object 672"/>
                <p:cNvSpPr/>
                <p:nvPr/>
              </p:nvSpPr>
              <p:spPr>
                <a:xfrm>
                  <a:off x="5743435" y="3645777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70" name="object 673"/>
                <p:cNvSpPr/>
                <p:nvPr/>
              </p:nvSpPr>
              <p:spPr>
                <a:xfrm>
                  <a:off x="5765559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71" name="object 674"/>
                <p:cNvSpPr/>
                <p:nvPr/>
              </p:nvSpPr>
              <p:spPr>
                <a:xfrm>
                  <a:off x="5776619" y="3645777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72" name="object 675"/>
                <p:cNvSpPr/>
                <p:nvPr/>
              </p:nvSpPr>
              <p:spPr>
                <a:xfrm>
                  <a:off x="5798743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73" name="object 676"/>
                <p:cNvSpPr/>
                <p:nvPr/>
              </p:nvSpPr>
              <p:spPr>
                <a:xfrm>
                  <a:off x="5776619" y="3645777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74" name="object 677"/>
                <p:cNvSpPr/>
                <p:nvPr/>
              </p:nvSpPr>
              <p:spPr>
                <a:xfrm>
                  <a:off x="5798743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75" name="object 679"/>
                <p:cNvSpPr/>
                <p:nvPr/>
              </p:nvSpPr>
              <p:spPr>
                <a:xfrm>
                  <a:off x="5809803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76" name="object 681"/>
                <p:cNvSpPr/>
                <p:nvPr/>
              </p:nvSpPr>
              <p:spPr>
                <a:xfrm>
                  <a:off x="5887212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77" name="object 682"/>
                <p:cNvSpPr/>
                <p:nvPr/>
              </p:nvSpPr>
              <p:spPr>
                <a:xfrm>
                  <a:off x="5876150" y="3645777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78" name="object 683"/>
                <p:cNvSpPr/>
                <p:nvPr/>
              </p:nvSpPr>
              <p:spPr>
                <a:xfrm>
                  <a:off x="5898270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79" name="object 684"/>
                <p:cNvSpPr/>
                <p:nvPr/>
              </p:nvSpPr>
              <p:spPr>
                <a:xfrm>
                  <a:off x="5887212" y="3645777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80" name="object 685"/>
                <p:cNvSpPr/>
                <p:nvPr/>
              </p:nvSpPr>
              <p:spPr>
                <a:xfrm>
                  <a:off x="5909333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81" name="object 687"/>
                <p:cNvSpPr/>
                <p:nvPr/>
              </p:nvSpPr>
              <p:spPr>
                <a:xfrm>
                  <a:off x="5975702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82" name="object 689"/>
                <p:cNvSpPr/>
                <p:nvPr/>
              </p:nvSpPr>
              <p:spPr>
                <a:xfrm>
                  <a:off x="5975702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83" name="object 691"/>
                <p:cNvSpPr/>
                <p:nvPr/>
              </p:nvSpPr>
              <p:spPr>
                <a:xfrm>
                  <a:off x="5986763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84" name="object 693"/>
                <p:cNvSpPr/>
                <p:nvPr/>
              </p:nvSpPr>
              <p:spPr>
                <a:xfrm>
                  <a:off x="6340704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85" name="object 695"/>
                <p:cNvSpPr/>
                <p:nvPr/>
              </p:nvSpPr>
              <p:spPr>
                <a:xfrm>
                  <a:off x="6595091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86" name="object 697"/>
                <p:cNvSpPr/>
                <p:nvPr/>
              </p:nvSpPr>
              <p:spPr>
                <a:xfrm>
                  <a:off x="6727805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87" name="object 699"/>
                <p:cNvSpPr/>
                <p:nvPr/>
              </p:nvSpPr>
              <p:spPr>
                <a:xfrm>
                  <a:off x="6727805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88" name="object 701"/>
                <p:cNvSpPr/>
                <p:nvPr/>
              </p:nvSpPr>
              <p:spPr>
                <a:xfrm>
                  <a:off x="7148092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89" name="object 895"/>
                <p:cNvSpPr/>
                <p:nvPr/>
              </p:nvSpPr>
              <p:spPr>
                <a:xfrm>
                  <a:off x="5986763" y="362518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435" name="object 1022"/>
              <p:cNvSpPr/>
              <p:nvPr/>
            </p:nvSpPr>
            <p:spPr>
              <a:xfrm>
                <a:off x="1474143" y="1483708"/>
                <a:ext cx="5673922" cy="2162181"/>
              </a:xfrm>
              <a:custGeom>
                <a:avLst/>
                <a:gdLst/>
                <a:ahLst/>
                <a:cxnLst/>
                <a:rect l="l" t="t" r="r" b="b"/>
                <a:pathLst>
                  <a:path w="3085465" h="1263014">
                    <a:moveTo>
                      <a:pt x="0" y="0"/>
                    </a:moveTo>
                    <a:lnTo>
                      <a:pt x="12026" y="0"/>
                    </a:lnTo>
                    <a:lnTo>
                      <a:pt x="12026" y="18034"/>
                    </a:lnTo>
                    <a:lnTo>
                      <a:pt x="24053" y="18034"/>
                    </a:lnTo>
                    <a:lnTo>
                      <a:pt x="24053" y="36080"/>
                    </a:lnTo>
                    <a:lnTo>
                      <a:pt x="24053" y="54127"/>
                    </a:lnTo>
                    <a:lnTo>
                      <a:pt x="30073" y="54127"/>
                    </a:lnTo>
                    <a:lnTo>
                      <a:pt x="30073" y="72174"/>
                    </a:lnTo>
                    <a:lnTo>
                      <a:pt x="42100" y="72174"/>
                    </a:lnTo>
                    <a:lnTo>
                      <a:pt x="42100" y="90208"/>
                    </a:lnTo>
                    <a:lnTo>
                      <a:pt x="48120" y="90208"/>
                    </a:lnTo>
                    <a:lnTo>
                      <a:pt x="48120" y="108254"/>
                    </a:lnTo>
                    <a:lnTo>
                      <a:pt x="60147" y="108254"/>
                    </a:lnTo>
                    <a:lnTo>
                      <a:pt x="66154" y="108254"/>
                    </a:lnTo>
                    <a:lnTo>
                      <a:pt x="66154" y="126288"/>
                    </a:lnTo>
                    <a:lnTo>
                      <a:pt x="66154" y="144335"/>
                    </a:lnTo>
                    <a:lnTo>
                      <a:pt x="72174" y="144335"/>
                    </a:lnTo>
                    <a:lnTo>
                      <a:pt x="72174" y="162382"/>
                    </a:lnTo>
                    <a:lnTo>
                      <a:pt x="90220" y="162382"/>
                    </a:lnTo>
                    <a:lnTo>
                      <a:pt x="90220" y="180416"/>
                    </a:lnTo>
                    <a:lnTo>
                      <a:pt x="114274" y="180416"/>
                    </a:lnTo>
                    <a:lnTo>
                      <a:pt x="114274" y="198462"/>
                    </a:lnTo>
                    <a:lnTo>
                      <a:pt x="114274" y="228536"/>
                    </a:lnTo>
                    <a:lnTo>
                      <a:pt x="120294" y="228536"/>
                    </a:lnTo>
                    <a:lnTo>
                      <a:pt x="120294" y="246570"/>
                    </a:lnTo>
                    <a:lnTo>
                      <a:pt x="132321" y="246570"/>
                    </a:lnTo>
                    <a:lnTo>
                      <a:pt x="132321" y="264617"/>
                    </a:lnTo>
                    <a:lnTo>
                      <a:pt x="138341" y="264617"/>
                    </a:lnTo>
                    <a:lnTo>
                      <a:pt x="144348" y="264617"/>
                    </a:lnTo>
                    <a:lnTo>
                      <a:pt x="144348" y="282651"/>
                    </a:lnTo>
                    <a:lnTo>
                      <a:pt x="162394" y="282651"/>
                    </a:lnTo>
                    <a:lnTo>
                      <a:pt x="162394" y="300697"/>
                    </a:lnTo>
                    <a:lnTo>
                      <a:pt x="162394" y="318744"/>
                    </a:lnTo>
                    <a:lnTo>
                      <a:pt x="168402" y="318744"/>
                    </a:lnTo>
                    <a:lnTo>
                      <a:pt x="168402" y="336791"/>
                    </a:lnTo>
                    <a:lnTo>
                      <a:pt x="174421" y="336791"/>
                    </a:lnTo>
                    <a:lnTo>
                      <a:pt x="174421" y="372872"/>
                    </a:lnTo>
                    <a:lnTo>
                      <a:pt x="180441" y="372872"/>
                    </a:lnTo>
                    <a:lnTo>
                      <a:pt x="180441" y="396925"/>
                    </a:lnTo>
                    <a:lnTo>
                      <a:pt x="192468" y="396925"/>
                    </a:lnTo>
                    <a:lnTo>
                      <a:pt x="192468" y="414972"/>
                    </a:lnTo>
                    <a:lnTo>
                      <a:pt x="198475" y="414972"/>
                    </a:lnTo>
                    <a:lnTo>
                      <a:pt x="198475" y="433006"/>
                    </a:lnTo>
                    <a:lnTo>
                      <a:pt x="210515" y="433006"/>
                    </a:lnTo>
                    <a:lnTo>
                      <a:pt x="210515" y="469099"/>
                    </a:lnTo>
                    <a:lnTo>
                      <a:pt x="216522" y="469099"/>
                    </a:lnTo>
                    <a:lnTo>
                      <a:pt x="216522" y="487133"/>
                    </a:lnTo>
                    <a:lnTo>
                      <a:pt x="222542" y="487133"/>
                    </a:lnTo>
                    <a:lnTo>
                      <a:pt x="222542" y="523214"/>
                    </a:lnTo>
                    <a:lnTo>
                      <a:pt x="222542" y="541261"/>
                    </a:lnTo>
                    <a:lnTo>
                      <a:pt x="228549" y="541261"/>
                    </a:lnTo>
                    <a:lnTo>
                      <a:pt x="228549" y="559308"/>
                    </a:lnTo>
                    <a:lnTo>
                      <a:pt x="228549" y="577342"/>
                    </a:lnTo>
                    <a:lnTo>
                      <a:pt x="234569" y="577342"/>
                    </a:lnTo>
                    <a:lnTo>
                      <a:pt x="234569" y="595388"/>
                    </a:lnTo>
                    <a:lnTo>
                      <a:pt x="246595" y="595388"/>
                    </a:lnTo>
                    <a:lnTo>
                      <a:pt x="246595" y="613435"/>
                    </a:lnTo>
                    <a:lnTo>
                      <a:pt x="270662" y="613435"/>
                    </a:lnTo>
                    <a:lnTo>
                      <a:pt x="270662" y="631469"/>
                    </a:lnTo>
                    <a:lnTo>
                      <a:pt x="270662" y="649516"/>
                    </a:lnTo>
                    <a:lnTo>
                      <a:pt x="288696" y="649516"/>
                    </a:lnTo>
                    <a:lnTo>
                      <a:pt x="288696" y="667550"/>
                    </a:lnTo>
                    <a:lnTo>
                      <a:pt x="294716" y="667550"/>
                    </a:lnTo>
                    <a:lnTo>
                      <a:pt x="294716" y="685596"/>
                    </a:lnTo>
                    <a:lnTo>
                      <a:pt x="312750" y="685596"/>
                    </a:lnTo>
                    <a:lnTo>
                      <a:pt x="312750" y="703643"/>
                    </a:lnTo>
                    <a:lnTo>
                      <a:pt x="324789" y="703643"/>
                    </a:lnTo>
                    <a:lnTo>
                      <a:pt x="324789" y="721677"/>
                    </a:lnTo>
                    <a:lnTo>
                      <a:pt x="324789" y="739724"/>
                    </a:lnTo>
                    <a:lnTo>
                      <a:pt x="354863" y="739724"/>
                    </a:lnTo>
                    <a:lnTo>
                      <a:pt x="354863" y="775804"/>
                    </a:lnTo>
                    <a:lnTo>
                      <a:pt x="372897" y="775804"/>
                    </a:lnTo>
                    <a:lnTo>
                      <a:pt x="372897" y="793851"/>
                    </a:lnTo>
                    <a:lnTo>
                      <a:pt x="378917" y="793851"/>
                    </a:lnTo>
                    <a:lnTo>
                      <a:pt x="378917" y="811898"/>
                    </a:lnTo>
                    <a:lnTo>
                      <a:pt x="390944" y="811898"/>
                    </a:lnTo>
                    <a:lnTo>
                      <a:pt x="427037" y="811898"/>
                    </a:lnTo>
                    <a:lnTo>
                      <a:pt x="427037" y="835952"/>
                    </a:lnTo>
                    <a:lnTo>
                      <a:pt x="433044" y="835952"/>
                    </a:lnTo>
                    <a:lnTo>
                      <a:pt x="433044" y="890079"/>
                    </a:lnTo>
                    <a:lnTo>
                      <a:pt x="451091" y="890079"/>
                    </a:lnTo>
                    <a:lnTo>
                      <a:pt x="451091" y="908113"/>
                    </a:lnTo>
                    <a:lnTo>
                      <a:pt x="481164" y="908113"/>
                    </a:lnTo>
                    <a:lnTo>
                      <a:pt x="481164" y="926160"/>
                    </a:lnTo>
                    <a:lnTo>
                      <a:pt x="553339" y="926160"/>
                    </a:lnTo>
                    <a:lnTo>
                      <a:pt x="553339" y="944206"/>
                    </a:lnTo>
                    <a:lnTo>
                      <a:pt x="571385" y="944206"/>
                    </a:lnTo>
                    <a:lnTo>
                      <a:pt x="571385" y="962240"/>
                    </a:lnTo>
                    <a:lnTo>
                      <a:pt x="589432" y="962240"/>
                    </a:lnTo>
                    <a:lnTo>
                      <a:pt x="589432" y="980287"/>
                    </a:lnTo>
                    <a:lnTo>
                      <a:pt x="613486" y="980287"/>
                    </a:lnTo>
                    <a:lnTo>
                      <a:pt x="613486" y="998321"/>
                    </a:lnTo>
                    <a:lnTo>
                      <a:pt x="643559" y="998321"/>
                    </a:lnTo>
                    <a:lnTo>
                      <a:pt x="643559" y="1016368"/>
                    </a:lnTo>
                    <a:lnTo>
                      <a:pt x="715733" y="1016368"/>
                    </a:lnTo>
                    <a:lnTo>
                      <a:pt x="715733" y="1040422"/>
                    </a:lnTo>
                    <a:lnTo>
                      <a:pt x="739787" y="1040422"/>
                    </a:lnTo>
                    <a:lnTo>
                      <a:pt x="739787" y="1058468"/>
                    </a:lnTo>
                    <a:lnTo>
                      <a:pt x="745807" y="1058468"/>
                    </a:lnTo>
                    <a:lnTo>
                      <a:pt x="745807" y="1076515"/>
                    </a:lnTo>
                    <a:lnTo>
                      <a:pt x="842035" y="1076515"/>
                    </a:lnTo>
                    <a:lnTo>
                      <a:pt x="842035" y="1094562"/>
                    </a:lnTo>
                    <a:lnTo>
                      <a:pt x="854075" y="1094562"/>
                    </a:lnTo>
                    <a:lnTo>
                      <a:pt x="854075" y="1112596"/>
                    </a:lnTo>
                    <a:lnTo>
                      <a:pt x="920229" y="1112596"/>
                    </a:lnTo>
                    <a:lnTo>
                      <a:pt x="920229" y="1130630"/>
                    </a:lnTo>
                    <a:lnTo>
                      <a:pt x="1118704" y="1130630"/>
                    </a:lnTo>
                    <a:lnTo>
                      <a:pt x="1118704" y="1148676"/>
                    </a:lnTo>
                    <a:lnTo>
                      <a:pt x="1124724" y="1148676"/>
                    </a:lnTo>
                    <a:lnTo>
                      <a:pt x="1305166" y="1148676"/>
                    </a:lnTo>
                    <a:lnTo>
                      <a:pt x="1305166" y="1166723"/>
                    </a:lnTo>
                    <a:lnTo>
                      <a:pt x="1317193" y="1166723"/>
                    </a:lnTo>
                    <a:lnTo>
                      <a:pt x="1317193" y="1184770"/>
                    </a:lnTo>
                    <a:lnTo>
                      <a:pt x="1347266" y="1184770"/>
                    </a:lnTo>
                    <a:lnTo>
                      <a:pt x="1347266" y="1208824"/>
                    </a:lnTo>
                    <a:lnTo>
                      <a:pt x="1786331" y="1208824"/>
                    </a:lnTo>
                    <a:lnTo>
                      <a:pt x="1786331" y="1226870"/>
                    </a:lnTo>
                    <a:lnTo>
                      <a:pt x="2129155" y="1226870"/>
                    </a:lnTo>
                    <a:lnTo>
                      <a:pt x="2129155" y="1262951"/>
                    </a:lnTo>
                    <a:lnTo>
                      <a:pt x="2856928" y="1262951"/>
                    </a:lnTo>
                    <a:lnTo>
                      <a:pt x="3085477" y="1262951"/>
                    </a:lnTo>
                  </a:path>
                </a:pathLst>
              </a:custGeom>
              <a:ln w="15875">
                <a:solidFill>
                  <a:srgbClr val="0090BE"/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38" name="Group 17"/>
            <p:cNvGrpSpPr/>
            <p:nvPr/>
          </p:nvGrpSpPr>
          <p:grpSpPr>
            <a:xfrm>
              <a:off x="1474143" y="1483708"/>
              <a:ext cx="5884240" cy="1381836"/>
              <a:chOff x="1474143" y="1483708"/>
              <a:chExt cx="5884240" cy="1381836"/>
            </a:xfrm>
          </p:grpSpPr>
          <p:grpSp>
            <p:nvGrpSpPr>
              <p:cNvPr id="2160" name="Group 539"/>
              <p:cNvGrpSpPr/>
              <p:nvPr/>
            </p:nvGrpSpPr>
            <p:grpSpPr>
              <a:xfrm>
                <a:off x="2248368" y="2173508"/>
                <a:ext cx="5110015" cy="692036"/>
                <a:chOff x="2248368" y="2173508"/>
                <a:chExt cx="5110015" cy="692036"/>
              </a:xfrm>
            </p:grpSpPr>
            <p:sp>
              <p:nvSpPr>
                <p:cNvPr id="2162" name="object 179"/>
                <p:cNvSpPr/>
                <p:nvPr/>
              </p:nvSpPr>
              <p:spPr>
                <a:xfrm>
                  <a:off x="2248368" y="219410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53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63" name="object 180"/>
                <p:cNvSpPr/>
                <p:nvPr/>
              </p:nvSpPr>
              <p:spPr>
                <a:xfrm>
                  <a:off x="2270478" y="217350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64" name="object 181"/>
                <p:cNvSpPr/>
                <p:nvPr/>
              </p:nvSpPr>
              <p:spPr>
                <a:xfrm>
                  <a:off x="2690775" y="2358831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65" name="object 182"/>
                <p:cNvSpPr/>
                <p:nvPr/>
              </p:nvSpPr>
              <p:spPr>
                <a:xfrm>
                  <a:off x="2712899" y="233823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66" name="object 183"/>
                <p:cNvSpPr/>
                <p:nvPr/>
              </p:nvSpPr>
              <p:spPr>
                <a:xfrm>
                  <a:off x="3144257" y="2430893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53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67" name="object 184"/>
                <p:cNvSpPr/>
                <p:nvPr/>
              </p:nvSpPr>
              <p:spPr>
                <a:xfrm>
                  <a:off x="3166370" y="2410306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68" name="object 185"/>
                <p:cNvSpPr/>
                <p:nvPr/>
              </p:nvSpPr>
              <p:spPr>
                <a:xfrm>
                  <a:off x="3630912" y="2461784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53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69" name="object 186"/>
                <p:cNvSpPr/>
                <p:nvPr/>
              </p:nvSpPr>
              <p:spPr>
                <a:xfrm>
                  <a:off x="3653033" y="24411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66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70" name="object 187"/>
                <p:cNvSpPr/>
                <p:nvPr/>
              </p:nvSpPr>
              <p:spPr>
                <a:xfrm>
                  <a:off x="4150751" y="2461784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53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71" name="object 188"/>
                <p:cNvSpPr/>
                <p:nvPr/>
              </p:nvSpPr>
              <p:spPr>
                <a:xfrm>
                  <a:off x="4305586" y="2461784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72" name="object 189"/>
                <p:cNvSpPr/>
                <p:nvPr/>
              </p:nvSpPr>
              <p:spPr>
                <a:xfrm>
                  <a:off x="4460432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73" name="object 190"/>
                <p:cNvSpPr/>
                <p:nvPr/>
              </p:nvSpPr>
              <p:spPr>
                <a:xfrm>
                  <a:off x="4482556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74" name="object 191"/>
                <p:cNvSpPr/>
                <p:nvPr/>
              </p:nvSpPr>
              <p:spPr>
                <a:xfrm>
                  <a:off x="4593156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75" name="object 192"/>
                <p:cNvSpPr/>
                <p:nvPr/>
              </p:nvSpPr>
              <p:spPr>
                <a:xfrm>
                  <a:off x="4615280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76" name="object 193"/>
                <p:cNvSpPr/>
                <p:nvPr/>
              </p:nvSpPr>
              <p:spPr>
                <a:xfrm>
                  <a:off x="4703760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77" name="object 194"/>
                <p:cNvSpPr/>
                <p:nvPr/>
              </p:nvSpPr>
              <p:spPr>
                <a:xfrm>
                  <a:off x="4725882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78" name="object 195"/>
                <p:cNvSpPr/>
                <p:nvPr/>
              </p:nvSpPr>
              <p:spPr>
                <a:xfrm>
                  <a:off x="4736945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79" name="object 196"/>
                <p:cNvSpPr/>
                <p:nvPr/>
              </p:nvSpPr>
              <p:spPr>
                <a:xfrm>
                  <a:off x="4759066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80" name="object 197"/>
                <p:cNvSpPr/>
                <p:nvPr/>
              </p:nvSpPr>
              <p:spPr>
                <a:xfrm>
                  <a:off x="4770128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81" name="object 198"/>
                <p:cNvSpPr/>
                <p:nvPr/>
              </p:nvSpPr>
              <p:spPr>
                <a:xfrm>
                  <a:off x="4792250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82" name="object 199"/>
                <p:cNvSpPr/>
                <p:nvPr/>
              </p:nvSpPr>
              <p:spPr>
                <a:xfrm>
                  <a:off x="4770128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83" name="object 200"/>
                <p:cNvSpPr/>
                <p:nvPr/>
              </p:nvSpPr>
              <p:spPr>
                <a:xfrm>
                  <a:off x="4792250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84" name="object 201"/>
                <p:cNvSpPr/>
                <p:nvPr/>
              </p:nvSpPr>
              <p:spPr>
                <a:xfrm>
                  <a:off x="4847557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53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85" name="object 202"/>
                <p:cNvSpPr/>
                <p:nvPr/>
              </p:nvSpPr>
              <p:spPr>
                <a:xfrm>
                  <a:off x="4869657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86" name="object 203"/>
                <p:cNvSpPr/>
                <p:nvPr/>
              </p:nvSpPr>
              <p:spPr>
                <a:xfrm>
                  <a:off x="4902841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87" name="object 204"/>
                <p:cNvSpPr/>
                <p:nvPr/>
              </p:nvSpPr>
              <p:spPr>
                <a:xfrm>
                  <a:off x="4924963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88" name="object 205"/>
                <p:cNvSpPr/>
                <p:nvPr/>
              </p:nvSpPr>
              <p:spPr>
                <a:xfrm>
                  <a:off x="4969210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89" name="object 206"/>
                <p:cNvSpPr/>
                <p:nvPr/>
              </p:nvSpPr>
              <p:spPr>
                <a:xfrm>
                  <a:off x="4991330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90" name="object 207"/>
                <p:cNvSpPr/>
                <p:nvPr/>
              </p:nvSpPr>
              <p:spPr>
                <a:xfrm>
                  <a:off x="5002394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91" name="object 208"/>
                <p:cNvSpPr/>
                <p:nvPr/>
              </p:nvSpPr>
              <p:spPr>
                <a:xfrm>
                  <a:off x="5024515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92" name="object 209"/>
                <p:cNvSpPr/>
                <p:nvPr/>
              </p:nvSpPr>
              <p:spPr>
                <a:xfrm>
                  <a:off x="5002394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93" name="object 210"/>
                <p:cNvSpPr/>
                <p:nvPr/>
              </p:nvSpPr>
              <p:spPr>
                <a:xfrm>
                  <a:off x="5024515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94" name="object 211"/>
                <p:cNvSpPr/>
                <p:nvPr/>
              </p:nvSpPr>
              <p:spPr>
                <a:xfrm>
                  <a:off x="5002394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95" name="object 212"/>
                <p:cNvSpPr/>
                <p:nvPr/>
              </p:nvSpPr>
              <p:spPr>
                <a:xfrm>
                  <a:off x="5024515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96" name="object 213"/>
                <p:cNvSpPr/>
                <p:nvPr/>
              </p:nvSpPr>
              <p:spPr>
                <a:xfrm>
                  <a:off x="5035578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97" name="object 214"/>
                <p:cNvSpPr/>
                <p:nvPr/>
              </p:nvSpPr>
              <p:spPr>
                <a:xfrm>
                  <a:off x="5057700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98" name="object 215"/>
                <p:cNvSpPr/>
                <p:nvPr/>
              </p:nvSpPr>
              <p:spPr>
                <a:xfrm>
                  <a:off x="5057700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99" name="object 216"/>
                <p:cNvSpPr/>
                <p:nvPr/>
              </p:nvSpPr>
              <p:spPr>
                <a:xfrm>
                  <a:off x="5079823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00" name="object 217"/>
                <p:cNvSpPr/>
                <p:nvPr/>
              </p:nvSpPr>
              <p:spPr>
                <a:xfrm>
                  <a:off x="5057700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01" name="object 218"/>
                <p:cNvSpPr/>
                <p:nvPr/>
              </p:nvSpPr>
              <p:spPr>
                <a:xfrm>
                  <a:off x="5079823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02" name="object 219"/>
                <p:cNvSpPr/>
                <p:nvPr/>
              </p:nvSpPr>
              <p:spPr>
                <a:xfrm>
                  <a:off x="5068763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53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03" name="object 220"/>
                <p:cNvSpPr/>
                <p:nvPr/>
              </p:nvSpPr>
              <p:spPr>
                <a:xfrm>
                  <a:off x="5090884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04" name="object 221"/>
                <p:cNvSpPr/>
                <p:nvPr/>
              </p:nvSpPr>
              <p:spPr>
                <a:xfrm>
                  <a:off x="5101947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53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05" name="object 222"/>
                <p:cNvSpPr/>
                <p:nvPr/>
              </p:nvSpPr>
              <p:spPr>
                <a:xfrm>
                  <a:off x="5124047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06" name="object 223"/>
                <p:cNvSpPr/>
                <p:nvPr/>
              </p:nvSpPr>
              <p:spPr>
                <a:xfrm>
                  <a:off x="5124047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07" name="object 224"/>
                <p:cNvSpPr/>
                <p:nvPr/>
              </p:nvSpPr>
              <p:spPr>
                <a:xfrm>
                  <a:off x="5146167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08" name="object 225"/>
                <p:cNvSpPr/>
                <p:nvPr/>
              </p:nvSpPr>
              <p:spPr>
                <a:xfrm>
                  <a:off x="5190415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09" name="object 226"/>
                <p:cNvSpPr/>
                <p:nvPr/>
              </p:nvSpPr>
              <p:spPr>
                <a:xfrm>
                  <a:off x="5212535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10" name="object 227"/>
                <p:cNvSpPr/>
                <p:nvPr/>
              </p:nvSpPr>
              <p:spPr>
                <a:xfrm>
                  <a:off x="5201474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11" name="object 228"/>
                <p:cNvSpPr/>
                <p:nvPr/>
              </p:nvSpPr>
              <p:spPr>
                <a:xfrm>
                  <a:off x="5223598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12" name="object 229"/>
                <p:cNvSpPr/>
                <p:nvPr/>
              </p:nvSpPr>
              <p:spPr>
                <a:xfrm>
                  <a:off x="5201474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13" name="object 230"/>
                <p:cNvSpPr/>
                <p:nvPr/>
              </p:nvSpPr>
              <p:spPr>
                <a:xfrm>
                  <a:off x="5223598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14" name="object 231"/>
                <p:cNvSpPr/>
                <p:nvPr/>
              </p:nvSpPr>
              <p:spPr>
                <a:xfrm>
                  <a:off x="5267843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15" name="object 232"/>
                <p:cNvSpPr/>
                <p:nvPr/>
              </p:nvSpPr>
              <p:spPr>
                <a:xfrm>
                  <a:off x="5289967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16" name="object 233"/>
                <p:cNvSpPr/>
                <p:nvPr/>
              </p:nvSpPr>
              <p:spPr>
                <a:xfrm>
                  <a:off x="5444802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17" name="object 234"/>
                <p:cNvSpPr/>
                <p:nvPr/>
              </p:nvSpPr>
              <p:spPr>
                <a:xfrm>
                  <a:off x="5466924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18" name="object 235"/>
                <p:cNvSpPr/>
                <p:nvPr/>
              </p:nvSpPr>
              <p:spPr>
                <a:xfrm>
                  <a:off x="5455865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19" name="object 236"/>
                <p:cNvSpPr/>
                <p:nvPr/>
              </p:nvSpPr>
              <p:spPr>
                <a:xfrm>
                  <a:off x="5477985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20" name="object 237"/>
                <p:cNvSpPr/>
                <p:nvPr/>
              </p:nvSpPr>
              <p:spPr>
                <a:xfrm>
                  <a:off x="5477985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21" name="object 238"/>
                <p:cNvSpPr/>
                <p:nvPr/>
              </p:nvSpPr>
              <p:spPr>
                <a:xfrm>
                  <a:off x="5500109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22" name="object 239"/>
                <p:cNvSpPr/>
                <p:nvPr/>
              </p:nvSpPr>
              <p:spPr>
                <a:xfrm>
                  <a:off x="5533292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23" name="object 240"/>
                <p:cNvSpPr/>
                <p:nvPr/>
              </p:nvSpPr>
              <p:spPr>
                <a:xfrm>
                  <a:off x="5555416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24" name="object 241"/>
                <p:cNvSpPr/>
                <p:nvPr/>
              </p:nvSpPr>
              <p:spPr>
                <a:xfrm>
                  <a:off x="5533292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25" name="object 242"/>
                <p:cNvSpPr/>
                <p:nvPr/>
              </p:nvSpPr>
              <p:spPr>
                <a:xfrm>
                  <a:off x="5555416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26" name="object 243"/>
                <p:cNvSpPr/>
                <p:nvPr/>
              </p:nvSpPr>
              <p:spPr>
                <a:xfrm>
                  <a:off x="5599661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53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27" name="object 244"/>
                <p:cNvSpPr/>
                <p:nvPr/>
              </p:nvSpPr>
              <p:spPr>
                <a:xfrm>
                  <a:off x="5621761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28" name="object 245"/>
                <p:cNvSpPr/>
                <p:nvPr/>
              </p:nvSpPr>
              <p:spPr>
                <a:xfrm>
                  <a:off x="5743435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29" name="object 246"/>
                <p:cNvSpPr/>
                <p:nvPr/>
              </p:nvSpPr>
              <p:spPr>
                <a:xfrm>
                  <a:off x="5765559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30" name="object 247"/>
                <p:cNvSpPr/>
                <p:nvPr/>
              </p:nvSpPr>
              <p:spPr>
                <a:xfrm>
                  <a:off x="5765559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31" name="object 248"/>
                <p:cNvSpPr/>
                <p:nvPr/>
              </p:nvSpPr>
              <p:spPr>
                <a:xfrm>
                  <a:off x="5787682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32" name="object 249"/>
                <p:cNvSpPr/>
                <p:nvPr/>
              </p:nvSpPr>
              <p:spPr>
                <a:xfrm>
                  <a:off x="5776618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33" name="object 250"/>
                <p:cNvSpPr/>
                <p:nvPr/>
              </p:nvSpPr>
              <p:spPr>
                <a:xfrm>
                  <a:off x="5798742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34" name="object 251"/>
                <p:cNvSpPr/>
                <p:nvPr/>
              </p:nvSpPr>
              <p:spPr>
                <a:xfrm>
                  <a:off x="5787682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35" name="object 252"/>
                <p:cNvSpPr/>
                <p:nvPr/>
              </p:nvSpPr>
              <p:spPr>
                <a:xfrm>
                  <a:off x="5809803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36" name="object 253"/>
                <p:cNvSpPr/>
                <p:nvPr/>
              </p:nvSpPr>
              <p:spPr>
                <a:xfrm>
                  <a:off x="5787682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37" name="object 254"/>
                <p:cNvSpPr/>
                <p:nvPr/>
              </p:nvSpPr>
              <p:spPr>
                <a:xfrm>
                  <a:off x="5809803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38" name="object 255"/>
                <p:cNvSpPr/>
                <p:nvPr/>
              </p:nvSpPr>
              <p:spPr>
                <a:xfrm>
                  <a:off x="5809803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39" name="object 256"/>
                <p:cNvSpPr/>
                <p:nvPr/>
              </p:nvSpPr>
              <p:spPr>
                <a:xfrm>
                  <a:off x="5831926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40" name="object 257"/>
                <p:cNvSpPr/>
                <p:nvPr/>
              </p:nvSpPr>
              <p:spPr>
                <a:xfrm>
                  <a:off x="5809803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41" name="object 258"/>
                <p:cNvSpPr/>
                <p:nvPr/>
              </p:nvSpPr>
              <p:spPr>
                <a:xfrm>
                  <a:off x="5831926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42" name="object 259"/>
                <p:cNvSpPr/>
                <p:nvPr/>
              </p:nvSpPr>
              <p:spPr>
                <a:xfrm>
                  <a:off x="5820866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43" name="object 260"/>
                <p:cNvSpPr/>
                <p:nvPr/>
              </p:nvSpPr>
              <p:spPr>
                <a:xfrm>
                  <a:off x="5842986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44" name="object 261"/>
                <p:cNvSpPr/>
                <p:nvPr/>
              </p:nvSpPr>
              <p:spPr>
                <a:xfrm>
                  <a:off x="5865111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53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45" name="object 262"/>
                <p:cNvSpPr/>
                <p:nvPr/>
              </p:nvSpPr>
              <p:spPr>
                <a:xfrm>
                  <a:off x="5887211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46" name="object 263"/>
                <p:cNvSpPr/>
                <p:nvPr/>
              </p:nvSpPr>
              <p:spPr>
                <a:xfrm>
                  <a:off x="5920395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47" name="object 264"/>
                <p:cNvSpPr/>
                <p:nvPr/>
              </p:nvSpPr>
              <p:spPr>
                <a:xfrm>
                  <a:off x="5942519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48" name="object 265"/>
                <p:cNvSpPr/>
                <p:nvPr/>
              </p:nvSpPr>
              <p:spPr>
                <a:xfrm>
                  <a:off x="5942519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49" name="object 266"/>
                <p:cNvSpPr/>
                <p:nvPr/>
              </p:nvSpPr>
              <p:spPr>
                <a:xfrm>
                  <a:off x="5964639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50" name="object 267"/>
                <p:cNvSpPr/>
                <p:nvPr/>
              </p:nvSpPr>
              <p:spPr>
                <a:xfrm>
                  <a:off x="5953578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51" name="object 268"/>
                <p:cNvSpPr/>
                <p:nvPr/>
              </p:nvSpPr>
              <p:spPr>
                <a:xfrm>
                  <a:off x="5975702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52" name="object 269"/>
                <p:cNvSpPr/>
                <p:nvPr/>
              </p:nvSpPr>
              <p:spPr>
                <a:xfrm>
                  <a:off x="5975702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53" name="object 270"/>
                <p:cNvSpPr/>
                <p:nvPr/>
              </p:nvSpPr>
              <p:spPr>
                <a:xfrm>
                  <a:off x="5997823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54" name="object 271"/>
                <p:cNvSpPr/>
                <p:nvPr/>
              </p:nvSpPr>
              <p:spPr>
                <a:xfrm>
                  <a:off x="5986763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55" name="object 272"/>
                <p:cNvSpPr/>
                <p:nvPr/>
              </p:nvSpPr>
              <p:spPr>
                <a:xfrm>
                  <a:off x="6008886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56" name="object 273"/>
                <p:cNvSpPr/>
                <p:nvPr/>
              </p:nvSpPr>
              <p:spPr>
                <a:xfrm>
                  <a:off x="5986763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57" name="object 274"/>
                <p:cNvSpPr/>
                <p:nvPr/>
              </p:nvSpPr>
              <p:spPr>
                <a:xfrm>
                  <a:off x="6008886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58" name="object 275"/>
                <p:cNvSpPr/>
                <p:nvPr/>
              </p:nvSpPr>
              <p:spPr>
                <a:xfrm>
                  <a:off x="6042070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59" name="object 276"/>
                <p:cNvSpPr/>
                <p:nvPr/>
              </p:nvSpPr>
              <p:spPr>
                <a:xfrm>
                  <a:off x="6064190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60" name="object 277"/>
                <p:cNvSpPr/>
                <p:nvPr/>
              </p:nvSpPr>
              <p:spPr>
                <a:xfrm>
                  <a:off x="6141600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61" name="object 278"/>
                <p:cNvSpPr/>
                <p:nvPr/>
              </p:nvSpPr>
              <p:spPr>
                <a:xfrm>
                  <a:off x="6163720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62" name="object 279"/>
                <p:cNvSpPr/>
                <p:nvPr/>
              </p:nvSpPr>
              <p:spPr>
                <a:xfrm>
                  <a:off x="6219027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63" name="object 280"/>
                <p:cNvSpPr/>
                <p:nvPr/>
              </p:nvSpPr>
              <p:spPr>
                <a:xfrm>
                  <a:off x="6241151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64" name="object 281"/>
                <p:cNvSpPr/>
                <p:nvPr/>
              </p:nvSpPr>
              <p:spPr>
                <a:xfrm>
                  <a:off x="6219027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65" name="object 282"/>
                <p:cNvSpPr/>
                <p:nvPr/>
              </p:nvSpPr>
              <p:spPr>
                <a:xfrm>
                  <a:off x="6241151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66" name="object 283"/>
                <p:cNvSpPr/>
                <p:nvPr/>
              </p:nvSpPr>
              <p:spPr>
                <a:xfrm>
                  <a:off x="6252213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67" name="object 284"/>
                <p:cNvSpPr/>
                <p:nvPr/>
              </p:nvSpPr>
              <p:spPr>
                <a:xfrm>
                  <a:off x="6274334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68" name="object 285"/>
                <p:cNvSpPr/>
                <p:nvPr/>
              </p:nvSpPr>
              <p:spPr>
                <a:xfrm>
                  <a:off x="6362826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53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69" name="object 286"/>
                <p:cNvSpPr/>
                <p:nvPr/>
              </p:nvSpPr>
              <p:spPr>
                <a:xfrm>
                  <a:off x="6384926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70" name="object 287"/>
                <p:cNvSpPr/>
                <p:nvPr/>
              </p:nvSpPr>
              <p:spPr>
                <a:xfrm>
                  <a:off x="6539784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71" name="object 288"/>
                <p:cNvSpPr/>
                <p:nvPr/>
              </p:nvSpPr>
              <p:spPr>
                <a:xfrm>
                  <a:off x="6561905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72" name="object 289"/>
                <p:cNvSpPr/>
                <p:nvPr/>
              </p:nvSpPr>
              <p:spPr>
                <a:xfrm>
                  <a:off x="6572970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73" name="object 290"/>
                <p:cNvSpPr/>
                <p:nvPr/>
              </p:nvSpPr>
              <p:spPr>
                <a:xfrm>
                  <a:off x="6595090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74" name="object 291"/>
                <p:cNvSpPr/>
                <p:nvPr/>
              </p:nvSpPr>
              <p:spPr>
                <a:xfrm>
                  <a:off x="6606153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53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75" name="object 292"/>
                <p:cNvSpPr/>
                <p:nvPr/>
              </p:nvSpPr>
              <p:spPr>
                <a:xfrm>
                  <a:off x="6628253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76" name="object 293"/>
                <p:cNvSpPr/>
                <p:nvPr/>
              </p:nvSpPr>
              <p:spPr>
                <a:xfrm>
                  <a:off x="6639314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77" name="object 294"/>
                <p:cNvSpPr/>
                <p:nvPr/>
              </p:nvSpPr>
              <p:spPr>
                <a:xfrm>
                  <a:off x="6661437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78" name="object 295"/>
                <p:cNvSpPr/>
                <p:nvPr/>
              </p:nvSpPr>
              <p:spPr>
                <a:xfrm>
                  <a:off x="6749927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79" name="object 296"/>
                <p:cNvSpPr/>
                <p:nvPr/>
              </p:nvSpPr>
              <p:spPr>
                <a:xfrm>
                  <a:off x="6772049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80" name="object 297"/>
                <p:cNvSpPr/>
                <p:nvPr/>
              </p:nvSpPr>
              <p:spPr>
                <a:xfrm>
                  <a:off x="6783111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81" name="object 298"/>
                <p:cNvSpPr/>
                <p:nvPr/>
              </p:nvSpPr>
              <p:spPr>
                <a:xfrm>
                  <a:off x="6805234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82" name="object 299"/>
                <p:cNvSpPr/>
                <p:nvPr/>
              </p:nvSpPr>
              <p:spPr>
                <a:xfrm>
                  <a:off x="6805234" y="2801536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83" name="object 300"/>
                <p:cNvSpPr/>
                <p:nvPr/>
              </p:nvSpPr>
              <p:spPr>
                <a:xfrm>
                  <a:off x="6827357" y="278094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66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84" name="object 301"/>
                <p:cNvSpPr/>
                <p:nvPr/>
              </p:nvSpPr>
              <p:spPr>
                <a:xfrm>
                  <a:off x="6816295" y="2801536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85" name="object 302"/>
                <p:cNvSpPr/>
                <p:nvPr/>
              </p:nvSpPr>
              <p:spPr>
                <a:xfrm>
                  <a:off x="6838418" y="278094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66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86" name="object 303"/>
                <p:cNvSpPr/>
                <p:nvPr/>
              </p:nvSpPr>
              <p:spPr>
                <a:xfrm>
                  <a:off x="6893704" y="2801536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87" name="object 304"/>
                <p:cNvSpPr/>
                <p:nvPr/>
              </p:nvSpPr>
              <p:spPr>
                <a:xfrm>
                  <a:off x="6915824" y="278094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66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88" name="object 305"/>
                <p:cNvSpPr/>
                <p:nvPr/>
              </p:nvSpPr>
              <p:spPr>
                <a:xfrm>
                  <a:off x="6904764" y="2801536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89" name="object 306"/>
                <p:cNvSpPr/>
                <p:nvPr/>
              </p:nvSpPr>
              <p:spPr>
                <a:xfrm>
                  <a:off x="6926886" y="278094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66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90" name="object 307"/>
                <p:cNvSpPr/>
                <p:nvPr/>
              </p:nvSpPr>
              <p:spPr>
                <a:xfrm>
                  <a:off x="6960071" y="2801536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91" name="object 308"/>
                <p:cNvSpPr/>
                <p:nvPr/>
              </p:nvSpPr>
              <p:spPr>
                <a:xfrm>
                  <a:off x="6982192" y="278094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66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92" name="object 309"/>
                <p:cNvSpPr/>
                <p:nvPr/>
              </p:nvSpPr>
              <p:spPr>
                <a:xfrm>
                  <a:off x="6971131" y="2801536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93" name="object 310"/>
                <p:cNvSpPr/>
                <p:nvPr/>
              </p:nvSpPr>
              <p:spPr>
                <a:xfrm>
                  <a:off x="6993255" y="278094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66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94" name="object 311"/>
                <p:cNvSpPr/>
                <p:nvPr/>
              </p:nvSpPr>
              <p:spPr>
                <a:xfrm>
                  <a:off x="6971131" y="2801536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95" name="object 312"/>
                <p:cNvSpPr/>
                <p:nvPr/>
              </p:nvSpPr>
              <p:spPr>
                <a:xfrm>
                  <a:off x="6993255" y="278094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66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96" name="object 313"/>
                <p:cNvSpPr/>
                <p:nvPr/>
              </p:nvSpPr>
              <p:spPr>
                <a:xfrm>
                  <a:off x="7314010" y="2801536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97" name="object 314"/>
                <p:cNvSpPr/>
                <p:nvPr/>
              </p:nvSpPr>
              <p:spPr>
                <a:xfrm>
                  <a:off x="7336135" y="278094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66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98" name="object 702"/>
                <p:cNvSpPr/>
                <p:nvPr/>
              </p:nvSpPr>
              <p:spPr>
                <a:xfrm>
                  <a:off x="2248368" y="219410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53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99" name="object 703"/>
                <p:cNvSpPr/>
                <p:nvPr/>
              </p:nvSpPr>
              <p:spPr>
                <a:xfrm>
                  <a:off x="2270478" y="217350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00" name="object 704"/>
                <p:cNvSpPr/>
                <p:nvPr/>
              </p:nvSpPr>
              <p:spPr>
                <a:xfrm>
                  <a:off x="2690775" y="2358831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01" name="object 705"/>
                <p:cNvSpPr/>
                <p:nvPr/>
              </p:nvSpPr>
              <p:spPr>
                <a:xfrm>
                  <a:off x="2712899" y="2338235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02" name="object 706"/>
                <p:cNvSpPr/>
                <p:nvPr/>
              </p:nvSpPr>
              <p:spPr>
                <a:xfrm>
                  <a:off x="3144257" y="2430893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53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03" name="object 707"/>
                <p:cNvSpPr/>
                <p:nvPr/>
              </p:nvSpPr>
              <p:spPr>
                <a:xfrm>
                  <a:off x="3166370" y="2410306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04" name="object 708"/>
                <p:cNvSpPr/>
                <p:nvPr/>
              </p:nvSpPr>
              <p:spPr>
                <a:xfrm>
                  <a:off x="3630912" y="2461784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53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05" name="object 709"/>
                <p:cNvSpPr/>
                <p:nvPr/>
              </p:nvSpPr>
              <p:spPr>
                <a:xfrm>
                  <a:off x="3653033" y="2441187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66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06" name="object 710"/>
                <p:cNvSpPr/>
                <p:nvPr/>
              </p:nvSpPr>
              <p:spPr>
                <a:xfrm>
                  <a:off x="4150751" y="2461784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53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07" name="object 711"/>
                <p:cNvSpPr/>
                <p:nvPr/>
              </p:nvSpPr>
              <p:spPr>
                <a:xfrm>
                  <a:off x="4305586" y="2461784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08" name="object 712"/>
                <p:cNvSpPr/>
                <p:nvPr/>
              </p:nvSpPr>
              <p:spPr>
                <a:xfrm>
                  <a:off x="4460432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09" name="object 713"/>
                <p:cNvSpPr/>
                <p:nvPr/>
              </p:nvSpPr>
              <p:spPr>
                <a:xfrm>
                  <a:off x="4482556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10" name="object 714"/>
                <p:cNvSpPr/>
                <p:nvPr/>
              </p:nvSpPr>
              <p:spPr>
                <a:xfrm>
                  <a:off x="4593156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11" name="object 715"/>
                <p:cNvSpPr/>
                <p:nvPr/>
              </p:nvSpPr>
              <p:spPr>
                <a:xfrm>
                  <a:off x="4615280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12" name="object 716"/>
                <p:cNvSpPr/>
                <p:nvPr/>
              </p:nvSpPr>
              <p:spPr>
                <a:xfrm>
                  <a:off x="4703760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13" name="object 717"/>
                <p:cNvSpPr/>
                <p:nvPr/>
              </p:nvSpPr>
              <p:spPr>
                <a:xfrm>
                  <a:off x="4725882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14" name="object 718"/>
                <p:cNvSpPr/>
                <p:nvPr/>
              </p:nvSpPr>
              <p:spPr>
                <a:xfrm>
                  <a:off x="4736945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15" name="object 719"/>
                <p:cNvSpPr/>
                <p:nvPr/>
              </p:nvSpPr>
              <p:spPr>
                <a:xfrm>
                  <a:off x="4759066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16" name="object 720"/>
                <p:cNvSpPr/>
                <p:nvPr/>
              </p:nvSpPr>
              <p:spPr>
                <a:xfrm>
                  <a:off x="4770128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17" name="object 721"/>
                <p:cNvSpPr/>
                <p:nvPr/>
              </p:nvSpPr>
              <p:spPr>
                <a:xfrm>
                  <a:off x="4792250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18" name="object 722"/>
                <p:cNvSpPr/>
                <p:nvPr/>
              </p:nvSpPr>
              <p:spPr>
                <a:xfrm>
                  <a:off x="4770128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19" name="object 723"/>
                <p:cNvSpPr/>
                <p:nvPr/>
              </p:nvSpPr>
              <p:spPr>
                <a:xfrm>
                  <a:off x="4792250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20" name="object 724"/>
                <p:cNvSpPr/>
                <p:nvPr/>
              </p:nvSpPr>
              <p:spPr>
                <a:xfrm>
                  <a:off x="4847557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53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21" name="object 725"/>
                <p:cNvSpPr/>
                <p:nvPr/>
              </p:nvSpPr>
              <p:spPr>
                <a:xfrm>
                  <a:off x="4869657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22" name="object 726"/>
                <p:cNvSpPr/>
                <p:nvPr/>
              </p:nvSpPr>
              <p:spPr>
                <a:xfrm>
                  <a:off x="4902841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23" name="object 727"/>
                <p:cNvSpPr/>
                <p:nvPr/>
              </p:nvSpPr>
              <p:spPr>
                <a:xfrm>
                  <a:off x="4924963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24" name="object 728"/>
                <p:cNvSpPr/>
                <p:nvPr/>
              </p:nvSpPr>
              <p:spPr>
                <a:xfrm>
                  <a:off x="4969210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25" name="object 729"/>
                <p:cNvSpPr/>
                <p:nvPr/>
              </p:nvSpPr>
              <p:spPr>
                <a:xfrm>
                  <a:off x="4991330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26" name="object 730"/>
                <p:cNvSpPr/>
                <p:nvPr/>
              </p:nvSpPr>
              <p:spPr>
                <a:xfrm>
                  <a:off x="5002394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27" name="object 731"/>
                <p:cNvSpPr/>
                <p:nvPr/>
              </p:nvSpPr>
              <p:spPr>
                <a:xfrm>
                  <a:off x="5024515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28" name="object 732"/>
                <p:cNvSpPr/>
                <p:nvPr/>
              </p:nvSpPr>
              <p:spPr>
                <a:xfrm>
                  <a:off x="5002394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29" name="object 733"/>
                <p:cNvSpPr/>
                <p:nvPr/>
              </p:nvSpPr>
              <p:spPr>
                <a:xfrm>
                  <a:off x="5024515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30" name="object 734"/>
                <p:cNvSpPr/>
                <p:nvPr/>
              </p:nvSpPr>
              <p:spPr>
                <a:xfrm>
                  <a:off x="5002394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31" name="object 735"/>
                <p:cNvSpPr/>
                <p:nvPr/>
              </p:nvSpPr>
              <p:spPr>
                <a:xfrm>
                  <a:off x="5024515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32" name="object 736"/>
                <p:cNvSpPr/>
                <p:nvPr/>
              </p:nvSpPr>
              <p:spPr>
                <a:xfrm>
                  <a:off x="5035578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33" name="object 737"/>
                <p:cNvSpPr/>
                <p:nvPr/>
              </p:nvSpPr>
              <p:spPr>
                <a:xfrm>
                  <a:off x="5057700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34" name="object 738"/>
                <p:cNvSpPr/>
                <p:nvPr/>
              </p:nvSpPr>
              <p:spPr>
                <a:xfrm>
                  <a:off x="5057700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35" name="object 739"/>
                <p:cNvSpPr/>
                <p:nvPr/>
              </p:nvSpPr>
              <p:spPr>
                <a:xfrm>
                  <a:off x="5079823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36" name="object 740"/>
                <p:cNvSpPr/>
                <p:nvPr/>
              </p:nvSpPr>
              <p:spPr>
                <a:xfrm>
                  <a:off x="5057700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37" name="object 741"/>
                <p:cNvSpPr/>
                <p:nvPr/>
              </p:nvSpPr>
              <p:spPr>
                <a:xfrm>
                  <a:off x="5079823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38" name="object 742"/>
                <p:cNvSpPr/>
                <p:nvPr/>
              </p:nvSpPr>
              <p:spPr>
                <a:xfrm>
                  <a:off x="5068763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53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39" name="object 743"/>
                <p:cNvSpPr/>
                <p:nvPr/>
              </p:nvSpPr>
              <p:spPr>
                <a:xfrm>
                  <a:off x="5090884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40" name="object 744"/>
                <p:cNvSpPr/>
                <p:nvPr/>
              </p:nvSpPr>
              <p:spPr>
                <a:xfrm>
                  <a:off x="5101947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53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41" name="object 745"/>
                <p:cNvSpPr/>
                <p:nvPr/>
              </p:nvSpPr>
              <p:spPr>
                <a:xfrm>
                  <a:off x="5124047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42" name="object 746"/>
                <p:cNvSpPr/>
                <p:nvPr/>
              </p:nvSpPr>
              <p:spPr>
                <a:xfrm>
                  <a:off x="5124047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43" name="object 747"/>
                <p:cNvSpPr/>
                <p:nvPr/>
              </p:nvSpPr>
              <p:spPr>
                <a:xfrm>
                  <a:off x="5146167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44" name="object 748"/>
                <p:cNvSpPr/>
                <p:nvPr/>
              </p:nvSpPr>
              <p:spPr>
                <a:xfrm>
                  <a:off x="5190415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45" name="object 749"/>
                <p:cNvSpPr/>
                <p:nvPr/>
              </p:nvSpPr>
              <p:spPr>
                <a:xfrm>
                  <a:off x="5212535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46" name="object 750"/>
                <p:cNvSpPr/>
                <p:nvPr/>
              </p:nvSpPr>
              <p:spPr>
                <a:xfrm>
                  <a:off x="5201474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47" name="object 751"/>
                <p:cNvSpPr/>
                <p:nvPr/>
              </p:nvSpPr>
              <p:spPr>
                <a:xfrm>
                  <a:off x="5223598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48" name="object 752"/>
                <p:cNvSpPr/>
                <p:nvPr/>
              </p:nvSpPr>
              <p:spPr>
                <a:xfrm>
                  <a:off x="5201474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49" name="object 753"/>
                <p:cNvSpPr/>
                <p:nvPr/>
              </p:nvSpPr>
              <p:spPr>
                <a:xfrm>
                  <a:off x="5223598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50" name="object 754"/>
                <p:cNvSpPr/>
                <p:nvPr/>
              </p:nvSpPr>
              <p:spPr>
                <a:xfrm>
                  <a:off x="5267843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51" name="object 755"/>
                <p:cNvSpPr/>
                <p:nvPr/>
              </p:nvSpPr>
              <p:spPr>
                <a:xfrm>
                  <a:off x="5289967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52" name="object 756"/>
                <p:cNvSpPr/>
                <p:nvPr/>
              </p:nvSpPr>
              <p:spPr>
                <a:xfrm>
                  <a:off x="5444802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53" name="object 757"/>
                <p:cNvSpPr/>
                <p:nvPr/>
              </p:nvSpPr>
              <p:spPr>
                <a:xfrm>
                  <a:off x="5466924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54" name="object 758"/>
                <p:cNvSpPr/>
                <p:nvPr/>
              </p:nvSpPr>
              <p:spPr>
                <a:xfrm>
                  <a:off x="5455865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55" name="object 759"/>
                <p:cNvSpPr/>
                <p:nvPr/>
              </p:nvSpPr>
              <p:spPr>
                <a:xfrm>
                  <a:off x="5477985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56" name="object 760"/>
                <p:cNvSpPr/>
                <p:nvPr/>
              </p:nvSpPr>
              <p:spPr>
                <a:xfrm>
                  <a:off x="5477985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57" name="object 761"/>
                <p:cNvSpPr/>
                <p:nvPr/>
              </p:nvSpPr>
              <p:spPr>
                <a:xfrm>
                  <a:off x="5500109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58" name="object 762"/>
                <p:cNvSpPr/>
                <p:nvPr/>
              </p:nvSpPr>
              <p:spPr>
                <a:xfrm>
                  <a:off x="5533292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59" name="object 763"/>
                <p:cNvSpPr/>
                <p:nvPr/>
              </p:nvSpPr>
              <p:spPr>
                <a:xfrm>
                  <a:off x="5555416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60" name="object 764"/>
                <p:cNvSpPr/>
                <p:nvPr/>
              </p:nvSpPr>
              <p:spPr>
                <a:xfrm>
                  <a:off x="5533292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61" name="object 765"/>
                <p:cNvSpPr/>
                <p:nvPr/>
              </p:nvSpPr>
              <p:spPr>
                <a:xfrm>
                  <a:off x="5555416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62" name="object 766"/>
                <p:cNvSpPr/>
                <p:nvPr/>
              </p:nvSpPr>
              <p:spPr>
                <a:xfrm>
                  <a:off x="5599661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53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63" name="object 767"/>
                <p:cNvSpPr/>
                <p:nvPr/>
              </p:nvSpPr>
              <p:spPr>
                <a:xfrm>
                  <a:off x="5621761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64" name="object 768"/>
                <p:cNvSpPr/>
                <p:nvPr/>
              </p:nvSpPr>
              <p:spPr>
                <a:xfrm>
                  <a:off x="5743435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65" name="object 769"/>
                <p:cNvSpPr/>
                <p:nvPr/>
              </p:nvSpPr>
              <p:spPr>
                <a:xfrm>
                  <a:off x="5765559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66" name="object 770"/>
                <p:cNvSpPr/>
                <p:nvPr/>
              </p:nvSpPr>
              <p:spPr>
                <a:xfrm>
                  <a:off x="5765559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67" name="object 771"/>
                <p:cNvSpPr/>
                <p:nvPr/>
              </p:nvSpPr>
              <p:spPr>
                <a:xfrm>
                  <a:off x="5787682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68" name="object 772"/>
                <p:cNvSpPr/>
                <p:nvPr/>
              </p:nvSpPr>
              <p:spPr>
                <a:xfrm>
                  <a:off x="5776618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69" name="object 773"/>
                <p:cNvSpPr/>
                <p:nvPr/>
              </p:nvSpPr>
              <p:spPr>
                <a:xfrm>
                  <a:off x="5798742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70" name="object 774"/>
                <p:cNvSpPr/>
                <p:nvPr/>
              </p:nvSpPr>
              <p:spPr>
                <a:xfrm>
                  <a:off x="5787682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71" name="object 775"/>
                <p:cNvSpPr/>
                <p:nvPr/>
              </p:nvSpPr>
              <p:spPr>
                <a:xfrm>
                  <a:off x="5809803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72" name="object 776"/>
                <p:cNvSpPr/>
                <p:nvPr/>
              </p:nvSpPr>
              <p:spPr>
                <a:xfrm>
                  <a:off x="5787682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73" name="object 777"/>
                <p:cNvSpPr/>
                <p:nvPr/>
              </p:nvSpPr>
              <p:spPr>
                <a:xfrm>
                  <a:off x="5809803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74" name="object 778"/>
                <p:cNvSpPr/>
                <p:nvPr/>
              </p:nvSpPr>
              <p:spPr>
                <a:xfrm>
                  <a:off x="5809803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75" name="object 779"/>
                <p:cNvSpPr/>
                <p:nvPr/>
              </p:nvSpPr>
              <p:spPr>
                <a:xfrm>
                  <a:off x="5831926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76" name="object 780"/>
                <p:cNvSpPr/>
                <p:nvPr/>
              </p:nvSpPr>
              <p:spPr>
                <a:xfrm>
                  <a:off x="5809803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77" name="object 781"/>
                <p:cNvSpPr/>
                <p:nvPr/>
              </p:nvSpPr>
              <p:spPr>
                <a:xfrm>
                  <a:off x="5831926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78" name="object 782"/>
                <p:cNvSpPr/>
                <p:nvPr/>
              </p:nvSpPr>
              <p:spPr>
                <a:xfrm>
                  <a:off x="5820866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79" name="object 783"/>
                <p:cNvSpPr/>
                <p:nvPr/>
              </p:nvSpPr>
              <p:spPr>
                <a:xfrm>
                  <a:off x="5842986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80" name="object 784"/>
                <p:cNvSpPr/>
                <p:nvPr/>
              </p:nvSpPr>
              <p:spPr>
                <a:xfrm>
                  <a:off x="5865111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53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81" name="object 785"/>
                <p:cNvSpPr/>
                <p:nvPr/>
              </p:nvSpPr>
              <p:spPr>
                <a:xfrm>
                  <a:off x="5887211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82" name="object 786"/>
                <p:cNvSpPr/>
                <p:nvPr/>
              </p:nvSpPr>
              <p:spPr>
                <a:xfrm>
                  <a:off x="5920395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83" name="object 787"/>
                <p:cNvSpPr/>
                <p:nvPr/>
              </p:nvSpPr>
              <p:spPr>
                <a:xfrm>
                  <a:off x="5942519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84" name="object 788"/>
                <p:cNvSpPr/>
                <p:nvPr/>
              </p:nvSpPr>
              <p:spPr>
                <a:xfrm>
                  <a:off x="5942519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85" name="object 789"/>
                <p:cNvSpPr/>
                <p:nvPr/>
              </p:nvSpPr>
              <p:spPr>
                <a:xfrm>
                  <a:off x="5964639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86" name="object 790"/>
                <p:cNvSpPr/>
                <p:nvPr/>
              </p:nvSpPr>
              <p:spPr>
                <a:xfrm>
                  <a:off x="5953578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87" name="object 791"/>
                <p:cNvSpPr/>
                <p:nvPr/>
              </p:nvSpPr>
              <p:spPr>
                <a:xfrm>
                  <a:off x="5975702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88" name="object 792"/>
                <p:cNvSpPr/>
                <p:nvPr/>
              </p:nvSpPr>
              <p:spPr>
                <a:xfrm>
                  <a:off x="5975702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89" name="object 793"/>
                <p:cNvSpPr/>
                <p:nvPr/>
              </p:nvSpPr>
              <p:spPr>
                <a:xfrm>
                  <a:off x="5997823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90" name="object 794"/>
                <p:cNvSpPr/>
                <p:nvPr/>
              </p:nvSpPr>
              <p:spPr>
                <a:xfrm>
                  <a:off x="5986763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91" name="object 795"/>
                <p:cNvSpPr/>
                <p:nvPr/>
              </p:nvSpPr>
              <p:spPr>
                <a:xfrm>
                  <a:off x="6008886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92" name="object 796"/>
                <p:cNvSpPr/>
                <p:nvPr/>
              </p:nvSpPr>
              <p:spPr>
                <a:xfrm>
                  <a:off x="5986763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93" name="object 797"/>
                <p:cNvSpPr/>
                <p:nvPr/>
              </p:nvSpPr>
              <p:spPr>
                <a:xfrm>
                  <a:off x="6008886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94" name="object 798"/>
                <p:cNvSpPr/>
                <p:nvPr/>
              </p:nvSpPr>
              <p:spPr>
                <a:xfrm>
                  <a:off x="6042070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95" name="object 799"/>
                <p:cNvSpPr/>
                <p:nvPr/>
              </p:nvSpPr>
              <p:spPr>
                <a:xfrm>
                  <a:off x="6064190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96" name="object 800"/>
                <p:cNvSpPr/>
                <p:nvPr/>
              </p:nvSpPr>
              <p:spPr>
                <a:xfrm>
                  <a:off x="6141600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97" name="object 801"/>
                <p:cNvSpPr/>
                <p:nvPr/>
              </p:nvSpPr>
              <p:spPr>
                <a:xfrm>
                  <a:off x="6163720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98" name="object 802"/>
                <p:cNvSpPr/>
                <p:nvPr/>
              </p:nvSpPr>
              <p:spPr>
                <a:xfrm>
                  <a:off x="6219027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99" name="object 803"/>
                <p:cNvSpPr/>
                <p:nvPr/>
              </p:nvSpPr>
              <p:spPr>
                <a:xfrm>
                  <a:off x="6241151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00" name="object 804"/>
                <p:cNvSpPr/>
                <p:nvPr/>
              </p:nvSpPr>
              <p:spPr>
                <a:xfrm>
                  <a:off x="6219027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01" name="object 805"/>
                <p:cNvSpPr/>
                <p:nvPr/>
              </p:nvSpPr>
              <p:spPr>
                <a:xfrm>
                  <a:off x="6241151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02" name="object 806"/>
                <p:cNvSpPr/>
                <p:nvPr/>
              </p:nvSpPr>
              <p:spPr>
                <a:xfrm>
                  <a:off x="6252213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03" name="object 807"/>
                <p:cNvSpPr/>
                <p:nvPr/>
              </p:nvSpPr>
              <p:spPr>
                <a:xfrm>
                  <a:off x="6274334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04" name="object 808"/>
                <p:cNvSpPr/>
                <p:nvPr/>
              </p:nvSpPr>
              <p:spPr>
                <a:xfrm>
                  <a:off x="6362826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53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05" name="object 809"/>
                <p:cNvSpPr/>
                <p:nvPr/>
              </p:nvSpPr>
              <p:spPr>
                <a:xfrm>
                  <a:off x="6384926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06" name="object 810"/>
                <p:cNvSpPr/>
                <p:nvPr/>
              </p:nvSpPr>
              <p:spPr>
                <a:xfrm>
                  <a:off x="6539784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07" name="object 811"/>
                <p:cNvSpPr/>
                <p:nvPr/>
              </p:nvSpPr>
              <p:spPr>
                <a:xfrm>
                  <a:off x="6561905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08" name="object 812"/>
                <p:cNvSpPr/>
                <p:nvPr/>
              </p:nvSpPr>
              <p:spPr>
                <a:xfrm>
                  <a:off x="6572970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09" name="object 813"/>
                <p:cNvSpPr/>
                <p:nvPr/>
              </p:nvSpPr>
              <p:spPr>
                <a:xfrm>
                  <a:off x="6595090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10" name="object 814"/>
                <p:cNvSpPr/>
                <p:nvPr/>
              </p:nvSpPr>
              <p:spPr>
                <a:xfrm>
                  <a:off x="6606153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53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11" name="object 815"/>
                <p:cNvSpPr/>
                <p:nvPr/>
              </p:nvSpPr>
              <p:spPr>
                <a:xfrm>
                  <a:off x="6628253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12" name="object 816"/>
                <p:cNvSpPr/>
                <p:nvPr/>
              </p:nvSpPr>
              <p:spPr>
                <a:xfrm>
                  <a:off x="6639314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13" name="object 817"/>
                <p:cNvSpPr/>
                <p:nvPr/>
              </p:nvSpPr>
              <p:spPr>
                <a:xfrm>
                  <a:off x="6661437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14" name="object 818"/>
                <p:cNvSpPr/>
                <p:nvPr/>
              </p:nvSpPr>
              <p:spPr>
                <a:xfrm>
                  <a:off x="6749927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15" name="object 819"/>
                <p:cNvSpPr/>
                <p:nvPr/>
              </p:nvSpPr>
              <p:spPr>
                <a:xfrm>
                  <a:off x="6772049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16" name="object 820"/>
                <p:cNvSpPr/>
                <p:nvPr/>
              </p:nvSpPr>
              <p:spPr>
                <a:xfrm>
                  <a:off x="6783111" y="2533855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17" name="object 821"/>
                <p:cNvSpPr/>
                <p:nvPr/>
              </p:nvSpPr>
              <p:spPr>
                <a:xfrm>
                  <a:off x="6805234" y="2513258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53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18" name="object 822"/>
                <p:cNvSpPr/>
                <p:nvPr/>
              </p:nvSpPr>
              <p:spPr>
                <a:xfrm>
                  <a:off x="6805234" y="2801536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19" name="object 823"/>
                <p:cNvSpPr/>
                <p:nvPr/>
              </p:nvSpPr>
              <p:spPr>
                <a:xfrm>
                  <a:off x="6827357" y="278094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66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20" name="object 824"/>
                <p:cNvSpPr/>
                <p:nvPr/>
              </p:nvSpPr>
              <p:spPr>
                <a:xfrm>
                  <a:off x="6816295" y="2801536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21" name="object 825"/>
                <p:cNvSpPr/>
                <p:nvPr/>
              </p:nvSpPr>
              <p:spPr>
                <a:xfrm>
                  <a:off x="6838418" y="278094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66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22" name="object 826"/>
                <p:cNvSpPr/>
                <p:nvPr/>
              </p:nvSpPr>
              <p:spPr>
                <a:xfrm>
                  <a:off x="6893704" y="2801536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23" name="object 827"/>
                <p:cNvSpPr/>
                <p:nvPr/>
              </p:nvSpPr>
              <p:spPr>
                <a:xfrm>
                  <a:off x="6915824" y="278094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66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24" name="object 828"/>
                <p:cNvSpPr/>
                <p:nvPr/>
              </p:nvSpPr>
              <p:spPr>
                <a:xfrm>
                  <a:off x="6904764" y="2801536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25" name="object 829"/>
                <p:cNvSpPr/>
                <p:nvPr/>
              </p:nvSpPr>
              <p:spPr>
                <a:xfrm>
                  <a:off x="6926886" y="278094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66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26" name="object 830"/>
                <p:cNvSpPr/>
                <p:nvPr/>
              </p:nvSpPr>
              <p:spPr>
                <a:xfrm>
                  <a:off x="6960071" y="2801536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27" name="object 831"/>
                <p:cNvSpPr/>
                <p:nvPr/>
              </p:nvSpPr>
              <p:spPr>
                <a:xfrm>
                  <a:off x="6982192" y="278094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66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28" name="object 832"/>
                <p:cNvSpPr/>
                <p:nvPr/>
              </p:nvSpPr>
              <p:spPr>
                <a:xfrm>
                  <a:off x="6971131" y="2801536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29" name="object 833"/>
                <p:cNvSpPr/>
                <p:nvPr/>
              </p:nvSpPr>
              <p:spPr>
                <a:xfrm>
                  <a:off x="6993255" y="278094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66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30" name="object 834"/>
                <p:cNvSpPr/>
                <p:nvPr/>
              </p:nvSpPr>
              <p:spPr>
                <a:xfrm>
                  <a:off x="6971131" y="2801536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31" name="object 835"/>
                <p:cNvSpPr/>
                <p:nvPr/>
              </p:nvSpPr>
              <p:spPr>
                <a:xfrm>
                  <a:off x="6993255" y="278094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66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32" name="object 836"/>
                <p:cNvSpPr/>
                <p:nvPr/>
              </p:nvSpPr>
              <p:spPr>
                <a:xfrm>
                  <a:off x="7314010" y="2801536"/>
                  <a:ext cx="44373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>
                      <a:moveTo>
                        <a:pt x="0" y="0"/>
                      </a:moveTo>
                      <a:lnTo>
                        <a:pt x="24066" y="0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33" name="object 837"/>
                <p:cNvSpPr/>
                <p:nvPr/>
              </p:nvSpPr>
              <p:spPr>
                <a:xfrm>
                  <a:off x="7336135" y="2780940"/>
                  <a:ext cx="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130">
                      <a:moveTo>
                        <a:pt x="0" y="0"/>
                      </a:moveTo>
                      <a:lnTo>
                        <a:pt x="0" y="24066"/>
                      </a:lnTo>
                    </a:path>
                  </a:pathLst>
                </a:custGeom>
                <a:ln w="9525">
                  <a:solidFill>
                    <a:srgbClr val="0090BE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161" name="object 1023"/>
              <p:cNvSpPr/>
              <p:nvPr/>
            </p:nvSpPr>
            <p:spPr>
              <a:xfrm>
                <a:off x="1474143" y="1483708"/>
                <a:ext cx="5863091" cy="1318616"/>
              </a:xfrm>
              <a:custGeom>
                <a:avLst/>
                <a:gdLst/>
                <a:ahLst/>
                <a:cxnLst/>
                <a:rect l="l" t="t" r="r" b="b"/>
                <a:pathLst>
                  <a:path w="3188335" h="770255">
                    <a:moveTo>
                      <a:pt x="0" y="0"/>
                    </a:moveTo>
                    <a:lnTo>
                      <a:pt x="0" y="18034"/>
                    </a:lnTo>
                    <a:lnTo>
                      <a:pt x="18046" y="18034"/>
                    </a:lnTo>
                    <a:lnTo>
                      <a:pt x="18046" y="42087"/>
                    </a:lnTo>
                    <a:lnTo>
                      <a:pt x="48120" y="42087"/>
                    </a:lnTo>
                    <a:lnTo>
                      <a:pt x="48120" y="60134"/>
                    </a:lnTo>
                    <a:lnTo>
                      <a:pt x="102247" y="60134"/>
                    </a:lnTo>
                    <a:lnTo>
                      <a:pt x="102247" y="78181"/>
                    </a:lnTo>
                    <a:lnTo>
                      <a:pt x="114274" y="78181"/>
                    </a:lnTo>
                    <a:lnTo>
                      <a:pt x="114274" y="120281"/>
                    </a:lnTo>
                    <a:lnTo>
                      <a:pt x="144348" y="120281"/>
                    </a:lnTo>
                    <a:lnTo>
                      <a:pt x="144348" y="138328"/>
                    </a:lnTo>
                    <a:lnTo>
                      <a:pt x="162394" y="138328"/>
                    </a:lnTo>
                    <a:lnTo>
                      <a:pt x="162394" y="156362"/>
                    </a:lnTo>
                    <a:lnTo>
                      <a:pt x="162394" y="174409"/>
                    </a:lnTo>
                    <a:lnTo>
                      <a:pt x="168402" y="174409"/>
                    </a:lnTo>
                    <a:lnTo>
                      <a:pt x="168402" y="198462"/>
                    </a:lnTo>
                    <a:lnTo>
                      <a:pt x="192468" y="198462"/>
                    </a:lnTo>
                    <a:lnTo>
                      <a:pt x="192468" y="216496"/>
                    </a:lnTo>
                    <a:lnTo>
                      <a:pt x="222542" y="216496"/>
                    </a:lnTo>
                    <a:lnTo>
                      <a:pt x="222542" y="234543"/>
                    </a:lnTo>
                    <a:lnTo>
                      <a:pt x="228549" y="234543"/>
                    </a:lnTo>
                    <a:lnTo>
                      <a:pt x="228549" y="252590"/>
                    </a:lnTo>
                    <a:lnTo>
                      <a:pt x="240576" y="252590"/>
                    </a:lnTo>
                    <a:lnTo>
                      <a:pt x="240576" y="276644"/>
                    </a:lnTo>
                    <a:lnTo>
                      <a:pt x="288696" y="276644"/>
                    </a:lnTo>
                    <a:lnTo>
                      <a:pt x="288696" y="294690"/>
                    </a:lnTo>
                    <a:lnTo>
                      <a:pt x="294716" y="294690"/>
                    </a:lnTo>
                    <a:lnTo>
                      <a:pt x="294716" y="312737"/>
                    </a:lnTo>
                    <a:lnTo>
                      <a:pt x="306743" y="312737"/>
                    </a:lnTo>
                    <a:lnTo>
                      <a:pt x="306743" y="336791"/>
                    </a:lnTo>
                    <a:lnTo>
                      <a:pt x="324789" y="336791"/>
                    </a:lnTo>
                    <a:lnTo>
                      <a:pt x="324789" y="354825"/>
                    </a:lnTo>
                    <a:lnTo>
                      <a:pt x="348843" y="354825"/>
                    </a:lnTo>
                    <a:lnTo>
                      <a:pt x="348843" y="372872"/>
                    </a:lnTo>
                    <a:lnTo>
                      <a:pt x="384937" y="372872"/>
                    </a:lnTo>
                    <a:lnTo>
                      <a:pt x="384937" y="390906"/>
                    </a:lnTo>
                    <a:lnTo>
                      <a:pt x="415010" y="390906"/>
                    </a:lnTo>
                    <a:lnTo>
                      <a:pt x="415010" y="414972"/>
                    </a:lnTo>
                    <a:lnTo>
                      <a:pt x="433044" y="414972"/>
                    </a:lnTo>
                    <a:lnTo>
                      <a:pt x="529285" y="414972"/>
                    </a:lnTo>
                    <a:lnTo>
                      <a:pt x="529285" y="433006"/>
                    </a:lnTo>
                    <a:lnTo>
                      <a:pt x="547331" y="433006"/>
                    </a:lnTo>
                    <a:lnTo>
                      <a:pt x="547331" y="451053"/>
                    </a:lnTo>
                    <a:lnTo>
                      <a:pt x="571385" y="451053"/>
                    </a:lnTo>
                    <a:lnTo>
                      <a:pt x="571385" y="475106"/>
                    </a:lnTo>
                    <a:lnTo>
                      <a:pt x="577392" y="475106"/>
                    </a:lnTo>
                    <a:lnTo>
                      <a:pt x="577392" y="493153"/>
                    </a:lnTo>
                    <a:lnTo>
                      <a:pt x="661606" y="493153"/>
                    </a:lnTo>
                    <a:lnTo>
                      <a:pt x="661606" y="511187"/>
                    </a:lnTo>
                    <a:lnTo>
                      <a:pt x="673633" y="511187"/>
                    </a:lnTo>
                    <a:lnTo>
                      <a:pt x="697699" y="511187"/>
                    </a:lnTo>
                    <a:lnTo>
                      <a:pt x="697699" y="535254"/>
                    </a:lnTo>
                    <a:lnTo>
                      <a:pt x="751827" y="535254"/>
                    </a:lnTo>
                    <a:lnTo>
                      <a:pt x="751827" y="553288"/>
                    </a:lnTo>
                    <a:lnTo>
                      <a:pt x="920229" y="553288"/>
                    </a:lnTo>
                    <a:lnTo>
                      <a:pt x="1172845" y="553288"/>
                    </a:lnTo>
                    <a:lnTo>
                      <a:pt x="1172845" y="571334"/>
                    </a:lnTo>
                    <a:lnTo>
                      <a:pt x="1184871" y="571334"/>
                    </a:lnTo>
                    <a:lnTo>
                      <a:pt x="1467561" y="571334"/>
                    </a:lnTo>
                    <a:lnTo>
                      <a:pt x="1551762" y="571334"/>
                    </a:lnTo>
                    <a:lnTo>
                      <a:pt x="1575828" y="571334"/>
                    </a:lnTo>
                    <a:lnTo>
                      <a:pt x="1575828" y="595388"/>
                    </a:lnTo>
                    <a:lnTo>
                      <a:pt x="1629956" y="595388"/>
                    </a:lnTo>
                    <a:lnTo>
                      <a:pt x="1629956" y="613435"/>
                    </a:lnTo>
                    <a:lnTo>
                      <a:pt x="1635963" y="613435"/>
                    </a:lnTo>
                    <a:lnTo>
                      <a:pt x="2899041" y="613435"/>
                    </a:lnTo>
                    <a:lnTo>
                      <a:pt x="2899041" y="769797"/>
                    </a:lnTo>
                    <a:lnTo>
                      <a:pt x="3001276" y="769797"/>
                    </a:lnTo>
                    <a:lnTo>
                      <a:pt x="3187738" y="769797"/>
                    </a:lnTo>
                  </a:path>
                </a:pathLst>
              </a:custGeom>
              <a:ln w="28575">
                <a:solidFill>
                  <a:srgbClr val="0090BE"/>
                </a:solidFill>
                <a:prstDash val="sysDash"/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39" name="Group 18"/>
            <p:cNvGrpSpPr/>
            <p:nvPr/>
          </p:nvGrpSpPr>
          <p:grpSpPr>
            <a:xfrm>
              <a:off x="1474143" y="1483708"/>
              <a:ext cx="5884240" cy="2226077"/>
              <a:chOff x="1474143" y="1483708"/>
              <a:chExt cx="5884240" cy="2226077"/>
            </a:xfrm>
          </p:grpSpPr>
          <p:sp>
            <p:nvSpPr>
              <p:cNvPr id="1889" name="object 19"/>
              <p:cNvSpPr/>
              <p:nvPr/>
            </p:nvSpPr>
            <p:spPr>
              <a:xfrm>
                <a:off x="4239229" y="3553110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90" name="object 20"/>
              <p:cNvSpPr/>
              <p:nvPr/>
            </p:nvSpPr>
            <p:spPr>
              <a:xfrm>
                <a:off x="4261351" y="3532523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91" name="object 27"/>
              <p:cNvSpPr/>
              <p:nvPr/>
            </p:nvSpPr>
            <p:spPr>
              <a:xfrm>
                <a:off x="4814373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53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92" name="object 28"/>
              <p:cNvSpPr/>
              <p:nvPr/>
            </p:nvSpPr>
            <p:spPr>
              <a:xfrm>
                <a:off x="4836497" y="3563408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93" name="object 29"/>
              <p:cNvSpPr/>
              <p:nvPr/>
            </p:nvSpPr>
            <p:spPr>
              <a:xfrm>
                <a:off x="4869658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94" name="object 31"/>
              <p:cNvSpPr/>
              <p:nvPr/>
            </p:nvSpPr>
            <p:spPr>
              <a:xfrm>
                <a:off x="4869658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95" name="object 33"/>
              <p:cNvSpPr/>
              <p:nvPr/>
            </p:nvSpPr>
            <p:spPr>
              <a:xfrm>
                <a:off x="4891783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96" name="object 35"/>
              <p:cNvSpPr/>
              <p:nvPr/>
            </p:nvSpPr>
            <p:spPr>
              <a:xfrm>
                <a:off x="5002395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97" name="object 37"/>
              <p:cNvSpPr/>
              <p:nvPr/>
            </p:nvSpPr>
            <p:spPr>
              <a:xfrm>
                <a:off x="5002395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98" name="object 43"/>
              <p:cNvSpPr/>
              <p:nvPr/>
            </p:nvSpPr>
            <p:spPr>
              <a:xfrm>
                <a:off x="5112984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99" name="object 44"/>
              <p:cNvSpPr/>
              <p:nvPr/>
            </p:nvSpPr>
            <p:spPr>
              <a:xfrm>
                <a:off x="5135108" y="3563408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00" name="object 45"/>
              <p:cNvSpPr/>
              <p:nvPr/>
            </p:nvSpPr>
            <p:spPr>
              <a:xfrm>
                <a:off x="5168291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01" name="object 47"/>
              <p:cNvSpPr/>
              <p:nvPr/>
            </p:nvSpPr>
            <p:spPr>
              <a:xfrm>
                <a:off x="5312088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02" name="object 67"/>
              <p:cNvSpPr/>
              <p:nvPr/>
            </p:nvSpPr>
            <p:spPr>
              <a:xfrm>
                <a:off x="5787682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03" name="object 69"/>
              <p:cNvSpPr/>
              <p:nvPr/>
            </p:nvSpPr>
            <p:spPr>
              <a:xfrm>
                <a:off x="5865112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53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04" name="object 75"/>
              <p:cNvSpPr/>
              <p:nvPr/>
            </p:nvSpPr>
            <p:spPr>
              <a:xfrm>
                <a:off x="5953578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05" name="object 77"/>
              <p:cNvSpPr/>
              <p:nvPr/>
            </p:nvSpPr>
            <p:spPr>
              <a:xfrm>
                <a:off x="5953578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06" name="object 79"/>
              <p:cNvSpPr/>
              <p:nvPr/>
            </p:nvSpPr>
            <p:spPr>
              <a:xfrm>
                <a:off x="5964639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07" name="object 81"/>
              <p:cNvSpPr/>
              <p:nvPr/>
            </p:nvSpPr>
            <p:spPr>
              <a:xfrm>
                <a:off x="6318581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08" name="object 83"/>
              <p:cNvSpPr/>
              <p:nvPr/>
            </p:nvSpPr>
            <p:spPr>
              <a:xfrm>
                <a:off x="6572970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09" name="object 85"/>
              <p:cNvSpPr/>
              <p:nvPr/>
            </p:nvSpPr>
            <p:spPr>
              <a:xfrm>
                <a:off x="6705683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10" name="object 87"/>
              <p:cNvSpPr/>
              <p:nvPr/>
            </p:nvSpPr>
            <p:spPr>
              <a:xfrm>
                <a:off x="6705683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11" name="object 89"/>
              <p:cNvSpPr/>
              <p:nvPr/>
            </p:nvSpPr>
            <p:spPr>
              <a:xfrm>
                <a:off x="7125968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12" name="object 107"/>
              <p:cNvSpPr/>
              <p:nvPr/>
            </p:nvSpPr>
            <p:spPr>
              <a:xfrm>
                <a:off x="4239229" y="3553110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13" name="object 108"/>
              <p:cNvSpPr/>
              <p:nvPr/>
            </p:nvSpPr>
            <p:spPr>
              <a:xfrm>
                <a:off x="4261351" y="3532523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14" name="object 115"/>
              <p:cNvSpPr/>
              <p:nvPr/>
            </p:nvSpPr>
            <p:spPr>
              <a:xfrm>
                <a:off x="4814373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53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15" name="object 116"/>
              <p:cNvSpPr/>
              <p:nvPr/>
            </p:nvSpPr>
            <p:spPr>
              <a:xfrm>
                <a:off x="4836497" y="3563408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16" name="object 117"/>
              <p:cNvSpPr/>
              <p:nvPr/>
            </p:nvSpPr>
            <p:spPr>
              <a:xfrm>
                <a:off x="4869658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17" name="object 119"/>
              <p:cNvSpPr/>
              <p:nvPr/>
            </p:nvSpPr>
            <p:spPr>
              <a:xfrm>
                <a:off x="4869658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18" name="object 121"/>
              <p:cNvSpPr/>
              <p:nvPr/>
            </p:nvSpPr>
            <p:spPr>
              <a:xfrm>
                <a:off x="4891783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19" name="object 123"/>
              <p:cNvSpPr/>
              <p:nvPr/>
            </p:nvSpPr>
            <p:spPr>
              <a:xfrm>
                <a:off x="5002395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0" name="object 125"/>
              <p:cNvSpPr/>
              <p:nvPr/>
            </p:nvSpPr>
            <p:spPr>
              <a:xfrm>
                <a:off x="5002395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1" name="object 131"/>
              <p:cNvSpPr/>
              <p:nvPr/>
            </p:nvSpPr>
            <p:spPr>
              <a:xfrm>
                <a:off x="5112984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2" name="object 132"/>
              <p:cNvSpPr/>
              <p:nvPr/>
            </p:nvSpPr>
            <p:spPr>
              <a:xfrm>
                <a:off x="5135108" y="3563408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3" name="object 133"/>
              <p:cNvSpPr/>
              <p:nvPr/>
            </p:nvSpPr>
            <p:spPr>
              <a:xfrm>
                <a:off x="5168291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4" name="object 135"/>
              <p:cNvSpPr/>
              <p:nvPr/>
            </p:nvSpPr>
            <p:spPr>
              <a:xfrm>
                <a:off x="5312088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5" name="object 155"/>
              <p:cNvSpPr/>
              <p:nvPr/>
            </p:nvSpPr>
            <p:spPr>
              <a:xfrm>
                <a:off x="5787682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6" name="object 157"/>
              <p:cNvSpPr/>
              <p:nvPr/>
            </p:nvSpPr>
            <p:spPr>
              <a:xfrm>
                <a:off x="5865112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53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7" name="object 163"/>
              <p:cNvSpPr/>
              <p:nvPr/>
            </p:nvSpPr>
            <p:spPr>
              <a:xfrm>
                <a:off x="5953578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8" name="object 165"/>
              <p:cNvSpPr/>
              <p:nvPr/>
            </p:nvSpPr>
            <p:spPr>
              <a:xfrm>
                <a:off x="5953578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9" name="object 167"/>
              <p:cNvSpPr/>
              <p:nvPr/>
            </p:nvSpPr>
            <p:spPr>
              <a:xfrm>
                <a:off x="5964639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0" name="object 169"/>
              <p:cNvSpPr/>
              <p:nvPr/>
            </p:nvSpPr>
            <p:spPr>
              <a:xfrm>
                <a:off x="6318581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1" name="object 171"/>
              <p:cNvSpPr/>
              <p:nvPr/>
            </p:nvSpPr>
            <p:spPr>
              <a:xfrm>
                <a:off x="6572970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2" name="object 173"/>
              <p:cNvSpPr/>
              <p:nvPr/>
            </p:nvSpPr>
            <p:spPr>
              <a:xfrm>
                <a:off x="6705683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3" name="object 175"/>
              <p:cNvSpPr/>
              <p:nvPr/>
            </p:nvSpPr>
            <p:spPr>
              <a:xfrm>
                <a:off x="6705683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4" name="object 177"/>
              <p:cNvSpPr/>
              <p:nvPr/>
            </p:nvSpPr>
            <p:spPr>
              <a:xfrm>
                <a:off x="7125968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5" name="object 315"/>
              <p:cNvSpPr/>
              <p:nvPr/>
            </p:nvSpPr>
            <p:spPr>
              <a:xfrm>
                <a:off x="1695347" y="2132331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30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6" name="object 316"/>
              <p:cNvSpPr/>
              <p:nvPr/>
            </p:nvSpPr>
            <p:spPr>
              <a:xfrm>
                <a:off x="1717470" y="211173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7" name="object 317"/>
              <p:cNvSpPr/>
              <p:nvPr/>
            </p:nvSpPr>
            <p:spPr>
              <a:xfrm>
                <a:off x="2303664" y="3028035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8" name="object 318"/>
              <p:cNvSpPr/>
              <p:nvPr/>
            </p:nvSpPr>
            <p:spPr>
              <a:xfrm>
                <a:off x="2325785" y="3007451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39" name="object 319"/>
              <p:cNvSpPr/>
              <p:nvPr/>
            </p:nvSpPr>
            <p:spPr>
              <a:xfrm>
                <a:off x="2336847" y="3028035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0" name="object 320"/>
              <p:cNvSpPr/>
              <p:nvPr/>
            </p:nvSpPr>
            <p:spPr>
              <a:xfrm>
                <a:off x="2358971" y="3007451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1" name="object 321"/>
              <p:cNvSpPr/>
              <p:nvPr/>
            </p:nvSpPr>
            <p:spPr>
              <a:xfrm>
                <a:off x="2425328" y="3089810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2" name="object 322"/>
              <p:cNvSpPr/>
              <p:nvPr/>
            </p:nvSpPr>
            <p:spPr>
              <a:xfrm>
                <a:off x="2447451" y="3069223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3" name="object 323"/>
              <p:cNvSpPr/>
              <p:nvPr/>
            </p:nvSpPr>
            <p:spPr>
              <a:xfrm>
                <a:off x="2558052" y="3182478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4" name="object 324"/>
              <p:cNvSpPr/>
              <p:nvPr/>
            </p:nvSpPr>
            <p:spPr>
              <a:xfrm>
                <a:off x="2580176" y="3161879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5" name="object 325"/>
              <p:cNvSpPr/>
              <p:nvPr/>
            </p:nvSpPr>
            <p:spPr>
              <a:xfrm>
                <a:off x="2646532" y="3213358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6" name="object 326"/>
              <p:cNvSpPr/>
              <p:nvPr/>
            </p:nvSpPr>
            <p:spPr>
              <a:xfrm>
                <a:off x="2668653" y="3192764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66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7" name="object 327"/>
              <p:cNvSpPr/>
              <p:nvPr/>
            </p:nvSpPr>
            <p:spPr>
              <a:xfrm>
                <a:off x="3033644" y="3419265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8" name="object 328"/>
              <p:cNvSpPr/>
              <p:nvPr/>
            </p:nvSpPr>
            <p:spPr>
              <a:xfrm>
                <a:off x="3055767" y="3398678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9" name="object 329"/>
              <p:cNvSpPr/>
              <p:nvPr/>
            </p:nvSpPr>
            <p:spPr>
              <a:xfrm>
                <a:off x="3177431" y="3481038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0" name="object 330"/>
              <p:cNvSpPr/>
              <p:nvPr/>
            </p:nvSpPr>
            <p:spPr>
              <a:xfrm>
                <a:off x="3199553" y="3460454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1" name="object 331"/>
              <p:cNvSpPr/>
              <p:nvPr/>
            </p:nvSpPr>
            <p:spPr>
              <a:xfrm>
                <a:off x="4239229" y="3553110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2" name="object 332"/>
              <p:cNvSpPr/>
              <p:nvPr/>
            </p:nvSpPr>
            <p:spPr>
              <a:xfrm>
                <a:off x="4261351" y="3532523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3" name="object 333"/>
              <p:cNvSpPr/>
              <p:nvPr/>
            </p:nvSpPr>
            <p:spPr>
              <a:xfrm>
                <a:off x="4571036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4" name="object 334"/>
              <p:cNvSpPr/>
              <p:nvPr/>
            </p:nvSpPr>
            <p:spPr>
              <a:xfrm>
                <a:off x="4593156" y="3563408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5" name="object 335"/>
              <p:cNvSpPr/>
              <p:nvPr/>
            </p:nvSpPr>
            <p:spPr>
              <a:xfrm>
                <a:off x="4670577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6" name="object 336"/>
              <p:cNvSpPr/>
              <p:nvPr/>
            </p:nvSpPr>
            <p:spPr>
              <a:xfrm>
                <a:off x="4692699" y="3563408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7" name="object 337"/>
              <p:cNvSpPr/>
              <p:nvPr/>
            </p:nvSpPr>
            <p:spPr>
              <a:xfrm>
                <a:off x="4714821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8" name="object 338"/>
              <p:cNvSpPr/>
              <p:nvPr/>
            </p:nvSpPr>
            <p:spPr>
              <a:xfrm>
                <a:off x="4736946" y="3563408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9" name="object 339"/>
              <p:cNvSpPr/>
              <p:nvPr/>
            </p:nvSpPr>
            <p:spPr>
              <a:xfrm>
                <a:off x="4736946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0" name="object 340"/>
              <p:cNvSpPr/>
              <p:nvPr/>
            </p:nvSpPr>
            <p:spPr>
              <a:xfrm>
                <a:off x="4759066" y="3563408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1" name="object 341"/>
              <p:cNvSpPr/>
              <p:nvPr/>
            </p:nvSpPr>
            <p:spPr>
              <a:xfrm>
                <a:off x="4814373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53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2" name="object 342"/>
              <p:cNvSpPr/>
              <p:nvPr/>
            </p:nvSpPr>
            <p:spPr>
              <a:xfrm>
                <a:off x="4836497" y="3563408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3" name="object 343"/>
              <p:cNvSpPr/>
              <p:nvPr/>
            </p:nvSpPr>
            <p:spPr>
              <a:xfrm>
                <a:off x="4902841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4" name="object 344"/>
              <p:cNvSpPr/>
              <p:nvPr/>
            </p:nvSpPr>
            <p:spPr>
              <a:xfrm>
                <a:off x="4924964" y="3563408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5" name="object 345"/>
              <p:cNvSpPr/>
              <p:nvPr/>
            </p:nvSpPr>
            <p:spPr>
              <a:xfrm>
                <a:off x="4936027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6" name="object 346"/>
              <p:cNvSpPr/>
              <p:nvPr/>
            </p:nvSpPr>
            <p:spPr>
              <a:xfrm>
                <a:off x="4958147" y="3563408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7" name="object 347"/>
              <p:cNvSpPr/>
              <p:nvPr/>
            </p:nvSpPr>
            <p:spPr>
              <a:xfrm>
                <a:off x="4969210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8" name="object 348"/>
              <p:cNvSpPr/>
              <p:nvPr/>
            </p:nvSpPr>
            <p:spPr>
              <a:xfrm>
                <a:off x="4991330" y="3563408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69" name="object 349"/>
              <p:cNvSpPr/>
              <p:nvPr/>
            </p:nvSpPr>
            <p:spPr>
              <a:xfrm>
                <a:off x="5112984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70" name="object 350"/>
              <p:cNvSpPr/>
              <p:nvPr/>
            </p:nvSpPr>
            <p:spPr>
              <a:xfrm>
                <a:off x="5135108" y="3563408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71" name="object 351"/>
              <p:cNvSpPr/>
              <p:nvPr/>
            </p:nvSpPr>
            <p:spPr>
              <a:xfrm>
                <a:off x="5179352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72" name="object 352"/>
              <p:cNvSpPr/>
              <p:nvPr/>
            </p:nvSpPr>
            <p:spPr>
              <a:xfrm>
                <a:off x="5201474" y="3563408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73" name="object 353"/>
              <p:cNvSpPr/>
              <p:nvPr/>
            </p:nvSpPr>
            <p:spPr>
              <a:xfrm>
                <a:off x="5323151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53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74" name="object 354"/>
              <p:cNvSpPr/>
              <p:nvPr/>
            </p:nvSpPr>
            <p:spPr>
              <a:xfrm>
                <a:off x="5345272" y="3563408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75" name="object 355"/>
              <p:cNvSpPr/>
              <p:nvPr/>
            </p:nvSpPr>
            <p:spPr>
              <a:xfrm>
                <a:off x="5323151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53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76" name="object 356"/>
              <p:cNvSpPr/>
              <p:nvPr/>
            </p:nvSpPr>
            <p:spPr>
              <a:xfrm>
                <a:off x="5345272" y="3563408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77" name="object 357"/>
              <p:cNvSpPr/>
              <p:nvPr/>
            </p:nvSpPr>
            <p:spPr>
              <a:xfrm>
                <a:off x="5389497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78" name="object 358"/>
              <p:cNvSpPr/>
              <p:nvPr/>
            </p:nvSpPr>
            <p:spPr>
              <a:xfrm>
                <a:off x="5411617" y="3563408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79" name="object 359"/>
              <p:cNvSpPr/>
              <p:nvPr/>
            </p:nvSpPr>
            <p:spPr>
              <a:xfrm>
                <a:off x="5389497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80" name="object 360"/>
              <p:cNvSpPr/>
              <p:nvPr/>
            </p:nvSpPr>
            <p:spPr>
              <a:xfrm>
                <a:off x="5411617" y="3563408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81" name="object 361"/>
              <p:cNvSpPr/>
              <p:nvPr/>
            </p:nvSpPr>
            <p:spPr>
              <a:xfrm>
                <a:off x="5533292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82" name="object 362"/>
              <p:cNvSpPr/>
              <p:nvPr/>
            </p:nvSpPr>
            <p:spPr>
              <a:xfrm>
                <a:off x="5555416" y="3563408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83" name="object 363"/>
              <p:cNvSpPr/>
              <p:nvPr/>
            </p:nvSpPr>
            <p:spPr>
              <a:xfrm>
                <a:off x="5544354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84" name="object 364"/>
              <p:cNvSpPr/>
              <p:nvPr/>
            </p:nvSpPr>
            <p:spPr>
              <a:xfrm>
                <a:off x="5566478" y="3563408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85" name="object 365"/>
              <p:cNvSpPr/>
              <p:nvPr/>
            </p:nvSpPr>
            <p:spPr>
              <a:xfrm>
                <a:off x="5566478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53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86" name="object 366"/>
              <p:cNvSpPr/>
              <p:nvPr/>
            </p:nvSpPr>
            <p:spPr>
              <a:xfrm>
                <a:off x="5588600" y="3563408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87" name="object 367"/>
              <p:cNvSpPr/>
              <p:nvPr/>
            </p:nvSpPr>
            <p:spPr>
              <a:xfrm>
                <a:off x="5820866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88" name="object 368"/>
              <p:cNvSpPr/>
              <p:nvPr/>
            </p:nvSpPr>
            <p:spPr>
              <a:xfrm>
                <a:off x="5842987" y="3625180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89" name="object 369"/>
              <p:cNvSpPr/>
              <p:nvPr/>
            </p:nvSpPr>
            <p:spPr>
              <a:xfrm>
                <a:off x="5942519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90" name="object 370"/>
              <p:cNvSpPr/>
              <p:nvPr/>
            </p:nvSpPr>
            <p:spPr>
              <a:xfrm>
                <a:off x="5964639" y="3625180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91" name="object 371"/>
              <p:cNvSpPr/>
              <p:nvPr/>
            </p:nvSpPr>
            <p:spPr>
              <a:xfrm>
                <a:off x="5964639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92" name="object 373"/>
              <p:cNvSpPr/>
              <p:nvPr/>
            </p:nvSpPr>
            <p:spPr>
              <a:xfrm>
                <a:off x="5975702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93" name="object 374"/>
              <p:cNvSpPr/>
              <p:nvPr/>
            </p:nvSpPr>
            <p:spPr>
              <a:xfrm>
                <a:off x="5997824" y="3625180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94" name="object 375"/>
              <p:cNvSpPr/>
              <p:nvPr/>
            </p:nvSpPr>
            <p:spPr>
              <a:xfrm>
                <a:off x="5975702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95" name="object 376"/>
              <p:cNvSpPr/>
              <p:nvPr/>
            </p:nvSpPr>
            <p:spPr>
              <a:xfrm>
                <a:off x="5997824" y="3625180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96" name="object 377"/>
              <p:cNvSpPr/>
              <p:nvPr/>
            </p:nvSpPr>
            <p:spPr>
              <a:xfrm>
                <a:off x="6019946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97" name="object 378"/>
              <p:cNvSpPr/>
              <p:nvPr/>
            </p:nvSpPr>
            <p:spPr>
              <a:xfrm>
                <a:off x="6042070" y="3625180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98" name="object 379"/>
              <p:cNvSpPr/>
              <p:nvPr/>
            </p:nvSpPr>
            <p:spPr>
              <a:xfrm>
                <a:off x="6152660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99" name="object 380"/>
              <p:cNvSpPr/>
              <p:nvPr/>
            </p:nvSpPr>
            <p:spPr>
              <a:xfrm>
                <a:off x="6174783" y="3625180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00" name="object 381"/>
              <p:cNvSpPr/>
              <p:nvPr/>
            </p:nvSpPr>
            <p:spPr>
              <a:xfrm>
                <a:off x="6362826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53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01" name="object 382"/>
              <p:cNvSpPr/>
              <p:nvPr/>
            </p:nvSpPr>
            <p:spPr>
              <a:xfrm>
                <a:off x="6384926" y="3625180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02" name="object 383"/>
              <p:cNvSpPr/>
              <p:nvPr/>
            </p:nvSpPr>
            <p:spPr>
              <a:xfrm>
                <a:off x="6628254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03" name="object 384"/>
              <p:cNvSpPr/>
              <p:nvPr/>
            </p:nvSpPr>
            <p:spPr>
              <a:xfrm>
                <a:off x="6650374" y="3625180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04" name="object 385"/>
              <p:cNvSpPr/>
              <p:nvPr/>
            </p:nvSpPr>
            <p:spPr>
              <a:xfrm>
                <a:off x="6727805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05" name="object 386"/>
              <p:cNvSpPr/>
              <p:nvPr/>
            </p:nvSpPr>
            <p:spPr>
              <a:xfrm>
                <a:off x="6749927" y="3625180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06" name="object 387"/>
              <p:cNvSpPr/>
              <p:nvPr/>
            </p:nvSpPr>
            <p:spPr>
              <a:xfrm>
                <a:off x="6749927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07" name="object 388"/>
              <p:cNvSpPr/>
              <p:nvPr/>
            </p:nvSpPr>
            <p:spPr>
              <a:xfrm>
                <a:off x="6772049" y="3625180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08" name="object 389"/>
              <p:cNvSpPr/>
              <p:nvPr/>
            </p:nvSpPr>
            <p:spPr>
              <a:xfrm>
                <a:off x="6860542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53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09" name="object 390"/>
              <p:cNvSpPr/>
              <p:nvPr/>
            </p:nvSpPr>
            <p:spPr>
              <a:xfrm>
                <a:off x="6882641" y="3625180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10" name="object 391"/>
              <p:cNvSpPr/>
              <p:nvPr/>
            </p:nvSpPr>
            <p:spPr>
              <a:xfrm>
                <a:off x="6893704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11" name="object 392"/>
              <p:cNvSpPr/>
              <p:nvPr/>
            </p:nvSpPr>
            <p:spPr>
              <a:xfrm>
                <a:off x="6915824" y="3625180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12" name="object 393"/>
              <p:cNvSpPr/>
              <p:nvPr/>
            </p:nvSpPr>
            <p:spPr>
              <a:xfrm>
                <a:off x="6926886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13" name="object 394"/>
              <p:cNvSpPr/>
              <p:nvPr/>
            </p:nvSpPr>
            <p:spPr>
              <a:xfrm>
                <a:off x="6949008" y="3625180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14" name="object 395"/>
              <p:cNvSpPr/>
              <p:nvPr/>
            </p:nvSpPr>
            <p:spPr>
              <a:xfrm>
                <a:off x="6960071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15" name="object 396"/>
              <p:cNvSpPr/>
              <p:nvPr/>
            </p:nvSpPr>
            <p:spPr>
              <a:xfrm>
                <a:off x="6982192" y="3625180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16" name="object 397"/>
              <p:cNvSpPr/>
              <p:nvPr/>
            </p:nvSpPr>
            <p:spPr>
              <a:xfrm>
                <a:off x="7004316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17" name="object 398"/>
              <p:cNvSpPr/>
              <p:nvPr/>
            </p:nvSpPr>
            <p:spPr>
              <a:xfrm>
                <a:off x="7026439" y="3625180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18" name="object 399"/>
              <p:cNvSpPr/>
              <p:nvPr/>
            </p:nvSpPr>
            <p:spPr>
              <a:xfrm>
                <a:off x="7114929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53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19" name="object 400"/>
              <p:cNvSpPr/>
              <p:nvPr/>
            </p:nvSpPr>
            <p:spPr>
              <a:xfrm>
                <a:off x="7137029" y="3625180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20" name="object 401"/>
              <p:cNvSpPr/>
              <p:nvPr/>
            </p:nvSpPr>
            <p:spPr>
              <a:xfrm>
                <a:off x="7247643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21" name="object 402"/>
              <p:cNvSpPr/>
              <p:nvPr/>
            </p:nvSpPr>
            <p:spPr>
              <a:xfrm>
                <a:off x="7269764" y="3625180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22" name="object 403"/>
              <p:cNvSpPr/>
              <p:nvPr/>
            </p:nvSpPr>
            <p:spPr>
              <a:xfrm>
                <a:off x="7314010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23" name="object 404"/>
              <p:cNvSpPr/>
              <p:nvPr/>
            </p:nvSpPr>
            <p:spPr>
              <a:xfrm>
                <a:off x="7336135" y="3625180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24" name="object 542"/>
              <p:cNvSpPr/>
              <p:nvPr/>
            </p:nvSpPr>
            <p:spPr>
              <a:xfrm>
                <a:off x="4239229" y="3553110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25" name="object 543"/>
              <p:cNvSpPr/>
              <p:nvPr/>
            </p:nvSpPr>
            <p:spPr>
              <a:xfrm>
                <a:off x="4261351" y="3532523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26" name="object 550"/>
              <p:cNvSpPr/>
              <p:nvPr/>
            </p:nvSpPr>
            <p:spPr>
              <a:xfrm>
                <a:off x="4814373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53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27" name="object 551"/>
              <p:cNvSpPr/>
              <p:nvPr/>
            </p:nvSpPr>
            <p:spPr>
              <a:xfrm>
                <a:off x="4836497" y="3563408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28" name="object 552"/>
              <p:cNvSpPr/>
              <p:nvPr/>
            </p:nvSpPr>
            <p:spPr>
              <a:xfrm>
                <a:off x="4869658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29" name="object 554"/>
              <p:cNvSpPr/>
              <p:nvPr/>
            </p:nvSpPr>
            <p:spPr>
              <a:xfrm>
                <a:off x="4869658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30" name="object 556"/>
              <p:cNvSpPr/>
              <p:nvPr/>
            </p:nvSpPr>
            <p:spPr>
              <a:xfrm>
                <a:off x="4891783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31" name="object 558"/>
              <p:cNvSpPr/>
              <p:nvPr/>
            </p:nvSpPr>
            <p:spPr>
              <a:xfrm>
                <a:off x="5002395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32" name="object 560"/>
              <p:cNvSpPr/>
              <p:nvPr/>
            </p:nvSpPr>
            <p:spPr>
              <a:xfrm>
                <a:off x="5002395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33" name="object 566"/>
              <p:cNvSpPr/>
              <p:nvPr/>
            </p:nvSpPr>
            <p:spPr>
              <a:xfrm>
                <a:off x="5112984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34" name="object 567"/>
              <p:cNvSpPr/>
              <p:nvPr/>
            </p:nvSpPr>
            <p:spPr>
              <a:xfrm>
                <a:off x="5135108" y="3563408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35" name="object 568"/>
              <p:cNvSpPr/>
              <p:nvPr/>
            </p:nvSpPr>
            <p:spPr>
              <a:xfrm>
                <a:off x="5168291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36" name="object 570"/>
              <p:cNvSpPr/>
              <p:nvPr/>
            </p:nvSpPr>
            <p:spPr>
              <a:xfrm>
                <a:off x="5312088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37" name="object 590"/>
              <p:cNvSpPr/>
              <p:nvPr/>
            </p:nvSpPr>
            <p:spPr>
              <a:xfrm>
                <a:off x="5787682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38" name="object 592"/>
              <p:cNvSpPr/>
              <p:nvPr/>
            </p:nvSpPr>
            <p:spPr>
              <a:xfrm>
                <a:off x="5865112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53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39" name="object 598"/>
              <p:cNvSpPr/>
              <p:nvPr/>
            </p:nvSpPr>
            <p:spPr>
              <a:xfrm>
                <a:off x="5953578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40" name="object 600"/>
              <p:cNvSpPr/>
              <p:nvPr/>
            </p:nvSpPr>
            <p:spPr>
              <a:xfrm>
                <a:off x="5953578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41" name="object 602"/>
              <p:cNvSpPr/>
              <p:nvPr/>
            </p:nvSpPr>
            <p:spPr>
              <a:xfrm>
                <a:off x="5964639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42" name="object 604"/>
              <p:cNvSpPr/>
              <p:nvPr/>
            </p:nvSpPr>
            <p:spPr>
              <a:xfrm>
                <a:off x="6318581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43" name="object 606"/>
              <p:cNvSpPr/>
              <p:nvPr/>
            </p:nvSpPr>
            <p:spPr>
              <a:xfrm>
                <a:off x="6572970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44" name="object 608"/>
              <p:cNvSpPr/>
              <p:nvPr/>
            </p:nvSpPr>
            <p:spPr>
              <a:xfrm>
                <a:off x="6705683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45" name="object 610"/>
              <p:cNvSpPr/>
              <p:nvPr/>
            </p:nvSpPr>
            <p:spPr>
              <a:xfrm>
                <a:off x="6705683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46" name="object 612"/>
              <p:cNvSpPr/>
              <p:nvPr/>
            </p:nvSpPr>
            <p:spPr>
              <a:xfrm>
                <a:off x="7125968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47" name="object 630"/>
              <p:cNvSpPr/>
              <p:nvPr/>
            </p:nvSpPr>
            <p:spPr>
              <a:xfrm>
                <a:off x="4239229" y="3553110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48" name="object 631"/>
              <p:cNvSpPr/>
              <p:nvPr/>
            </p:nvSpPr>
            <p:spPr>
              <a:xfrm>
                <a:off x="4261351" y="3532523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49" name="object 638"/>
              <p:cNvSpPr/>
              <p:nvPr/>
            </p:nvSpPr>
            <p:spPr>
              <a:xfrm>
                <a:off x="4814373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53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50" name="object 639"/>
              <p:cNvSpPr/>
              <p:nvPr/>
            </p:nvSpPr>
            <p:spPr>
              <a:xfrm>
                <a:off x="4836497" y="3563408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51" name="object 640"/>
              <p:cNvSpPr/>
              <p:nvPr/>
            </p:nvSpPr>
            <p:spPr>
              <a:xfrm>
                <a:off x="4869658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52" name="object 642"/>
              <p:cNvSpPr/>
              <p:nvPr/>
            </p:nvSpPr>
            <p:spPr>
              <a:xfrm>
                <a:off x="4869658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53" name="object 644"/>
              <p:cNvSpPr/>
              <p:nvPr/>
            </p:nvSpPr>
            <p:spPr>
              <a:xfrm>
                <a:off x="4891783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54" name="object 646"/>
              <p:cNvSpPr/>
              <p:nvPr/>
            </p:nvSpPr>
            <p:spPr>
              <a:xfrm>
                <a:off x="5002395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55" name="object 648"/>
              <p:cNvSpPr/>
              <p:nvPr/>
            </p:nvSpPr>
            <p:spPr>
              <a:xfrm>
                <a:off x="5002395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56" name="object 654"/>
              <p:cNvSpPr/>
              <p:nvPr/>
            </p:nvSpPr>
            <p:spPr>
              <a:xfrm>
                <a:off x="5112984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57" name="object 655"/>
              <p:cNvSpPr/>
              <p:nvPr/>
            </p:nvSpPr>
            <p:spPr>
              <a:xfrm>
                <a:off x="5135108" y="3563408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58" name="object 656"/>
              <p:cNvSpPr/>
              <p:nvPr/>
            </p:nvSpPr>
            <p:spPr>
              <a:xfrm>
                <a:off x="5168291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59" name="object 658"/>
              <p:cNvSpPr/>
              <p:nvPr/>
            </p:nvSpPr>
            <p:spPr>
              <a:xfrm>
                <a:off x="5312088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60" name="object 678"/>
              <p:cNvSpPr/>
              <p:nvPr/>
            </p:nvSpPr>
            <p:spPr>
              <a:xfrm>
                <a:off x="5787682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61" name="object 680"/>
              <p:cNvSpPr/>
              <p:nvPr/>
            </p:nvSpPr>
            <p:spPr>
              <a:xfrm>
                <a:off x="5865112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53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62" name="object 686"/>
              <p:cNvSpPr/>
              <p:nvPr/>
            </p:nvSpPr>
            <p:spPr>
              <a:xfrm>
                <a:off x="5953578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63" name="object 688"/>
              <p:cNvSpPr/>
              <p:nvPr/>
            </p:nvSpPr>
            <p:spPr>
              <a:xfrm>
                <a:off x="5953578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64" name="object 690"/>
              <p:cNvSpPr/>
              <p:nvPr/>
            </p:nvSpPr>
            <p:spPr>
              <a:xfrm>
                <a:off x="5964639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65" name="object 692"/>
              <p:cNvSpPr/>
              <p:nvPr/>
            </p:nvSpPr>
            <p:spPr>
              <a:xfrm>
                <a:off x="6318581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66" name="object 694"/>
              <p:cNvSpPr/>
              <p:nvPr/>
            </p:nvSpPr>
            <p:spPr>
              <a:xfrm>
                <a:off x="6572970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67" name="object 696"/>
              <p:cNvSpPr/>
              <p:nvPr/>
            </p:nvSpPr>
            <p:spPr>
              <a:xfrm>
                <a:off x="6705683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68" name="object 698"/>
              <p:cNvSpPr/>
              <p:nvPr/>
            </p:nvSpPr>
            <p:spPr>
              <a:xfrm>
                <a:off x="6705683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69" name="object 700"/>
              <p:cNvSpPr/>
              <p:nvPr/>
            </p:nvSpPr>
            <p:spPr>
              <a:xfrm>
                <a:off x="7125968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70" name="object 838"/>
              <p:cNvSpPr/>
              <p:nvPr/>
            </p:nvSpPr>
            <p:spPr>
              <a:xfrm>
                <a:off x="1695347" y="2132331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30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71" name="object 839"/>
              <p:cNvSpPr/>
              <p:nvPr/>
            </p:nvSpPr>
            <p:spPr>
              <a:xfrm>
                <a:off x="1717470" y="211173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72" name="object 840"/>
              <p:cNvSpPr/>
              <p:nvPr/>
            </p:nvSpPr>
            <p:spPr>
              <a:xfrm>
                <a:off x="2303664" y="3028035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73" name="object 841"/>
              <p:cNvSpPr/>
              <p:nvPr/>
            </p:nvSpPr>
            <p:spPr>
              <a:xfrm>
                <a:off x="2325785" y="3007451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74" name="object 842"/>
              <p:cNvSpPr/>
              <p:nvPr/>
            </p:nvSpPr>
            <p:spPr>
              <a:xfrm>
                <a:off x="2336847" y="3028035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75" name="object 843"/>
              <p:cNvSpPr/>
              <p:nvPr/>
            </p:nvSpPr>
            <p:spPr>
              <a:xfrm>
                <a:off x="2358971" y="3007451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76" name="object 844"/>
              <p:cNvSpPr/>
              <p:nvPr/>
            </p:nvSpPr>
            <p:spPr>
              <a:xfrm>
                <a:off x="2425328" y="3089810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77" name="object 845"/>
              <p:cNvSpPr/>
              <p:nvPr/>
            </p:nvSpPr>
            <p:spPr>
              <a:xfrm>
                <a:off x="2447451" y="3069223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78" name="object 846"/>
              <p:cNvSpPr/>
              <p:nvPr/>
            </p:nvSpPr>
            <p:spPr>
              <a:xfrm>
                <a:off x="2558052" y="3182478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79" name="object 847"/>
              <p:cNvSpPr/>
              <p:nvPr/>
            </p:nvSpPr>
            <p:spPr>
              <a:xfrm>
                <a:off x="2580176" y="3161879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80" name="object 848"/>
              <p:cNvSpPr/>
              <p:nvPr/>
            </p:nvSpPr>
            <p:spPr>
              <a:xfrm>
                <a:off x="2646532" y="3213358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81" name="object 849"/>
              <p:cNvSpPr/>
              <p:nvPr/>
            </p:nvSpPr>
            <p:spPr>
              <a:xfrm>
                <a:off x="2668653" y="3192764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66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82" name="object 850"/>
              <p:cNvSpPr/>
              <p:nvPr/>
            </p:nvSpPr>
            <p:spPr>
              <a:xfrm>
                <a:off x="3033644" y="3419265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83" name="object 851"/>
              <p:cNvSpPr/>
              <p:nvPr/>
            </p:nvSpPr>
            <p:spPr>
              <a:xfrm>
                <a:off x="3055767" y="3398678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84" name="object 852"/>
              <p:cNvSpPr/>
              <p:nvPr/>
            </p:nvSpPr>
            <p:spPr>
              <a:xfrm>
                <a:off x="3177431" y="3481038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85" name="object 853"/>
              <p:cNvSpPr/>
              <p:nvPr/>
            </p:nvSpPr>
            <p:spPr>
              <a:xfrm>
                <a:off x="3199553" y="3460454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86" name="object 854"/>
              <p:cNvSpPr/>
              <p:nvPr/>
            </p:nvSpPr>
            <p:spPr>
              <a:xfrm>
                <a:off x="4239229" y="3553110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87" name="object 855"/>
              <p:cNvSpPr/>
              <p:nvPr/>
            </p:nvSpPr>
            <p:spPr>
              <a:xfrm>
                <a:off x="4261351" y="3532523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88" name="object 856"/>
              <p:cNvSpPr/>
              <p:nvPr/>
            </p:nvSpPr>
            <p:spPr>
              <a:xfrm>
                <a:off x="4571036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89" name="object 857"/>
              <p:cNvSpPr/>
              <p:nvPr/>
            </p:nvSpPr>
            <p:spPr>
              <a:xfrm>
                <a:off x="4593156" y="3563408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90" name="object 858"/>
              <p:cNvSpPr/>
              <p:nvPr/>
            </p:nvSpPr>
            <p:spPr>
              <a:xfrm>
                <a:off x="4670577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91" name="object 859"/>
              <p:cNvSpPr/>
              <p:nvPr/>
            </p:nvSpPr>
            <p:spPr>
              <a:xfrm>
                <a:off x="4692699" y="3563408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92" name="object 860"/>
              <p:cNvSpPr/>
              <p:nvPr/>
            </p:nvSpPr>
            <p:spPr>
              <a:xfrm>
                <a:off x="4714821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93" name="object 861"/>
              <p:cNvSpPr/>
              <p:nvPr/>
            </p:nvSpPr>
            <p:spPr>
              <a:xfrm>
                <a:off x="4736946" y="3563408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94" name="object 862"/>
              <p:cNvSpPr/>
              <p:nvPr/>
            </p:nvSpPr>
            <p:spPr>
              <a:xfrm>
                <a:off x="4736946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95" name="object 863"/>
              <p:cNvSpPr/>
              <p:nvPr/>
            </p:nvSpPr>
            <p:spPr>
              <a:xfrm>
                <a:off x="4759066" y="3563408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96" name="object 864"/>
              <p:cNvSpPr/>
              <p:nvPr/>
            </p:nvSpPr>
            <p:spPr>
              <a:xfrm>
                <a:off x="4814373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53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97" name="object 865"/>
              <p:cNvSpPr/>
              <p:nvPr/>
            </p:nvSpPr>
            <p:spPr>
              <a:xfrm>
                <a:off x="4836497" y="3563408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98" name="object 866"/>
              <p:cNvSpPr/>
              <p:nvPr/>
            </p:nvSpPr>
            <p:spPr>
              <a:xfrm>
                <a:off x="4902841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99" name="object 867"/>
              <p:cNvSpPr/>
              <p:nvPr/>
            </p:nvSpPr>
            <p:spPr>
              <a:xfrm>
                <a:off x="4924964" y="3563408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00" name="object 868"/>
              <p:cNvSpPr/>
              <p:nvPr/>
            </p:nvSpPr>
            <p:spPr>
              <a:xfrm>
                <a:off x="4936027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01" name="object 869"/>
              <p:cNvSpPr/>
              <p:nvPr/>
            </p:nvSpPr>
            <p:spPr>
              <a:xfrm>
                <a:off x="4958147" y="3563408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02" name="object 870"/>
              <p:cNvSpPr/>
              <p:nvPr/>
            </p:nvSpPr>
            <p:spPr>
              <a:xfrm>
                <a:off x="4969210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03" name="object 871"/>
              <p:cNvSpPr/>
              <p:nvPr/>
            </p:nvSpPr>
            <p:spPr>
              <a:xfrm>
                <a:off x="4991330" y="3563408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04" name="object 872"/>
              <p:cNvSpPr/>
              <p:nvPr/>
            </p:nvSpPr>
            <p:spPr>
              <a:xfrm>
                <a:off x="5112984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05" name="object 873"/>
              <p:cNvSpPr/>
              <p:nvPr/>
            </p:nvSpPr>
            <p:spPr>
              <a:xfrm>
                <a:off x="5135108" y="3563408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06" name="object 874"/>
              <p:cNvSpPr/>
              <p:nvPr/>
            </p:nvSpPr>
            <p:spPr>
              <a:xfrm>
                <a:off x="5179352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07" name="object 875"/>
              <p:cNvSpPr/>
              <p:nvPr/>
            </p:nvSpPr>
            <p:spPr>
              <a:xfrm>
                <a:off x="5201474" y="3563408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08" name="object 876"/>
              <p:cNvSpPr/>
              <p:nvPr/>
            </p:nvSpPr>
            <p:spPr>
              <a:xfrm>
                <a:off x="5323151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53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09" name="object 877"/>
              <p:cNvSpPr/>
              <p:nvPr/>
            </p:nvSpPr>
            <p:spPr>
              <a:xfrm>
                <a:off x="5345272" y="3563408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10" name="object 878"/>
              <p:cNvSpPr/>
              <p:nvPr/>
            </p:nvSpPr>
            <p:spPr>
              <a:xfrm>
                <a:off x="5323151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53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11" name="object 879"/>
              <p:cNvSpPr/>
              <p:nvPr/>
            </p:nvSpPr>
            <p:spPr>
              <a:xfrm>
                <a:off x="5345272" y="3563408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12" name="object 880"/>
              <p:cNvSpPr/>
              <p:nvPr/>
            </p:nvSpPr>
            <p:spPr>
              <a:xfrm>
                <a:off x="5389497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13" name="object 881"/>
              <p:cNvSpPr/>
              <p:nvPr/>
            </p:nvSpPr>
            <p:spPr>
              <a:xfrm>
                <a:off x="5411617" y="3563408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14" name="object 882"/>
              <p:cNvSpPr/>
              <p:nvPr/>
            </p:nvSpPr>
            <p:spPr>
              <a:xfrm>
                <a:off x="5389497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15" name="object 883"/>
              <p:cNvSpPr/>
              <p:nvPr/>
            </p:nvSpPr>
            <p:spPr>
              <a:xfrm>
                <a:off x="5411617" y="3563408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16" name="object 884"/>
              <p:cNvSpPr/>
              <p:nvPr/>
            </p:nvSpPr>
            <p:spPr>
              <a:xfrm>
                <a:off x="5533292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17" name="object 885"/>
              <p:cNvSpPr/>
              <p:nvPr/>
            </p:nvSpPr>
            <p:spPr>
              <a:xfrm>
                <a:off x="5555416" y="3563408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18" name="object 886"/>
              <p:cNvSpPr/>
              <p:nvPr/>
            </p:nvSpPr>
            <p:spPr>
              <a:xfrm>
                <a:off x="5544354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19" name="object 887"/>
              <p:cNvSpPr/>
              <p:nvPr/>
            </p:nvSpPr>
            <p:spPr>
              <a:xfrm>
                <a:off x="5566478" y="3563408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20" name="object 888"/>
              <p:cNvSpPr/>
              <p:nvPr/>
            </p:nvSpPr>
            <p:spPr>
              <a:xfrm>
                <a:off x="5566478" y="3584003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53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21" name="object 889"/>
              <p:cNvSpPr/>
              <p:nvPr/>
            </p:nvSpPr>
            <p:spPr>
              <a:xfrm>
                <a:off x="5588600" y="3563408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22" name="object 890"/>
              <p:cNvSpPr/>
              <p:nvPr/>
            </p:nvSpPr>
            <p:spPr>
              <a:xfrm>
                <a:off x="5820866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23" name="object 891"/>
              <p:cNvSpPr/>
              <p:nvPr/>
            </p:nvSpPr>
            <p:spPr>
              <a:xfrm>
                <a:off x="5842987" y="3625180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24" name="object 892"/>
              <p:cNvSpPr/>
              <p:nvPr/>
            </p:nvSpPr>
            <p:spPr>
              <a:xfrm>
                <a:off x="5942519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25" name="object 893"/>
              <p:cNvSpPr/>
              <p:nvPr/>
            </p:nvSpPr>
            <p:spPr>
              <a:xfrm>
                <a:off x="5964639" y="3625180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26" name="object 894"/>
              <p:cNvSpPr/>
              <p:nvPr/>
            </p:nvSpPr>
            <p:spPr>
              <a:xfrm>
                <a:off x="5964639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27" name="object 896"/>
              <p:cNvSpPr/>
              <p:nvPr/>
            </p:nvSpPr>
            <p:spPr>
              <a:xfrm>
                <a:off x="5975702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28" name="object 897"/>
              <p:cNvSpPr/>
              <p:nvPr/>
            </p:nvSpPr>
            <p:spPr>
              <a:xfrm>
                <a:off x="5997824" y="3625180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29" name="object 898"/>
              <p:cNvSpPr/>
              <p:nvPr/>
            </p:nvSpPr>
            <p:spPr>
              <a:xfrm>
                <a:off x="5975702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30" name="object 899"/>
              <p:cNvSpPr/>
              <p:nvPr/>
            </p:nvSpPr>
            <p:spPr>
              <a:xfrm>
                <a:off x="5997824" y="3625180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31" name="object 900"/>
              <p:cNvSpPr/>
              <p:nvPr/>
            </p:nvSpPr>
            <p:spPr>
              <a:xfrm>
                <a:off x="6019946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32" name="object 901"/>
              <p:cNvSpPr/>
              <p:nvPr/>
            </p:nvSpPr>
            <p:spPr>
              <a:xfrm>
                <a:off x="6042070" y="3625180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33" name="object 902"/>
              <p:cNvSpPr/>
              <p:nvPr/>
            </p:nvSpPr>
            <p:spPr>
              <a:xfrm>
                <a:off x="6152660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34" name="object 903"/>
              <p:cNvSpPr/>
              <p:nvPr/>
            </p:nvSpPr>
            <p:spPr>
              <a:xfrm>
                <a:off x="6174783" y="3625180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35" name="object 904"/>
              <p:cNvSpPr/>
              <p:nvPr/>
            </p:nvSpPr>
            <p:spPr>
              <a:xfrm>
                <a:off x="6362826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53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36" name="object 905"/>
              <p:cNvSpPr/>
              <p:nvPr/>
            </p:nvSpPr>
            <p:spPr>
              <a:xfrm>
                <a:off x="6384926" y="3625180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37" name="object 906"/>
              <p:cNvSpPr/>
              <p:nvPr/>
            </p:nvSpPr>
            <p:spPr>
              <a:xfrm>
                <a:off x="6628254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38" name="object 907"/>
              <p:cNvSpPr/>
              <p:nvPr/>
            </p:nvSpPr>
            <p:spPr>
              <a:xfrm>
                <a:off x="6650374" y="3625180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39" name="object 908"/>
              <p:cNvSpPr/>
              <p:nvPr/>
            </p:nvSpPr>
            <p:spPr>
              <a:xfrm>
                <a:off x="6727805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40" name="object 909"/>
              <p:cNvSpPr/>
              <p:nvPr/>
            </p:nvSpPr>
            <p:spPr>
              <a:xfrm>
                <a:off x="6749927" y="3625180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41" name="object 910"/>
              <p:cNvSpPr/>
              <p:nvPr/>
            </p:nvSpPr>
            <p:spPr>
              <a:xfrm>
                <a:off x="6749927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42" name="object 911"/>
              <p:cNvSpPr/>
              <p:nvPr/>
            </p:nvSpPr>
            <p:spPr>
              <a:xfrm>
                <a:off x="6772049" y="3625180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43" name="object 912"/>
              <p:cNvSpPr/>
              <p:nvPr/>
            </p:nvSpPr>
            <p:spPr>
              <a:xfrm>
                <a:off x="6860542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53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44" name="object 913"/>
              <p:cNvSpPr/>
              <p:nvPr/>
            </p:nvSpPr>
            <p:spPr>
              <a:xfrm>
                <a:off x="6882641" y="3625180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45" name="object 914"/>
              <p:cNvSpPr/>
              <p:nvPr/>
            </p:nvSpPr>
            <p:spPr>
              <a:xfrm>
                <a:off x="6893704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46" name="object 915"/>
              <p:cNvSpPr/>
              <p:nvPr/>
            </p:nvSpPr>
            <p:spPr>
              <a:xfrm>
                <a:off x="6915824" y="3625180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47" name="object 916"/>
              <p:cNvSpPr/>
              <p:nvPr/>
            </p:nvSpPr>
            <p:spPr>
              <a:xfrm>
                <a:off x="6926886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48" name="object 917"/>
              <p:cNvSpPr/>
              <p:nvPr/>
            </p:nvSpPr>
            <p:spPr>
              <a:xfrm>
                <a:off x="6949008" y="3625180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49" name="object 918"/>
              <p:cNvSpPr/>
              <p:nvPr/>
            </p:nvSpPr>
            <p:spPr>
              <a:xfrm>
                <a:off x="6960071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50" name="object 919"/>
              <p:cNvSpPr/>
              <p:nvPr/>
            </p:nvSpPr>
            <p:spPr>
              <a:xfrm>
                <a:off x="6982192" y="3625180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51" name="object 920"/>
              <p:cNvSpPr/>
              <p:nvPr/>
            </p:nvSpPr>
            <p:spPr>
              <a:xfrm>
                <a:off x="7004316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52" name="object 921"/>
              <p:cNvSpPr/>
              <p:nvPr/>
            </p:nvSpPr>
            <p:spPr>
              <a:xfrm>
                <a:off x="7026439" y="3625180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53" name="object 922"/>
              <p:cNvSpPr/>
              <p:nvPr/>
            </p:nvSpPr>
            <p:spPr>
              <a:xfrm>
                <a:off x="7114929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53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54" name="object 923"/>
              <p:cNvSpPr/>
              <p:nvPr/>
            </p:nvSpPr>
            <p:spPr>
              <a:xfrm>
                <a:off x="7137029" y="3625180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55" name="object 924"/>
              <p:cNvSpPr/>
              <p:nvPr/>
            </p:nvSpPr>
            <p:spPr>
              <a:xfrm>
                <a:off x="7247643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56" name="object 925"/>
              <p:cNvSpPr/>
              <p:nvPr/>
            </p:nvSpPr>
            <p:spPr>
              <a:xfrm>
                <a:off x="7269764" y="3625180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57" name="object 926"/>
              <p:cNvSpPr/>
              <p:nvPr/>
            </p:nvSpPr>
            <p:spPr>
              <a:xfrm>
                <a:off x="7314010" y="3645777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58" name="object 927"/>
              <p:cNvSpPr/>
              <p:nvPr/>
            </p:nvSpPr>
            <p:spPr>
              <a:xfrm>
                <a:off x="7336135" y="3625180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59" name="object 1024"/>
              <p:cNvSpPr/>
              <p:nvPr/>
            </p:nvSpPr>
            <p:spPr>
              <a:xfrm>
                <a:off x="1474143" y="1483708"/>
                <a:ext cx="5863091" cy="2162181"/>
              </a:xfrm>
              <a:custGeom>
                <a:avLst/>
                <a:gdLst/>
                <a:ahLst/>
                <a:cxnLst/>
                <a:rect l="l" t="t" r="r" b="b"/>
                <a:pathLst>
                  <a:path w="3188335" h="1263014">
                    <a:moveTo>
                      <a:pt x="0" y="0"/>
                    </a:moveTo>
                    <a:lnTo>
                      <a:pt x="0" y="36080"/>
                    </a:lnTo>
                    <a:lnTo>
                      <a:pt x="6019" y="36080"/>
                    </a:lnTo>
                    <a:lnTo>
                      <a:pt x="6019" y="54127"/>
                    </a:lnTo>
                    <a:lnTo>
                      <a:pt x="6019" y="66154"/>
                    </a:lnTo>
                    <a:lnTo>
                      <a:pt x="24053" y="66154"/>
                    </a:lnTo>
                    <a:lnTo>
                      <a:pt x="24053" y="84188"/>
                    </a:lnTo>
                    <a:lnTo>
                      <a:pt x="30073" y="84188"/>
                    </a:lnTo>
                    <a:lnTo>
                      <a:pt x="30073" y="120281"/>
                    </a:lnTo>
                    <a:lnTo>
                      <a:pt x="36080" y="120281"/>
                    </a:lnTo>
                    <a:lnTo>
                      <a:pt x="36080" y="138328"/>
                    </a:lnTo>
                    <a:lnTo>
                      <a:pt x="42100" y="138328"/>
                    </a:lnTo>
                    <a:lnTo>
                      <a:pt x="42100" y="174409"/>
                    </a:lnTo>
                    <a:lnTo>
                      <a:pt x="54127" y="174409"/>
                    </a:lnTo>
                    <a:lnTo>
                      <a:pt x="54127" y="192443"/>
                    </a:lnTo>
                    <a:lnTo>
                      <a:pt x="72174" y="192443"/>
                    </a:lnTo>
                    <a:lnTo>
                      <a:pt x="72174" y="204482"/>
                    </a:lnTo>
                    <a:lnTo>
                      <a:pt x="84201" y="204482"/>
                    </a:lnTo>
                    <a:lnTo>
                      <a:pt x="84201" y="222516"/>
                    </a:lnTo>
                    <a:lnTo>
                      <a:pt x="84201" y="240563"/>
                    </a:lnTo>
                    <a:lnTo>
                      <a:pt x="90220" y="240563"/>
                    </a:lnTo>
                    <a:lnTo>
                      <a:pt x="90220" y="258597"/>
                    </a:lnTo>
                    <a:lnTo>
                      <a:pt x="96227" y="258597"/>
                    </a:lnTo>
                    <a:lnTo>
                      <a:pt x="96227" y="276644"/>
                    </a:lnTo>
                    <a:lnTo>
                      <a:pt x="96227" y="294690"/>
                    </a:lnTo>
                    <a:lnTo>
                      <a:pt x="102247" y="294690"/>
                    </a:lnTo>
                    <a:lnTo>
                      <a:pt x="102247" y="312737"/>
                    </a:lnTo>
                    <a:lnTo>
                      <a:pt x="108254" y="312737"/>
                    </a:lnTo>
                    <a:lnTo>
                      <a:pt x="108254" y="330771"/>
                    </a:lnTo>
                    <a:lnTo>
                      <a:pt x="120294" y="330771"/>
                    </a:lnTo>
                    <a:lnTo>
                      <a:pt x="120294" y="360845"/>
                    </a:lnTo>
                    <a:lnTo>
                      <a:pt x="132321" y="360845"/>
                    </a:lnTo>
                    <a:lnTo>
                      <a:pt x="132321" y="378879"/>
                    </a:lnTo>
                    <a:lnTo>
                      <a:pt x="132321" y="414972"/>
                    </a:lnTo>
                    <a:lnTo>
                      <a:pt x="138341" y="414972"/>
                    </a:lnTo>
                    <a:lnTo>
                      <a:pt x="138341" y="433006"/>
                    </a:lnTo>
                    <a:lnTo>
                      <a:pt x="144348" y="433006"/>
                    </a:lnTo>
                    <a:lnTo>
                      <a:pt x="144348" y="451053"/>
                    </a:lnTo>
                    <a:lnTo>
                      <a:pt x="150368" y="451053"/>
                    </a:lnTo>
                    <a:lnTo>
                      <a:pt x="150368" y="469099"/>
                    </a:lnTo>
                    <a:lnTo>
                      <a:pt x="180441" y="469099"/>
                    </a:lnTo>
                    <a:lnTo>
                      <a:pt x="180441" y="487133"/>
                    </a:lnTo>
                    <a:lnTo>
                      <a:pt x="180441" y="499160"/>
                    </a:lnTo>
                    <a:lnTo>
                      <a:pt x="186448" y="499160"/>
                    </a:lnTo>
                    <a:lnTo>
                      <a:pt x="186448" y="517207"/>
                    </a:lnTo>
                    <a:lnTo>
                      <a:pt x="192468" y="517207"/>
                    </a:lnTo>
                    <a:lnTo>
                      <a:pt x="192468" y="535254"/>
                    </a:lnTo>
                    <a:lnTo>
                      <a:pt x="204495" y="535254"/>
                    </a:lnTo>
                    <a:lnTo>
                      <a:pt x="204495" y="553288"/>
                    </a:lnTo>
                    <a:lnTo>
                      <a:pt x="216522" y="553288"/>
                    </a:lnTo>
                    <a:lnTo>
                      <a:pt x="216522" y="571334"/>
                    </a:lnTo>
                    <a:lnTo>
                      <a:pt x="216522" y="607415"/>
                    </a:lnTo>
                    <a:lnTo>
                      <a:pt x="222542" y="607415"/>
                    </a:lnTo>
                    <a:lnTo>
                      <a:pt x="222542" y="625462"/>
                    </a:lnTo>
                    <a:lnTo>
                      <a:pt x="234569" y="625462"/>
                    </a:lnTo>
                    <a:lnTo>
                      <a:pt x="234569" y="643496"/>
                    </a:lnTo>
                    <a:lnTo>
                      <a:pt x="246595" y="643496"/>
                    </a:lnTo>
                    <a:lnTo>
                      <a:pt x="246595" y="661543"/>
                    </a:lnTo>
                    <a:lnTo>
                      <a:pt x="252615" y="661543"/>
                    </a:lnTo>
                    <a:lnTo>
                      <a:pt x="252615" y="673569"/>
                    </a:lnTo>
                    <a:lnTo>
                      <a:pt x="300723" y="673569"/>
                    </a:lnTo>
                    <a:lnTo>
                      <a:pt x="300723" y="691616"/>
                    </a:lnTo>
                    <a:lnTo>
                      <a:pt x="318770" y="691616"/>
                    </a:lnTo>
                    <a:lnTo>
                      <a:pt x="318770" y="709650"/>
                    </a:lnTo>
                    <a:lnTo>
                      <a:pt x="336816" y="709650"/>
                    </a:lnTo>
                    <a:lnTo>
                      <a:pt x="336816" y="727697"/>
                    </a:lnTo>
                    <a:lnTo>
                      <a:pt x="354863" y="727697"/>
                    </a:lnTo>
                    <a:lnTo>
                      <a:pt x="354863" y="745744"/>
                    </a:lnTo>
                    <a:lnTo>
                      <a:pt x="384937" y="745744"/>
                    </a:lnTo>
                    <a:lnTo>
                      <a:pt x="384937" y="763778"/>
                    </a:lnTo>
                    <a:lnTo>
                      <a:pt x="390944" y="763778"/>
                    </a:lnTo>
                    <a:lnTo>
                      <a:pt x="390944" y="781824"/>
                    </a:lnTo>
                    <a:lnTo>
                      <a:pt x="390944" y="799858"/>
                    </a:lnTo>
                    <a:lnTo>
                      <a:pt x="415010" y="799858"/>
                    </a:lnTo>
                    <a:lnTo>
                      <a:pt x="415010" y="817905"/>
                    </a:lnTo>
                    <a:lnTo>
                      <a:pt x="415010" y="835952"/>
                    </a:lnTo>
                    <a:lnTo>
                      <a:pt x="421017" y="835952"/>
                    </a:lnTo>
                    <a:lnTo>
                      <a:pt x="421017" y="853998"/>
                    </a:lnTo>
                    <a:lnTo>
                      <a:pt x="433044" y="853998"/>
                    </a:lnTo>
                    <a:lnTo>
                      <a:pt x="433044" y="866013"/>
                    </a:lnTo>
                    <a:lnTo>
                      <a:pt x="445071" y="866013"/>
                    </a:lnTo>
                    <a:lnTo>
                      <a:pt x="445071" y="884059"/>
                    </a:lnTo>
                    <a:lnTo>
                      <a:pt x="445071" y="902106"/>
                    </a:lnTo>
                    <a:lnTo>
                      <a:pt x="463118" y="902106"/>
                    </a:lnTo>
                    <a:lnTo>
                      <a:pt x="481164" y="902106"/>
                    </a:lnTo>
                    <a:lnTo>
                      <a:pt x="499211" y="902106"/>
                    </a:lnTo>
                    <a:lnTo>
                      <a:pt x="499211" y="920153"/>
                    </a:lnTo>
                    <a:lnTo>
                      <a:pt x="517258" y="920153"/>
                    </a:lnTo>
                    <a:lnTo>
                      <a:pt x="517258" y="938187"/>
                    </a:lnTo>
                    <a:lnTo>
                      <a:pt x="529285" y="938187"/>
                    </a:lnTo>
                    <a:lnTo>
                      <a:pt x="541312" y="938187"/>
                    </a:lnTo>
                    <a:lnTo>
                      <a:pt x="541312" y="956233"/>
                    </a:lnTo>
                    <a:lnTo>
                      <a:pt x="541312" y="974267"/>
                    </a:lnTo>
                    <a:lnTo>
                      <a:pt x="601459" y="974267"/>
                    </a:lnTo>
                    <a:lnTo>
                      <a:pt x="601459" y="992314"/>
                    </a:lnTo>
                    <a:lnTo>
                      <a:pt x="637540" y="992314"/>
                    </a:lnTo>
                    <a:lnTo>
                      <a:pt x="637540" y="1010361"/>
                    </a:lnTo>
                    <a:lnTo>
                      <a:pt x="649566" y="1010361"/>
                    </a:lnTo>
                    <a:lnTo>
                      <a:pt x="655586" y="1010361"/>
                    </a:lnTo>
                    <a:lnTo>
                      <a:pt x="655586" y="1034415"/>
                    </a:lnTo>
                    <a:lnTo>
                      <a:pt x="673633" y="1034415"/>
                    </a:lnTo>
                    <a:lnTo>
                      <a:pt x="673633" y="1052461"/>
                    </a:lnTo>
                    <a:lnTo>
                      <a:pt x="733780" y="1052461"/>
                    </a:lnTo>
                    <a:lnTo>
                      <a:pt x="733780" y="1070495"/>
                    </a:lnTo>
                    <a:lnTo>
                      <a:pt x="830008" y="1070495"/>
                    </a:lnTo>
                    <a:lnTo>
                      <a:pt x="830008" y="1088542"/>
                    </a:lnTo>
                    <a:lnTo>
                      <a:pt x="848055" y="1088542"/>
                    </a:lnTo>
                    <a:lnTo>
                      <a:pt x="848055" y="1106576"/>
                    </a:lnTo>
                    <a:lnTo>
                      <a:pt x="848055" y="1130630"/>
                    </a:lnTo>
                    <a:lnTo>
                      <a:pt x="860082" y="1130630"/>
                    </a:lnTo>
                    <a:lnTo>
                      <a:pt x="908202" y="1130630"/>
                    </a:lnTo>
                    <a:lnTo>
                      <a:pt x="908202" y="1148676"/>
                    </a:lnTo>
                    <a:lnTo>
                      <a:pt x="926249" y="1148676"/>
                    </a:lnTo>
                    <a:lnTo>
                      <a:pt x="926249" y="1166723"/>
                    </a:lnTo>
                    <a:lnTo>
                      <a:pt x="938276" y="1166723"/>
                    </a:lnTo>
                    <a:lnTo>
                      <a:pt x="944295" y="1166723"/>
                    </a:lnTo>
                    <a:lnTo>
                      <a:pt x="944295" y="1184770"/>
                    </a:lnTo>
                    <a:lnTo>
                      <a:pt x="1473568" y="1184770"/>
                    </a:lnTo>
                    <a:lnTo>
                      <a:pt x="1473568" y="1208824"/>
                    </a:lnTo>
                    <a:lnTo>
                      <a:pt x="1515681" y="1208824"/>
                    </a:lnTo>
                    <a:lnTo>
                      <a:pt x="1617929" y="1208824"/>
                    </a:lnTo>
                    <a:lnTo>
                      <a:pt x="1617929" y="1226870"/>
                    </a:lnTo>
                    <a:lnTo>
                      <a:pt x="1696110" y="1226870"/>
                    </a:lnTo>
                    <a:lnTo>
                      <a:pt x="2369756" y="1226870"/>
                    </a:lnTo>
                    <a:lnTo>
                      <a:pt x="2369756" y="1262951"/>
                    </a:lnTo>
                    <a:lnTo>
                      <a:pt x="3151644" y="1262951"/>
                    </a:lnTo>
                    <a:lnTo>
                      <a:pt x="3187738" y="1262951"/>
                    </a:lnTo>
                  </a:path>
                </a:pathLst>
              </a:custGeom>
              <a:ln w="2857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40" name="Group 19"/>
            <p:cNvGrpSpPr/>
            <p:nvPr/>
          </p:nvGrpSpPr>
          <p:grpSpPr>
            <a:xfrm>
              <a:off x="1474143" y="1463111"/>
              <a:ext cx="5817873" cy="1546576"/>
              <a:chOff x="1474143" y="1463111"/>
              <a:chExt cx="5817873" cy="1546576"/>
            </a:xfrm>
          </p:grpSpPr>
          <p:sp>
            <p:nvSpPr>
              <p:cNvPr id="1700" name="object 405"/>
              <p:cNvSpPr/>
              <p:nvPr/>
            </p:nvSpPr>
            <p:spPr>
              <a:xfrm>
                <a:off x="1518375" y="1483708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30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01" name="object 406"/>
              <p:cNvSpPr/>
              <p:nvPr/>
            </p:nvSpPr>
            <p:spPr>
              <a:xfrm>
                <a:off x="1540499" y="1463111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02" name="object 407"/>
              <p:cNvSpPr/>
              <p:nvPr/>
            </p:nvSpPr>
            <p:spPr>
              <a:xfrm>
                <a:off x="1916548" y="220438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30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03" name="object 408"/>
              <p:cNvSpPr/>
              <p:nvPr/>
            </p:nvSpPr>
            <p:spPr>
              <a:xfrm>
                <a:off x="1938673" y="2183805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04" name="object 409"/>
              <p:cNvSpPr/>
              <p:nvPr/>
            </p:nvSpPr>
            <p:spPr>
              <a:xfrm>
                <a:off x="4504678" y="2894200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53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05" name="object 410"/>
              <p:cNvSpPr/>
              <p:nvPr/>
            </p:nvSpPr>
            <p:spPr>
              <a:xfrm>
                <a:off x="4526800" y="2873606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06" name="object 411"/>
              <p:cNvSpPr/>
              <p:nvPr/>
            </p:nvSpPr>
            <p:spPr>
              <a:xfrm>
                <a:off x="4548912" y="2894200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07" name="object 412"/>
              <p:cNvSpPr/>
              <p:nvPr/>
            </p:nvSpPr>
            <p:spPr>
              <a:xfrm>
                <a:off x="4571036" y="2873606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08" name="object 413"/>
              <p:cNvSpPr/>
              <p:nvPr/>
            </p:nvSpPr>
            <p:spPr>
              <a:xfrm>
                <a:off x="4604219" y="2894200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09" name="object 414"/>
              <p:cNvSpPr/>
              <p:nvPr/>
            </p:nvSpPr>
            <p:spPr>
              <a:xfrm>
                <a:off x="4626340" y="2873606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10" name="object 415"/>
              <p:cNvSpPr/>
              <p:nvPr/>
            </p:nvSpPr>
            <p:spPr>
              <a:xfrm>
                <a:off x="4847557" y="2894200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53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11" name="object 416"/>
              <p:cNvSpPr/>
              <p:nvPr/>
            </p:nvSpPr>
            <p:spPr>
              <a:xfrm>
                <a:off x="4869657" y="2873606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12" name="object 417"/>
              <p:cNvSpPr/>
              <p:nvPr/>
            </p:nvSpPr>
            <p:spPr>
              <a:xfrm>
                <a:off x="4880717" y="2894200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13" name="object 418"/>
              <p:cNvSpPr/>
              <p:nvPr/>
            </p:nvSpPr>
            <p:spPr>
              <a:xfrm>
                <a:off x="4902841" y="2873606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14" name="object 419"/>
              <p:cNvSpPr/>
              <p:nvPr/>
            </p:nvSpPr>
            <p:spPr>
              <a:xfrm>
                <a:off x="4902841" y="2894200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15" name="object 420"/>
              <p:cNvSpPr/>
              <p:nvPr/>
            </p:nvSpPr>
            <p:spPr>
              <a:xfrm>
                <a:off x="4924963" y="2873606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16" name="object 421"/>
              <p:cNvSpPr/>
              <p:nvPr/>
            </p:nvSpPr>
            <p:spPr>
              <a:xfrm>
                <a:off x="4924963" y="2894200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17" name="object 422"/>
              <p:cNvSpPr/>
              <p:nvPr/>
            </p:nvSpPr>
            <p:spPr>
              <a:xfrm>
                <a:off x="4947086" y="2873606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18" name="object 423"/>
              <p:cNvSpPr/>
              <p:nvPr/>
            </p:nvSpPr>
            <p:spPr>
              <a:xfrm>
                <a:off x="4924963" y="2894200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19" name="object 424"/>
              <p:cNvSpPr/>
              <p:nvPr/>
            </p:nvSpPr>
            <p:spPr>
              <a:xfrm>
                <a:off x="4947086" y="2873606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20" name="object 425"/>
              <p:cNvSpPr/>
              <p:nvPr/>
            </p:nvSpPr>
            <p:spPr>
              <a:xfrm>
                <a:off x="4969210" y="2894200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21" name="object 426"/>
              <p:cNvSpPr/>
              <p:nvPr/>
            </p:nvSpPr>
            <p:spPr>
              <a:xfrm>
                <a:off x="4991330" y="2873606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22" name="object 427"/>
              <p:cNvSpPr/>
              <p:nvPr/>
            </p:nvSpPr>
            <p:spPr>
              <a:xfrm>
                <a:off x="4980270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23" name="object 428"/>
              <p:cNvSpPr/>
              <p:nvPr/>
            </p:nvSpPr>
            <p:spPr>
              <a:xfrm>
                <a:off x="5002394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24" name="object 429"/>
              <p:cNvSpPr/>
              <p:nvPr/>
            </p:nvSpPr>
            <p:spPr>
              <a:xfrm>
                <a:off x="5002394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25" name="object 430"/>
              <p:cNvSpPr/>
              <p:nvPr/>
            </p:nvSpPr>
            <p:spPr>
              <a:xfrm>
                <a:off x="5024514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26" name="object 431"/>
              <p:cNvSpPr/>
              <p:nvPr/>
            </p:nvSpPr>
            <p:spPr>
              <a:xfrm>
                <a:off x="5013454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27" name="object 432"/>
              <p:cNvSpPr/>
              <p:nvPr/>
            </p:nvSpPr>
            <p:spPr>
              <a:xfrm>
                <a:off x="5035578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28" name="object 433"/>
              <p:cNvSpPr/>
              <p:nvPr/>
            </p:nvSpPr>
            <p:spPr>
              <a:xfrm>
                <a:off x="5035578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29" name="object 434"/>
              <p:cNvSpPr/>
              <p:nvPr/>
            </p:nvSpPr>
            <p:spPr>
              <a:xfrm>
                <a:off x="5057700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30" name="object 435"/>
              <p:cNvSpPr/>
              <p:nvPr/>
            </p:nvSpPr>
            <p:spPr>
              <a:xfrm>
                <a:off x="5057700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31" name="object 436"/>
              <p:cNvSpPr/>
              <p:nvPr/>
            </p:nvSpPr>
            <p:spPr>
              <a:xfrm>
                <a:off x="5079823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32" name="object 437"/>
              <p:cNvSpPr/>
              <p:nvPr/>
            </p:nvSpPr>
            <p:spPr>
              <a:xfrm>
                <a:off x="5057700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33" name="object 438"/>
              <p:cNvSpPr/>
              <p:nvPr/>
            </p:nvSpPr>
            <p:spPr>
              <a:xfrm>
                <a:off x="5079823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34" name="object 439"/>
              <p:cNvSpPr/>
              <p:nvPr/>
            </p:nvSpPr>
            <p:spPr>
              <a:xfrm>
                <a:off x="5168291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35" name="object 440"/>
              <p:cNvSpPr/>
              <p:nvPr/>
            </p:nvSpPr>
            <p:spPr>
              <a:xfrm>
                <a:off x="5190414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36" name="object 441"/>
              <p:cNvSpPr/>
              <p:nvPr/>
            </p:nvSpPr>
            <p:spPr>
              <a:xfrm>
                <a:off x="5223598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37" name="object 442"/>
              <p:cNvSpPr/>
              <p:nvPr/>
            </p:nvSpPr>
            <p:spPr>
              <a:xfrm>
                <a:off x="5245720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38" name="object 443"/>
              <p:cNvSpPr/>
              <p:nvPr/>
            </p:nvSpPr>
            <p:spPr>
              <a:xfrm>
                <a:off x="5256781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39" name="object 444"/>
              <p:cNvSpPr/>
              <p:nvPr/>
            </p:nvSpPr>
            <p:spPr>
              <a:xfrm>
                <a:off x="5278904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0" name="object 445"/>
              <p:cNvSpPr/>
              <p:nvPr/>
            </p:nvSpPr>
            <p:spPr>
              <a:xfrm>
                <a:off x="5267843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1" name="object 446"/>
              <p:cNvSpPr/>
              <p:nvPr/>
            </p:nvSpPr>
            <p:spPr>
              <a:xfrm>
                <a:off x="5289967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2" name="object 447"/>
              <p:cNvSpPr/>
              <p:nvPr/>
            </p:nvSpPr>
            <p:spPr>
              <a:xfrm>
                <a:off x="5323150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53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3" name="object 448"/>
              <p:cNvSpPr/>
              <p:nvPr/>
            </p:nvSpPr>
            <p:spPr>
              <a:xfrm>
                <a:off x="5345272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4" name="object 449"/>
              <p:cNvSpPr/>
              <p:nvPr/>
            </p:nvSpPr>
            <p:spPr>
              <a:xfrm>
                <a:off x="5455865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5" name="object 450"/>
              <p:cNvSpPr/>
              <p:nvPr/>
            </p:nvSpPr>
            <p:spPr>
              <a:xfrm>
                <a:off x="5477985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6" name="object 451"/>
              <p:cNvSpPr/>
              <p:nvPr/>
            </p:nvSpPr>
            <p:spPr>
              <a:xfrm>
                <a:off x="5455865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7" name="object 452"/>
              <p:cNvSpPr/>
              <p:nvPr/>
            </p:nvSpPr>
            <p:spPr>
              <a:xfrm>
                <a:off x="5477985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8" name="object 453"/>
              <p:cNvSpPr/>
              <p:nvPr/>
            </p:nvSpPr>
            <p:spPr>
              <a:xfrm>
                <a:off x="5466924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9" name="object 454"/>
              <p:cNvSpPr/>
              <p:nvPr/>
            </p:nvSpPr>
            <p:spPr>
              <a:xfrm>
                <a:off x="5489048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0" name="object 455"/>
              <p:cNvSpPr/>
              <p:nvPr/>
            </p:nvSpPr>
            <p:spPr>
              <a:xfrm>
                <a:off x="5489048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1" name="object 456"/>
              <p:cNvSpPr/>
              <p:nvPr/>
            </p:nvSpPr>
            <p:spPr>
              <a:xfrm>
                <a:off x="5511168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2" name="object 457"/>
              <p:cNvSpPr/>
              <p:nvPr/>
            </p:nvSpPr>
            <p:spPr>
              <a:xfrm>
                <a:off x="5500109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3" name="object 458"/>
              <p:cNvSpPr/>
              <p:nvPr/>
            </p:nvSpPr>
            <p:spPr>
              <a:xfrm>
                <a:off x="5522231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4" name="object 459"/>
              <p:cNvSpPr/>
              <p:nvPr/>
            </p:nvSpPr>
            <p:spPr>
              <a:xfrm>
                <a:off x="5599661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53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5" name="object 460"/>
              <p:cNvSpPr/>
              <p:nvPr/>
            </p:nvSpPr>
            <p:spPr>
              <a:xfrm>
                <a:off x="5621761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6" name="object 461"/>
              <p:cNvSpPr/>
              <p:nvPr/>
            </p:nvSpPr>
            <p:spPr>
              <a:xfrm>
                <a:off x="5621761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7" name="object 462"/>
              <p:cNvSpPr/>
              <p:nvPr/>
            </p:nvSpPr>
            <p:spPr>
              <a:xfrm>
                <a:off x="5643885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8" name="object 463"/>
              <p:cNvSpPr/>
              <p:nvPr/>
            </p:nvSpPr>
            <p:spPr>
              <a:xfrm>
                <a:off x="5699189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9" name="object 464"/>
              <p:cNvSpPr/>
              <p:nvPr/>
            </p:nvSpPr>
            <p:spPr>
              <a:xfrm>
                <a:off x="5721312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0" name="object 465"/>
              <p:cNvSpPr/>
              <p:nvPr/>
            </p:nvSpPr>
            <p:spPr>
              <a:xfrm>
                <a:off x="5710249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1" name="object 466"/>
              <p:cNvSpPr/>
              <p:nvPr/>
            </p:nvSpPr>
            <p:spPr>
              <a:xfrm>
                <a:off x="5732374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2" name="object 467"/>
              <p:cNvSpPr/>
              <p:nvPr/>
            </p:nvSpPr>
            <p:spPr>
              <a:xfrm>
                <a:off x="5854049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53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3" name="object 468"/>
              <p:cNvSpPr/>
              <p:nvPr/>
            </p:nvSpPr>
            <p:spPr>
              <a:xfrm>
                <a:off x="5876149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4" name="object 469"/>
              <p:cNvSpPr/>
              <p:nvPr/>
            </p:nvSpPr>
            <p:spPr>
              <a:xfrm>
                <a:off x="5865111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53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5" name="object 470"/>
              <p:cNvSpPr/>
              <p:nvPr/>
            </p:nvSpPr>
            <p:spPr>
              <a:xfrm>
                <a:off x="5887211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6" name="object 471"/>
              <p:cNvSpPr/>
              <p:nvPr/>
            </p:nvSpPr>
            <p:spPr>
              <a:xfrm>
                <a:off x="6008886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7" name="object 472"/>
              <p:cNvSpPr/>
              <p:nvPr/>
            </p:nvSpPr>
            <p:spPr>
              <a:xfrm>
                <a:off x="6031006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8" name="object 473"/>
              <p:cNvSpPr/>
              <p:nvPr/>
            </p:nvSpPr>
            <p:spPr>
              <a:xfrm>
                <a:off x="6019946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9" name="object 474"/>
              <p:cNvSpPr/>
              <p:nvPr/>
            </p:nvSpPr>
            <p:spPr>
              <a:xfrm>
                <a:off x="6042070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0" name="object 475"/>
              <p:cNvSpPr/>
              <p:nvPr/>
            </p:nvSpPr>
            <p:spPr>
              <a:xfrm>
                <a:off x="6053131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1" name="object 476"/>
              <p:cNvSpPr/>
              <p:nvPr/>
            </p:nvSpPr>
            <p:spPr>
              <a:xfrm>
                <a:off x="6075253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2" name="object 477"/>
              <p:cNvSpPr/>
              <p:nvPr/>
            </p:nvSpPr>
            <p:spPr>
              <a:xfrm>
                <a:off x="6119476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3" name="object 478"/>
              <p:cNvSpPr/>
              <p:nvPr/>
            </p:nvSpPr>
            <p:spPr>
              <a:xfrm>
                <a:off x="6141599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4" name="object 479"/>
              <p:cNvSpPr/>
              <p:nvPr/>
            </p:nvSpPr>
            <p:spPr>
              <a:xfrm>
                <a:off x="6130536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5" name="object 480"/>
              <p:cNvSpPr/>
              <p:nvPr/>
            </p:nvSpPr>
            <p:spPr>
              <a:xfrm>
                <a:off x="6152660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6" name="object 481"/>
              <p:cNvSpPr/>
              <p:nvPr/>
            </p:nvSpPr>
            <p:spPr>
              <a:xfrm>
                <a:off x="6252213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7" name="object 482"/>
              <p:cNvSpPr/>
              <p:nvPr/>
            </p:nvSpPr>
            <p:spPr>
              <a:xfrm>
                <a:off x="6274334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8" name="object 483"/>
              <p:cNvSpPr/>
              <p:nvPr/>
            </p:nvSpPr>
            <p:spPr>
              <a:xfrm>
                <a:off x="6351764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53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9" name="object 484"/>
              <p:cNvSpPr/>
              <p:nvPr/>
            </p:nvSpPr>
            <p:spPr>
              <a:xfrm>
                <a:off x="6373864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0" name="object 485"/>
              <p:cNvSpPr/>
              <p:nvPr/>
            </p:nvSpPr>
            <p:spPr>
              <a:xfrm>
                <a:off x="6727804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1" name="object 486"/>
              <p:cNvSpPr/>
              <p:nvPr/>
            </p:nvSpPr>
            <p:spPr>
              <a:xfrm>
                <a:off x="6749927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2" name="object 487"/>
              <p:cNvSpPr/>
              <p:nvPr/>
            </p:nvSpPr>
            <p:spPr>
              <a:xfrm>
                <a:off x="6727804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3" name="object 488"/>
              <p:cNvSpPr/>
              <p:nvPr/>
            </p:nvSpPr>
            <p:spPr>
              <a:xfrm>
                <a:off x="6749927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4" name="object 489"/>
              <p:cNvSpPr/>
              <p:nvPr/>
            </p:nvSpPr>
            <p:spPr>
              <a:xfrm>
                <a:off x="6760990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5" name="object 490"/>
              <p:cNvSpPr/>
              <p:nvPr/>
            </p:nvSpPr>
            <p:spPr>
              <a:xfrm>
                <a:off x="6783110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6" name="object 491"/>
              <p:cNvSpPr/>
              <p:nvPr/>
            </p:nvSpPr>
            <p:spPr>
              <a:xfrm>
                <a:off x="6860541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53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7" name="object 492"/>
              <p:cNvSpPr/>
              <p:nvPr/>
            </p:nvSpPr>
            <p:spPr>
              <a:xfrm>
                <a:off x="6882640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8" name="object 493"/>
              <p:cNvSpPr/>
              <p:nvPr/>
            </p:nvSpPr>
            <p:spPr>
              <a:xfrm>
                <a:off x="6871602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53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9" name="object 494"/>
              <p:cNvSpPr/>
              <p:nvPr/>
            </p:nvSpPr>
            <p:spPr>
              <a:xfrm>
                <a:off x="6893703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0" name="object 495"/>
              <p:cNvSpPr/>
              <p:nvPr/>
            </p:nvSpPr>
            <p:spPr>
              <a:xfrm>
                <a:off x="6982191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1" name="object 496"/>
              <p:cNvSpPr/>
              <p:nvPr/>
            </p:nvSpPr>
            <p:spPr>
              <a:xfrm>
                <a:off x="7004315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2" name="object 497"/>
              <p:cNvSpPr/>
              <p:nvPr/>
            </p:nvSpPr>
            <p:spPr>
              <a:xfrm>
                <a:off x="7247643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3" name="object 498"/>
              <p:cNvSpPr/>
              <p:nvPr/>
            </p:nvSpPr>
            <p:spPr>
              <a:xfrm>
                <a:off x="7269764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4" name="object 928"/>
              <p:cNvSpPr/>
              <p:nvPr/>
            </p:nvSpPr>
            <p:spPr>
              <a:xfrm>
                <a:off x="1518375" y="1483708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30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5" name="object 929"/>
              <p:cNvSpPr/>
              <p:nvPr/>
            </p:nvSpPr>
            <p:spPr>
              <a:xfrm>
                <a:off x="1540499" y="1463111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6" name="object 930"/>
              <p:cNvSpPr/>
              <p:nvPr/>
            </p:nvSpPr>
            <p:spPr>
              <a:xfrm>
                <a:off x="1916548" y="220438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30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7" name="object 931"/>
              <p:cNvSpPr/>
              <p:nvPr/>
            </p:nvSpPr>
            <p:spPr>
              <a:xfrm>
                <a:off x="1938673" y="2183805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8" name="object 932"/>
              <p:cNvSpPr/>
              <p:nvPr/>
            </p:nvSpPr>
            <p:spPr>
              <a:xfrm>
                <a:off x="4504678" y="2894200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53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9" name="object 933"/>
              <p:cNvSpPr/>
              <p:nvPr/>
            </p:nvSpPr>
            <p:spPr>
              <a:xfrm>
                <a:off x="4526800" y="2873606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0" name="object 934"/>
              <p:cNvSpPr/>
              <p:nvPr/>
            </p:nvSpPr>
            <p:spPr>
              <a:xfrm>
                <a:off x="4548912" y="2894200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1" name="object 935"/>
              <p:cNvSpPr/>
              <p:nvPr/>
            </p:nvSpPr>
            <p:spPr>
              <a:xfrm>
                <a:off x="4571036" y="2873606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2" name="object 936"/>
              <p:cNvSpPr/>
              <p:nvPr/>
            </p:nvSpPr>
            <p:spPr>
              <a:xfrm>
                <a:off x="4604219" y="2894200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3" name="object 937"/>
              <p:cNvSpPr/>
              <p:nvPr/>
            </p:nvSpPr>
            <p:spPr>
              <a:xfrm>
                <a:off x="4626340" y="2873606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4" name="object 938"/>
              <p:cNvSpPr/>
              <p:nvPr/>
            </p:nvSpPr>
            <p:spPr>
              <a:xfrm>
                <a:off x="4847557" y="2894200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53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5" name="object 939"/>
              <p:cNvSpPr/>
              <p:nvPr/>
            </p:nvSpPr>
            <p:spPr>
              <a:xfrm>
                <a:off x="4869657" y="2873606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6" name="object 940"/>
              <p:cNvSpPr/>
              <p:nvPr/>
            </p:nvSpPr>
            <p:spPr>
              <a:xfrm>
                <a:off x="4880717" y="2894200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7" name="object 941"/>
              <p:cNvSpPr/>
              <p:nvPr/>
            </p:nvSpPr>
            <p:spPr>
              <a:xfrm>
                <a:off x="4902841" y="2873606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8" name="object 942"/>
              <p:cNvSpPr/>
              <p:nvPr/>
            </p:nvSpPr>
            <p:spPr>
              <a:xfrm>
                <a:off x="4902841" y="2894200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9" name="object 943"/>
              <p:cNvSpPr/>
              <p:nvPr/>
            </p:nvSpPr>
            <p:spPr>
              <a:xfrm>
                <a:off x="4924963" y="2873606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0" name="object 944"/>
              <p:cNvSpPr/>
              <p:nvPr/>
            </p:nvSpPr>
            <p:spPr>
              <a:xfrm>
                <a:off x="4924963" y="2894200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1" name="object 945"/>
              <p:cNvSpPr/>
              <p:nvPr/>
            </p:nvSpPr>
            <p:spPr>
              <a:xfrm>
                <a:off x="4947086" y="2873606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2" name="object 946"/>
              <p:cNvSpPr/>
              <p:nvPr/>
            </p:nvSpPr>
            <p:spPr>
              <a:xfrm>
                <a:off x="4924963" y="2894200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3" name="object 947"/>
              <p:cNvSpPr/>
              <p:nvPr/>
            </p:nvSpPr>
            <p:spPr>
              <a:xfrm>
                <a:off x="4947086" y="2873606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4" name="object 948"/>
              <p:cNvSpPr/>
              <p:nvPr/>
            </p:nvSpPr>
            <p:spPr>
              <a:xfrm>
                <a:off x="4969210" y="2894200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5" name="object 949"/>
              <p:cNvSpPr/>
              <p:nvPr/>
            </p:nvSpPr>
            <p:spPr>
              <a:xfrm>
                <a:off x="4991330" y="2873606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6" name="object 950"/>
              <p:cNvSpPr/>
              <p:nvPr/>
            </p:nvSpPr>
            <p:spPr>
              <a:xfrm>
                <a:off x="4980270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7" name="object 951"/>
              <p:cNvSpPr/>
              <p:nvPr/>
            </p:nvSpPr>
            <p:spPr>
              <a:xfrm>
                <a:off x="5002394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8" name="object 952"/>
              <p:cNvSpPr/>
              <p:nvPr/>
            </p:nvSpPr>
            <p:spPr>
              <a:xfrm>
                <a:off x="5002394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9" name="object 953"/>
              <p:cNvSpPr/>
              <p:nvPr/>
            </p:nvSpPr>
            <p:spPr>
              <a:xfrm>
                <a:off x="5024514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0" name="object 954"/>
              <p:cNvSpPr/>
              <p:nvPr/>
            </p:nvSpPr>
            <p:spPr>
              <a:xfrm>
                <a:off x="5013454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1" name="object 955"/>
              <p:cNvSpPr/>
              <p:nvPr/>
            </p:nvSpPr>
            <p:spPr>
              <a:xfrm>
                <a:off x="5035578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2" name="object 956"/>
              <p:cNvSpPr/>
              <p:nvPr/>
            </p:nvSpPr>
            <p:spPr>
              <a:xfrm>
                <a:off x="5035578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3" name="object 957"/>
              <p:cNvSpPr/>
              <p:nvPr/>
            </p:nvSpPr>
            <p:spPr>
              <a:xfrm>
                <a:off x="5057700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4" name="object 958"/>
              <p:cNvSpPr/>
              <p:nvPr/>
            </p:nvSpPr>
            <p:spPr>
              <a:xfrm>
                <a:off x="5057700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5" name="object 959"/>
              <p:cNvSpPr/>
              <p:nvPr/>
            </p:nvSpPr>
            <p:spPr>
              <a:xfrm>
                <a:off x="5079823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6" name="object 960"/>
              <p:cNvSpPr/>
              <p:nvPr/>
            </p:nvSpPr>
            <p:spPr>
              <a:xfrm>
                <a:off x="5057700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7" name="object 961"/>
              <p:cNvSpPr/>
              <p:nvPr/>
            </p:nvSpPr>
            <p:spPr>
              <a:xfrm>
                <a:off x="5079823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8" name="object 962"/>
              <p:cNvSpPr/>
              <p:nvPr/>
            </p:nvSpPr>
            <p:spPr>
              <a:xfrm>
                <a:off x="5168291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9" name="object 963"/>
              <p:cNvSpPr/>
              <p:nvPr/>
            </p:nvSpPr>
            <p:spPr>
              <a:xfrm>
                <a:off x="5190414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0" name="object 964"/>
              <p:cNvSpPr/>
              <p:nvPr/>
            </p:nvSpPr>
            <p:spPr>
              <a:xfrm>
                <a:off x="5223598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1" name="object 965"/>
              <p:cNvSpPr/>
              <p:nvPr/>
            </p:nvSpPr>
            <p:spPr>
              <a:xfrm>
                <a:off x="5245720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2" name="object 966"/>
              <p:cNvSpPr/>
              <p:nvPr/>
            </p:nvSpPr>
            <p:spPr>
              <a:xfrm>
                <a:off x="5256781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3" name="object 967"/>
              <p:cNvSpPr/>
              <p:nvPr/>
            </p:nvSpPr>
            <p:spPr>
              <a:xfrm>
                <a:off x="5278904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4" name="object 968"/>
              <p:cNvSpPr/>
              <p:nvPr/>
            </p:nvSpPr>
            <p:spPr>
              <a:xfrm>
                <a:off x="5267843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5" name="object 969"/>
              <p:cNvSpPr/>
              <p:nvPr/>
            </p:nvSpPr>
            <p:spPr>
              <a:xfrm>
                <a:off x="5289967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6" name="object 970"/>
              <p:cNvSpPr/>
              <p:nvPr/>
            </p:nvSpPr>
            <p:spPr>
              <a:xfrm>
                <a:off x="5323150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53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7" name="object 971"/>
              <p:cNvSpPr/>
              <p:nvPr/>
            </p:nvSpPr>
            <p:spPr>
              <a:xfrm>
                <a:off x="5345272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8" name="object 972"/>
              <p:cNvSpPr/>
              <p:nvPr/>
            </p:nvSpPr>
            <p:spPr>
              <a:xfrm>
                <a:off x="5455865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9" name="object 973"/>
              <p:cNvSpPr/>
              <p:nvPr/>
            </p:nvSpPr>
            <p:spPr>
              <a:xfrm>
                <a:off x="5477985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0" name="object 974"/>
              <p:cNvSpPr/>
              <p:nvPr/>
            </p:nvSpPr>
            <p:spPr>
              <a:xfrm>
                <a:off x="5455865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1" name="object 975"/>
              <p:cNvSpPr/>
              <p:nvPr/>
            </p:nvSpPr>
            <p:spPr>
              <a:xfrm>
                <a:off x="5477985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2" name="object 976"/>
              <p:cNvSpPr/>
              <p:nvPr/>
            </p:nvSpPr>
            <p:spPr>
              <a:xfrm>
                <a:off x="5466924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3" name="object 977"/>
              <p:cNvSpPr/>
              <p:nvPr/>
            </p:nvSpPr>
            <p:spPr>
              <a:xfrm>
                <a:off x="5489048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4" name="object 978"/>
              <p:cNvSpPr/>
              <p:nvPr/>
            </p:nvSpPr>
            <p:spPr>
              <a:xfrm>
                <a:off x="5489048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5" name="object 979"/>
              <p:cNvSpPr/>
              <p:nvPr/>
            </p:nvSpPr>
            <p:spPr>
              <a:xfrm>
                <a:off x="5511168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6" name="object 980"/>
              <p:cNvSpPr/>
              <p:nvPr/>
            </p:nvSpPr>
            <p:spPr>
              <a:xfrm>
                <a:off x="5500109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7" name="object 981"/>
              <p:cNvSpPr/>
              <p:nvPr/>
            </p:nvSpPr>
            <p:spPr>
              <a:xfrm>
                <a:off x="5522231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8" name="object 982"/>
              <p:cNvSpPr/>
              <p:nvPr/>
            </p:nvSpPr>
            <p:spPr>
              <a:xfrm>
                <a:off x="5599661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53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9" name="object 983"/>
              <p:cNvSpPr/>
              <p:nvPr/>
            </p:nvSpPr>
            <p:spPr>
              <a:xfrm>
                <a:off x="5621761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0" name="object 984"/>
              <p:cNvSpPr/>
              <p:nvPr/>
            </p:nvSpPr>
            <p:spPr>
              <a:xfrm>
                <a:off x="5621761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1" name="object 985"/>
              <p:cNvSpPr/>
              <p:nvPr/>
            </p:nvSpPr>
            <p:spPr>
              <a:xfrm>
                <a:off x="5643885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2" name="object 986"/>
              <p:cNvSpPr/>
              <p:nvPr/>
            </p:nvSpPr>
            <p:spPr>
              <a:xfrm>
                <a:off x="5699189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3" name="object 987"/>
              <p:cNvSpPr/>
              <p:nvPr/>
            </p:nvSpPr>
            <p:spPr>
              <a:xfrm>
                <a:off x="5721312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4" name="object 988"/>
              <p:cNvSpPr/>
              <p:nvPr/>
            </p:nvSpPr>
            <p:spPr>
              <a:xfrm>
                <a:off x="5710249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5" name="object 989"/>
              <p:cNvSpPr/>
              <p:nvPr/>
            </p:nvSpPr>
            <p:spPr>
              <a:xfrm>
                <a:off x="5732374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6" name="object 990"/>
              <p:cNvSpPr/>
              <p:nvPr/>
            </p:nvSpPr>
            <p:spPr>
              <a:xfrm>
                <a:off x="5854049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53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7" name="object 991"/>
              <p:cNvSpPr/>
              <p:nvPr/>
            </p:nvSpPr>
            <p:spPr>
              <a:xfrm>
                <a:off x="5876149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8" name="object 992"/>
              <p:cNvSpPr/>
              <p:nvPr/>
            </p:nvSpPr>
            <p:spPr>
              <a:xfrm>
                <a:off x="5865111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53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9" name="object 993"/>
              <p:cNvSpPr/>
              <p:nvPr/>
            </p:nvSpPr>
            <p:spPr>
              <a:xfrm>
                <a:off x="5887211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0" name="object 994"/>
              <p:cNvSpPr/>
              <p:nvPr/>
            </p:nvSpPr>
            <p:spPr>
              <a:xfrm>
                <a:off x="6008886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1" name="object 995"/>
              <p:cNvSpPr/>
              <p:nvPr/>
            </p:nvSpPr>
            <p:spPr>
              <a:xfrm>
                <a:off x="6031006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2" name="object 996"/>
              <p:cNvSpPr/>
              <p:nvPr/>
            </p:nvSpPr>
            <p:spPr>
              <a:xfrm>
                <a:off x="6019946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3" name="object 997"/>
              <p:cNvSpPr/>
              <p:nvPr/>
            </p:nvSpPr>
            <p:spPr>
              <a:xfrm>
                <a:off x="6042070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4" name="object 998"/>
              <p:cNvSpPr/>
              <p:nvPr/>
            </p:nvSpPr>
            <p:spPr>
              <a:xfrm>
                <a:off x="6053131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5" name="object 999"/>
              <p:cNvSpPr/>
              <p:nvPr/>
            </p:nvSpPr>
            <p:spPr>
              <a:xfrm>
                <a:off x="6075253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6" name="object 1000"/>
              <p:cNvSpPr/>
              <p:nvPr/>
            </p:nvSpPr>
            <p:spPr>
              <a:xfrm>
                <a:off x="6119476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7" name="object 1001"/>
              <p:cNvSpPr/>
              <p:nvPr/>
            </p:nvSpPr>
            <p:spPr>
              <a:xfrm>
                <a:off x="6141599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8" name="object 1002"/>
              <p:cNvSpPr/>
              <p:nvPr/>
            </p:nvSpPr>
            <p:spPr>
              <a:xfrm>
                <a:off x="6130536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9" name="object 1003"/>
              <p:cNvSpPr/>
              <p:nvPr/>
            </p:nvSpPr>
            <p:spPr>
              <a:xfrm>
                <a:off x="6152660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70" name="object 1004"/>
              <p:cNvSpPr/>
              <p:nvPr/>
            </p:nvSpPr>
            <p:spPr>
              <a:xfrm>
                <a:off x="6252213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71" name="object 1005"/>
              <p:cNvSpPr/>
              <p:nvPr/>
            </p:nvSpPr>
            <p:spPr>
              <a:xfrm>
                <a:off x="6274334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72" name="object 1006"/>
              <p:cNvSpPr/>
              <p:nvPr/>
            </p:nvSpPr>
            <p:spPr>
              <a:xfrm>
                <a:off x="6351764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53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73" name="object 1007"/>
              <p:cNvSpPr/>
              <p:nvPr/>
            </p:nvSpPr>
            <p:spPr>
              <a:xfrm>
                <a:off x="6373864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74" name="object 1008"/>
              <p:cNvSpPr/>
              <p:nvPr/>
            </p:nvSpPr>
            <p:spPr>
              <a:xfrm>
                <a:off x="6727804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75" name="object 1009"/>
              <p:cNvSpPr/>
              <p:nvPr/>
            </p:nvSpPr>
            <p:spPr>
              <a:xfrm>
                <a:off x="6749927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76" name="object 1010"/>
              <p:cNvSpPr/>
              <p:nvPr/>
            </p:nvSpPr>
            <p:spPr>
              <a:xfrm>
                <a:off x="6727804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77" name="object 1011"/>
              <p:cNvSpPr/>
              <p:nvPr/>
            </p:nvSpPr>
            <p:spPr>
              <a:xfrm>
                <a:off x="6749927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78" name="object 1012"/>
              <p:cNvSpPr/>
              <p:nvPr/>
            </p:nvSpPr>
            <p:spPr>
              <a:xfrm>
                <a:off x="6760990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79" name="object 1013"/>
              <p:cNvSpPr/>
              <p:nvPr/>
            </p:nvSpPr>
            <p:spPr>
              <a:xfrm>
                <a:off x="6783110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80" name="object 1014"/>
              <p:cNvSpPr/>
              <p:nvPr/>
            </p:nvSpPr>
            <p:spPr>
              <a:xfrm>
                <a:off x="6860541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53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81" name="object 1015"/>
              <p:cNvSpPr/>
              <p:nvPr/>
            </p:nvSpPr>
            <p:spPr>
              <a:xfrm>
                <a:off x="6882640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82" name="object 1016"/>
              <p:cNvSpPr/>
              <p:nvPr/>
            </p:nvSpPr>
            <p:spPr>
              <a:xfrm>
                <a:off x="6871602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53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83" name="object 1017"/>
              <p:cNvSpPr/>
              <p:nvPr/>
            </p:nvSpPr>
            <p:spPr>
              <a:xfrm>
                <a:off x="6893703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84" name="object 1018"/>
              <p:cNvSpPr/>
              <p:nvPr/>
            </p:nvSpPr>
            <p:spPr>
              <a:xfrm>
                <a:off x="6982191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85" name="object 1019"/>
              <p:cNvSpPr/>
              <p:nvPr/>
            </p:nvSpPr>
            <p:spPr>
              <a:xfrm>
                <a:off x="7004315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86" name="object 1020"/>
              <p:cNvSpPr/>
              <p:nvPr/>
            </p:nvSpPr>
            <p:spPr>
              <a:xfrm>
                <a:off x="7247643" y="2945679"/>
                <a:ext cx="44373" cy="64008"/>
              </a:xfrm>
              <a:custGeom>
                <a:avLst/>
                <a:gdLst/>
                <a:ahLst/>
                <a:cxnLst/>
                <a:rect l="l" t="t" r="r" b="b"/>
                <a:pathLst>
                  <a:path w="24129">
                    <a:moveTo>
                      <a:pt x="0" y="0"/>
                    </a:moveTo>
                    <a:lnTo>
                      <a:pt x="24066" y="0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87" name="object 1021"/>
              <p:cNvSpPr/>
              <p:nvPr/>
            </p:nvSpPr>
            <p:spPr>
              <a:xfrm>
                <a:off x="7269764" y="2925082"/>
                <a:ext cx="0" cy="64008"/>
              </a:xfrm>
              <a:custGeom>
                <a:avLst/>
                <a:gdLst/>
                <a:ahLst/>
                <a:cxnLst/>
                <a:rect l="l" t="t" r="r" b="b"/>
                <a:pathLst>
                  <a:path h="24130">
                    <a:moveTo>
                      <a:pt x="0" y="0"/>
                    </a:moveTo>
                    <a:lnTo>
                      <a:pt x="0" y="24053"/>
                    </a:lnTo>
                  </a:path>
                </a:pathLst>
              </a:custGeom>
              <a:ln w="9525">
                <a:solidFill>
                  <a:srgbClr val="000000">
                    <a:lumMod val="65000"/>
                    <a:lumOff val="35000"/>
                  </a:srgbClr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88" name="object 1025"/>
              <p:cNvSpPr/>
              <p:nvPr/>
            </p:nvSpPr>
            <p:spPr>
              <a:xfrm>
                <a:off x="1474143" y="1483708"/>
                <a:ext cx="5796531" cy="1462110"/>
              </a:xfrm>
              <a:custGeom>
                <a:avLst/>
                <a:gdLst/>
                <a:ahLst/>
                <a:cxnLst/>
                <a:rect l="l" t="t" r="r" b="b"/>
                <a:pathLst>
                  <a:path w="3152140" h="854075">
                    <a:moveTo>
                      <a:pt x="0" y="0"/>
                    </a:moveTo>
                    <a:lnTo>
                      <a:pt x="36080" y="0"/>
                    </a:lnTo>
                    <a:lnTo>
                      <a:pt x="54127" y="0"/>
                    </a:lnTo>
                    <a:lnTo>
                      <a:pt x="54127" y="24053"/>
                    </a:lnTo>
                    <a:lnTo>
                      <a:pt x="90220" y="24053"/>
                    </a:lnTo>
                    <a:lnTo>
                      <a:pt x="90220" y="48107"/>
                    </a:lnTo>
                    <a:lnTo>
                      <a:pt x="96227" y="48107"/>
                    </a:lnTo>
                    <a:lnTo>
                      <a:pt x="96227" y="72174"/>
                    </a:lnTo>
                    <a:lnTo>
                      <a:pt x="102247" y="72174"/>
                    </a:lnTo>
                    <a:lnTo>
                      <a:pt x="102247" y="96227"/>
                    </a:lnTo>
                    <a:lnTo>
                      <a:pt x="108254" y="96227"/>
                    </a:lnTo>
                    <a:lnTo>
                      <a:pt x="108254" y="126288"/>
                    </a:lnTo>
                    <a:lnTo>
                      <a:pt x="132321" y="126288"/>
                    </a:lnTo>
                    <a:lnTo>
                      <a:pt x="132321" y="150342"/>
                    </a:lnTo>
                    <a:lnTo>
                      <a:pt x="168402" y="150342"/>
                    </a:lnTo>
                    <a:lnTo>
                      <a:pt x="168402" y="174409"/>
                    </a:lnTo>
                    <a:lnTo>
                      <a:pt x="180441" y="174409"/>
                    </a:lnTo>
                    <a:lnTo>
                      <a:pt x="180441" y="198462"/>
                    </a:lnTo>
                    <a:lnTo>
                      <a:pt x="180441" y="222516"/>
                    </a:lnTo>
                    <a:lnTo>
                      <a:pt x="192468" y="222516"/>
                    </a:lnTo>
                    <a:lnTo>
                      <a:pt x="192468" y="246570"/>
                    </a:lnTo>
                    <a:lnTo>
                      <a:pt x="192468" y="270637"/>
                    </a:lnTo>
                    <a:lnTo>
                      <a:pt x="216522" y="270637"/>
                    </a:lnTo>
                    <a:lnTo>
                      <a:pt x="216522" y="300697"/>
                    </a:lnTo>
                    <a:lnTo>
                      <a:pt x="216522" y="348805"/>
                    </a:lnTo>
                    <a:lnTo>
                      <a:pt x="222542" y="348805"/>
                    </a:lnTo>
                    <a:lnTo>
                      <a:pt x="222542" y="372872"/>
                    </a:lnTo>
                    <a:lnTo>
                      <a:pt x="234569" y="372872"/>
                    </a:lnTo>
                    <a:lnTo>
                      <a:pt x="234569" y="396925"/>
                    </a:lnTo>
                    <a:lnTo>
                      <a:pt x="240576" y="396925"/>
                    </a:lnTo>
                    <a:lnTo>
                      <a:pt x="240576" y="420979"/>
                    </a:lnTo>
                    <a:lnTo>
                      <a:pt x="252615" y="420979"/>
                    </a:lnTo>
                    <a:lnTo>
                      <a:pt x="312750" y="420979"/>
                    </a:lnTo>
                    <a:lnTo>
                      <a:pt x="312750" y="445033"/>
                    </a:lnTo>
                    <a:lnTo>
                      <a:pt x="318770" y="445033"/>
                    </a:lnTo>
                    <a:lnTo>
                      <a:pt x="318770" y="475106"/>
                    </a:lnTo>
                    <a:lnTo>
                      <a:pt x="324789" y="475106"/>
                    </a:lnTo>
                    <a:lnTo>
                      <a:pt x="324789" y="499160"/>
                    </a:lnTo>
                    <a:lnTo>
                      <a:pt x="336816" y="499160"/>
                    </a:lnTo>
                    <a:lnTo>
                      <a:pt x="336816" y="523214"/>
                    </a:lnTo>
                    <a:lnTo>
                      <a:pt x="342836" y="523214"/>
                    </a:lnTo>
                    <a:lnTo>
                      <a:pt x="342836" y="547281"/>
                    </a:lnTo>
                    <a:lnTo>
                      <a:pt x="354863" y="547281"/>
                    </a:lnTo>
                    <a:lnTo>
                      <a:pt x="354863" y="571334"/>
                    </a:lnTo>
                    <a:lnTo>
                      <a:pt x="427037" y="571334"/>
                    </a:lnTo>
                    <a:lnTo>
                      <a:pt x="427037" y="601395"/>
                    </a:lnTo>
                    <a:lnTo>
                      <a:pt x="439064" y="601395"/>
                    </a:lnTo>
                    <a:lnTo>
                      <a:pt x="439064" y="625462"/>
                    </a:lnTo>
                    <a:lnTo>
                      <a:pt x="505218" y="625462"/>
                    </a:lnTo>
                    <a:lnTo>
                      <a:pt x="505218" y="649516"/>
                    </a:lnTo>
                    <a:lnTo>
                      <a:pt x="505218" y="673569"/>
                    </a:lnTo>
                    <a:lnTo>
                      <a:pt x="553339" y="673569"/>
                    </a:lnTo>
                    <a:lnTo>
                      <a:pt x="553339" y="697623"/>
                    </a:lnTo>
                    <a:lnTo>
                      <a:pt x="733780" y="697623"/>
                    </a:lnTo>
                    <a:lnTo>
                      <a:pt x="733780" y="721677"/>
                    </a:lnTo>
                    <a:lnTo>
                      <a:pt x="908202" y="721677"/>
                    </a:lnTo>
                    <a:lnTo>
                      <a:pt x="908202" y="751751"/>
                    </a:lnTo>
                    <a:lnTo>
                      <a:pt x="908202" y="775804"/>
                    </a:lnTo>
                    <a:lnTo>
                      <a:pt x="1359293" y="775804"/>
                    </a:lnTo>
                    <a:lnTo>
                      <a:pt x="1359293" y="799858"/>
                    </a:lnTo>
                    <a:lnTo>
                      <a:pt x="1533715" y="799858"/>
                    </a:lnTo>
                    <a:lnTo>
                      <a:pt x="1533715" y="823925"/>
                    </a:lnTo>
                    <a:lnTo>
                      <a:pt x="1660029" y="823925"/>
                    </a:lnTo>
                    <a:lnTo>
                      <a:pt x="1684083" y="823925"/>
                    </a:lnTo>
                    <a:lnTo>
                      <a:pt x="1918652" y="823925"/>
                    </a:lnTo>
                    <a:lnTo>
                      <a:pt x="1918652" y="853998"/>
                    </a:lnTo>
                    <a:lnTo>
                      <a:pt x="3007296" y="853998"/>
                    </a:lnTo>
                    <a:lnTo>
                      <a:pt x="3151644" y="853998"/>
                    </a:lnTo>
                  </a:path>
                </a:pathLst>
              </a:custGeom>
              <a:ln w="28575">
                <a:solidFill>
                  <a:srgbClr val="000000">
                    <a:lumMod val="65000"/>
                    <a:lumOff val="35000"/>
                  </a:srgbClr>
                </a:solidFill>
                <a:prstDash val="sysDash"/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41" name="Group 20"/>
            <p:cNvGrpSpPr/>
            <p:nvPr/>
          </p:nvGrpSpPr>
          <p:grpSpPr>
            <a:xfrm>
              <a:off x="441960" y="1436304"/>
              <a:ext cx="7538421" cy="4178068"/>
              <a:chOff x="441960" y="1436304"/>
              <a:chExt cx="7538421" cy="4178068"/>
            </a:xfrm>
          </p:grpSpPr>
          <p:sp>
            <p:nvSpPr>
              <p:cNvPr id="1642" name="object 1102"/>
              <p:cNvSpPr txBox="1"/>
              <p:nvPr/>
            </p:nvSpPr>
            <p:spPr>
              <a:xfrm>
                <a:off x="1403969" y="5156037"/>
                <a:ext cx="115283" cy="24532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" defTabSz="685800">
                  <a:defRPr/>
                </a:pPr>
                <a:r>
                  <a:rPr sz="1050" kern="0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0</a:t>
                </a: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</a:endParaRPr>
              </a:p>
            </p:txBody>
          </p:sp>
          <p:grpSp>
            <p:nvGrpSpPr>
              <p:cNvPr id="1643" name="Group 22"/>
              <p:cNvGrpSpPr/>
              <p:nvPr/>
            </p:nvGrpSpPr>
            <p:grpSpPr>
              <a:xfrm>
                <a:off x="1138713" y="1456168"/>
                <a:ext cx="6841668" cy="3649460"/>
                <a:chOff x="2140672" y="1286477"/>
                <a:chExt cx="5768030" cy="3437968"/>
              </a:xfrm>
            </p:grpSpPr>
            <p:sp>
              <p:nvSpPr>
                <p:cNvPr id="1665" name="object 2224"/>
                <p:cNvSpPr/>
                <p:nvPr/>
              </p:nvSpPr>
              <p:spPr>
                <a:xfrm>
                  <a:off x="2215024" y="1286477"/>
                  <a:ext cx="0" cy="335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4300220">
                      <a:moveTo>
                        <a:pt x="0" y="4299965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66" name="object 1098"/>
                <p:cNvSpPr/>
                <p:nvPr/>
              </p:nvSpPr>
              <p:spPr>
                <a:xfrm>
                  <a:off x="2215024" y="4649578"/>
                  <a:ext cx="5693678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1070">
                      <a:moveTo>
                        <a:pt x="0" y="0"/>
                      </a:moveTo>
                      <a:lnTo>
                        <a:pt x="7291044" y="0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67" name="object 1100"/>
                <p:cNvSpPr/>
                <p:nvPr/>
              </p:nvSpPr>
              <p:spPr>
                <a:xfrm>
                  <a:off x="2215024" y="4649578"/>
                  <a:ext cx="5693678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1070">
                      <a:moveTo>
                        <a:pt x="0" y="0"/>
                      </a:moveTo>
                      <a:lnTo>
                        <a:pt x="7291044" y="0"/>
                      </a:lnTo>
                    </a:path>
                  </a:pathLst>
                </a:custGeom>
                <a:ln w="9525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68" name="object 1109"/>
                <p:cNvSpPr/>
                <p:nvPr/>
              </p:nvSpPr>
              <p:spPr>
                <a:xfrm>
                  <a:off x="6377830" y="4649578"/>
                  <a:ext cx="0" cy="74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95885">
                      <a:moveTo>
                        <a:pt x="0" y="0"/>
                      </a:moveTo>
                      <a:lnTo>
                        <a:pt x="0" y="95681"/>
                      </a:lnTo>
                    </a:path>
                  </a:pathLst>
                </a:custGeom>
                <a:ln w="127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69" name="object 1111"/>
                <p:cNvSpPr/>
                <p:nvPr/>
              </p:nvSpPr>
              <p:spPr>
                <a:xfrm>
                  <a:off x="7170067" y="4649578"/>
                  <a:ext cx="0" cy="74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95885">
                      <a:moveTo>
                        <a:pt x="0" y="0"/>
                      </a:moveTo>
                      <a:lnTo>
                        <a:pt x="0" y="95681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70" name="object 1113"/>
                <p:cNvSpPr/>
                <p:nvPr/>
              </p:nvSpPr>
              <p:spPr>
                <a:xfrm>
                  <a:off x="7692869" y="4649578"/>
                  <a:ext cx="0" cy="74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95885">
                      <a:moveTo>
                        <a:pt x="0" y="0"/>
                      </a:moveTo>
                      <a:lnTo>
                        <a:pt x="0" y="95681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71" name="object 1115"/>
                <p:cNvSpPr/>
                <p:nvPr/>
              </p:nvSpPr>
              <p:spPr>
                <a:xfrm>
                  <a:off x="2140672" y="4604859"/>
                  <a:ext cx="7438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">
                      <a:moveTo>
                        <a:pt x="95211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72" name="object 1116"/>
                <p:cNvSpPr/>
                <p:nvPr/>
              </p:nvSpPr>
              <p:spPr>
                <a:xfrm>
                  <a:off x="2140672" y="4276628"/>
                  <a:ext cx="7438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">
                      <a:moveTo>
                        <a:pt x="95211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73" name="object 1117"/>
                <p:cNvSpPr/>
                <p:nvPr/>
              </p:nvSpPr>
              <p:spPr>
                <a:xfrm>
                  <a:off x="2140672" y="3955845"/>
                  <a:ext cx="7438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">
                      <a:moveTo>
                        <a:pt x="95211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74" name="object 1118"/>
                <p:cNvSpPr/>
                <p:nvPr/>
              </p:nvSpPr>
              <p:spPr>
                <a:xfrm>
                  <a:off x="2140672" y="3627625"/>
                  <a:ext cx="7438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">
                      <a:moveTo>
                        <a:pt x="95211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75" name="object 1119"/>
                <p:cNvSpPr/>
                <p:nvPr/>
              </p:nvSpPr>
              <p:spPr>
                <a:xfrm>
                  <a:off x="2140672" y="3299098"/>
                  <a:ext cx="7438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">
                      <a:moveTo>
                        <a:pt x="95211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76" name="object 1120"/>
                <p:cNvSpPr/>
                <p:nvPr/>
              </p:nvSpPr>
              <p:spPr>
                <a:xfrm>
                  <a:off x="2140672" y="2970873"/>
                  <a:ext cx="7438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">
                      <a:moveTo>
                        <a:pt x="95211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77" name="object 1122"/>
                <p:cNvSpPr/>
                <p:nvPr/>
              </p:nvSpPr>
              <p:spPr>
                <a:xfrm>
                  <a:off x="2140672" y="2314325"/>
                  <a:ext cx="7438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">
                      <a:moveTo>
                        <a:pt x="95211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78" name="object 1123"/>
                <p:cNvSpPr/>
                <p:nvPr/>
              </p:nvSpPr>
              <p:spPr>
                <a:xfrm>
                  <a:off x="2140672" y="1993537"/>
                  <a:ext cx="7438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">
                      <a:moveTo>
                        <a:pt x="95211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79" name="object 1124"/>
                <p:cNvSpPr/>
                <p:nvPr/>
              </p:nvSpPr>
              <p:spPr>
                <a:xfrm>
                  <a:off x="2140672" y="1665016"/>
                  <a:ext cx="7438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">
                      <a:moveTo>
                        <a:pt x="95211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80" name="object 1125"/>
                <p:cNvSpPr/>
                <p:nvPr/>
              </p:nvSpPr>
              <p:spPr>
                <a:xfrm>
                  <a:off x="2140672" y="1336790"/>
                  <a:ext cx="7438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">
                      <a:moveTo>
                        <a:pt x="95211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81" name="object 2210"/>
                <p:cNvSpPr/>
                <p:nvPr/>
              </p:nvSpPr>
              <p:spPr>
                <a:xfrm>
                  <a:off x="2215024" y="4649578"/>
                  <a:ext cx="5693678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1070">
                      <a:moveTo>
                        <a:pt x="0" y="0"/>
                      </a:moveTo>
                      <a:lnTo>
                        <a:pt x="7291044" y="0"/>
                      </a:lnTo>
                    </a:path>
                  </a:pathLst>
                </a:custGeom>
                <a:ln w="9525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82" name="object 2212"/>
                <p:cNvSpPr/>
                <p:nvPr/>
              </p:nvSpPr>
              <p:spPr>
                <a:xfrm>
                  <a:off x="2215024" y="4649578"/>
                  <a:ext cx="5693678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1070">
                      <a:moveTo>
                        <a:pt x="0" y="0"/>
                      </a:moveTo>
                      <a:lnTo>
                        <a:pt x="7291044" y="0"/>
                      </a:lnTo>
                    </a:path>
                  </a:pathLst>
                </a:custGeom>
                <a:ln w="9525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83" name="object 2213"/>
                <p:cNvSpPr/>
                <p:nvPr/>
              </p:nvSpPr>
              <p:spPr>
                <a:xfrm>
                  <a:off x="2407572" y="4649578"/>
                  <a:ext cx="0" cy="74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95885">
                      <a:moveTo>
                        <a:pt x="0" y="0"/>
                      </a:moveTo>
                      <a:lnTo>
                        <a:pt x="0" y="95681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84" name="object 2214"/>
                <p:cNvSpPr/>
                <p:nvPr/>
              </p:nvSpPr>
              <p:spPr>
                <a:xfrm>
                  <a:off x="3200400" y="4649578"/>
                  <a:ext cx="0" cy="74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95885">
                      <a:moveTo>
                        <a:pt x="0" y="0"/>
                      </a:moveTo>
                      <a:lnTo>
                        <a:pt x="0" y="95681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85" name="object 2215"/>
                <p:cNvSpPr/>
                <p:nvPr/>
              </p:nvSpPr>
              <p:spPr>
                <a:xfrm>
                  <a:off x="3997990" y="4649578"/>
                  <a:ext cx="0" cy="74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95885">
                      <a:moveTo>
                        <a:pt x="0" y="0"/>
                      </a:moveTo>
                      <a:lnTo>
                        <a:pt x="0" y="95681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86" name="object 2216"/>
                <p:cNvSpPr/>
                <p:nvPr/>
              </p:nvSpPr>
              <p:spPr>
                <a:xfrm>
                  <a:off x="4789850" y="4649578"/>
                  <a:ext cx="0" cy="74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95885">
                      <a:moveTo>
                        <a:pt x="0" y="0"/>
                      </a:moveTo>
                      <a:lnTo>
                        <a:pt x="0" y="95681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87" name="object 2217"/>
                <p:cNvSpPr/>
                <p:nvPr/>
              </p:nvSpPr>
              <p:spPr>
                <a:xfrm>
                  <a:off x="5585591" y="4649578"/>
                  <a:ext cx="0" cy="74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95885">
                      <a:moveTo>
                        <a:pt x="0" y="0"/>
                      </a:moveTo>
                      <a:lnTo>
                        <a:pt x="0" y="95681"/>
                      </a:lnTo>
                    </a:path>
                  </a:pathLst>
                </a:custGeom>
                <a:ln w="127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88" name="object 2223"/>
                <p:cNvSpPr/>
                <p:nvPr/>
              </p:nvSpPr>
              <p:spPr>
                <a:xfrm>
                  <a:off x="7692869" y="4649578"/>
                  <a:ext cx="0" cy="74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95885">
                      <a:moveTo>
                        <a:pt x="0" y="0"/>
                      </a:moveTo>
                      <a:lnTo>
                        <a:pt x="0" y="95681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89" name="object 2225"/>
                <p:cNvSpPr/>
                <p:nvPr/>
              </p:nvSpPr>
              <p:spPr>
                <a:xfrm>
                  <a:off x="2140672" y="4604859"/>
                  <a:ext cx="7438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">
                      <a:moveTo>
                        <a:pt x="95211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90" name="object 2226"/>
                <p:cNvSpPr/>
                <p:nvPr/>
              </p:nvSpPr>
              <p:spPr>
                <a:xfrm>
                  <a:off x="2140672" y="4276628"/>
                  <a:ext cx="7438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">
                      <a:moveTo>
                        <a:pt x="95211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91" name="object 2227"/>
                <p:cNvSpPr/>
                <p:nvPr/>
              </p:nvSpPr>
              <p:spPr>
                <a:xfrm>
                  <a:off x="2140672" y="3955845"/>
                  <a:ext cx="7438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">
                      <a:moveTo>
                        <a:pt x="95211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92" name="object 2228"/>
                <p:cNvSpPr/>
                <p:nvPr/>
              </p:nvSpPr>
              <p:spPr>
                <a:xfrm>
                  <a:off x="2140672" y="3627625"/>
                  <a:ext cx="7438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">
                      <a:moveTo>
                        <a:pt x="95211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93" name="object 2229"/>
                <p:cNvSpPr/>
                <p:nvPr/>
              </p:nvSpPr>
              <p:spPr>
                <a:xfrm>
                  <a:off x="2140672" y="3299098"/>
                  <a:ext cx="7438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">
                      <a:moveTo>
                        <a:pt x="95211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94" name="object 2230"/>
                <p:cNvSpPr/>
                <p:nvPr/>
              </p:nvSpPr>
              <p:spPr>
                <a:xfrm>
                  <a:off x="2140672" y="2970873"/>
                  <a:ext cx="7438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">
                      <a:moveTo>
                        <a:pt x="95211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95" name="object 2231"/>
                <p:cNvSpPr/>
                <p:nvPr/>
              </p:nvSpPr>
              <p:spPr>
                <a:xfrm>
                  <a:off x="2140672" y="2642551"/>
                  <a:ext cx="7438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">
                      <a:moveTo>
                        <a:pt x="95211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96" name="object 2232"/>
                <p:cNvSpPr/>
                <p:nvPr/>
              </p:nvSpPr>
              <p:spPr>
                <a:xfrm>
                  <a:off x="2140672" y="2314325"/>
                  <a:ext cx="7438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">
                      <a:moveTo>
                        <a:pt x="95211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97" name="object 2234"/>
                <p:cNvSpPr/>
                <p:nvPr/>
              </p:nvSpPr>
              <p:spPr>
                <a:xfrm>
                  <a:off x="2140672" y="1993537"/>
                  <a:ext cx="7438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">
                      <a:moveTo>
                        <a:pt x="95211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98" name="object 2236"/>
                <p:cNvSpPr/>
                <p:nvPr/>
              </p:nvSpPr>
              <p:spPr>
                <a:xfrm>
                  <a:off x="2140672" y="1665016"/>
                  <a:ext cx="7438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">
                      <a:moveTo>
                        <a:pt x="95211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99" name="object 2238"/>
                <p:cNvSpPr/>
                <p:nvPr/>
              </p:nvSpPr>
              <p:spPr>
                <a:xfrm>
                  <a:off x="2140672" y="1336790"/>
                  <a:ext cx="7438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">
                      <a:moveTo>
                        <a:pt x="95211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685800">
                    <a:defRPr/>
                  </a:pPr>
                  <a:endParaRPr sz="1050" kern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644" name="object 1104"/>
              <p:cNvSpPr txBox="1"/>
              <p:nvPr/>
            </p:nvSpPr>
            <p:spPr>
              <a:xfrm>
                <a:off x="2288110" y="5149996"/>
                <a:ext cx="205863" cy="24532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" defTabSz="685800">
                  <a:defRPr/>
                </a:pPr>
                <a:r>
                  <a:rPr sz="1050" kern="0" spc="-8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1</a:t>
                </a:r>
                <a:r>
                  <a:rPr sz="1050" kern="0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2</a:t>
                </a: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</a:endParaRPr>
              </a:p>
            </p:txBody>
          </p:sp>
          <p:sp>
            <p:nvSpPr>
              <p:cNvPr id="1645" name="object 1106"/>
              <p:cNvSpPr txBox="1"/>
              <p:nvPr/>
            </p:nvSpPr>
            <p:spPr>
              <a:xfrm>
                <a:off x="3222275" y="5149996"/>
                <a:ext cx="205863" cy="24532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" defTabSz="685800">
                  <a:defRPr/>
                </a:pPr>
                <a:r>
                  <a:rPr sz="1050" kern="0" spc="-8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2</a:t>
                </a:r>
                <a:r>
                  <a:rPr sz="1050" kern="0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4</a:t>
                </a: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</a:endParaRPr>
              </a:p>
            </p:txBody>
          </p:sp>
          <p:sp>
            <p:nvSpPr>
              <p:cNvPr id="1646" name="object 1110"/>
              <p:cNvSpPr txBox="1"/>
              <p:nvPr/>
            </p:nvSpPr>
            <p:spPr>
              <a:xfrm>
                <a:off x="6062353" y="5149996"/>
                <a:ext cx="205863" cy="24532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" defTabSz="685800">
                  <a:defRPr/>
                </a:pPr>
                <a:r>
                  <a:rPr sz="1050" kern="0" spc="-8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6</a:t>
                </a:r>
                <a:r>
                  <a:rPr sz="1050" kern="0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0</a:t>
                </a: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</a:endParaRPr>
              </a:p>
            </p:txBody>
          </p:sp>
          <p:sp>
            <p:nvSpPr>
              <p:cNvPr id="1647" name="object 2220"/>
              <p:cNvSpPr txBox="1"/>
              <p:nvPr/>
            </p:nvSpPr>
            <p:spPr>
              <a:xfrm>
                <a:off x="7011537" y="5149996"/>
                <a:ext cx="205863" cy="24532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" defTabSz="685800">
                  <a:defRPr/>
                </a:pPr>
                <a:r>
                  <a:rPr sz="1050" kern="0" spc="-8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7</a:t>
                </a:r>
                <a:r>
                  <a:rPr sz="1050" kern="0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2</a:t>
                </a: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</a:endParaRPr>
              </a:p>
            </p:txBody>
          </p:sp>
          <p:sp>
            <p:nvSpPr>
              <p:cNvPr id="1648" name="object 1106"/>
              <p:cNvSpPr txBox="1"/>
              <p:nvPr/>
            </p:nvSpPr>
            <p:spPr>
              <a:xfrm>
                <a:off x="4177204" y="5149996"/>
                <a:ext cx="205863" cy="24532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" defTabSz="685800">
                  <a:defRPr/>
                </a:pPr>
                <a:r>
                  <a:rPr lang="en-US" sz="1050" kern="0" spc="-8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36</a:t>
                </a: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</a:endParaRPr>
              </a:p>
            </p:txBody>
          </p:sp>
          <p:sp>
            <p:nvSpPr>
              <p:cNvPr id="1649" name="object 1106"/>
              <p:cNvSpPr txBox="1"/>
              <p:nvPr/>
            </p:nvSpPr>
            <p:spPr>
              <a:xfrm>
                <a:off x="5127977" y="5149996"/>
                <a:ext cx="205863" cy="24532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" defTabSz="685800">
                  <a:defRPr/>
                </a:pPr>
                <a:r>
                  <a:rPr lang="en-US" sz="1050" kern="0" spc="-8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48</a:t>
                </a: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</a:endParaRPr>
              </a:p>
            </p:txBody>
          </p:sp>
          <p:sp>
            <p:nvSpPr>
              <p:cNvPr id="1650" name="object 2222"/>
              <p:cNvSpPr txBox="1"/>
              <p:nvPr/>
            </p:nvSpPr>
            <p:spPr>
              <a:xfrm>
                <a:off x="7591804" y="5149996"/>
                <a:ext cx="262862" cy="24532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" algn="ctr" defTabSz="685800">
                  <a:tabLst>
                    <a:tab pos="346234" algn="l"/>
                  </a:tabLst>
                  <a:defRPr/>
                </a:pPr>
                <a:r>
                  <a:rPr lang="en-US" sz="1050" kern="0" spc="-8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80</a:t>
                </a: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</a:endParaRPr>
              </a:p>
            </p:txBody>
          </p:sp>
          <p:sp>
            <p:nvSpPr>
              <p:cNvPr id="1652" name="object 2244"/>
              <p:cNvSpPr txBox="1"/>
              <p:nvPr/>
            </p:nvSpPr>
            <p:spPr>
              <a:xfrm>
                <a:off x="3768096" y="5334000"/>
                <a:ext cx="1964570" cy="280372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18586" defTabSz="685800">
                  <a:spcBef>
                    <a:spcPts val="623"/>
                  </a:spcBef>
                  <a:defRPr/>
                </a:pPr>
                <a:r>
                  <a:rPr lang="en-US" sz="1200" b="1" kern="0" spc="-19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T</a:t>
                </a:r>
                <a:r>
                  <a:rPr sz="1200" b="1" kern="0" spc="-19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ime</a:t>
                </a:r>
                <a:r>
                  <a:rPr lang="en-US" sz="1200" b="1" kern="0" spc="-19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,</a:t>
                </a:r>
                <a:r>
                  <a:rPr sz="1200" b="1" kern="0" spc="-38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 </a:t>
                </a:r>
                <a:r>
                  <a:rPr sz="1200" b="1" kern="0" spc="-11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months</a:t>
                </a:r>
                <a:endParaRPr sz="12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</a:endParaRPr>
              </a:p>
            </p:txBody>
          </p:sp>
          <p:sp>
            <p:nvSpPr>
              <p:cNvPr id="1653" name="object 1126"/>
              <p:cNvSpPr txBox="1"/>
              <p:nvPr/>
            </p:nvSpPr>
            <p:spPr>
              <a:xfrm>
                <a:off x="441960" y="2020650"/>
                <a:ext cx="200994" cy="2597747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9525" defTabSz="685800">
                  <a:lnSpc>
                    <a:spcPts val="1403"/>
                  </a:lnSpc>
                  <a:defRPr/>
                </a:pPr>
                <a:r>
                  <a:rPr lang="en-US" sz="1200" b="1" kern="0" spc="-15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Patients</a:t>
                </a:r>
                <a:r>
                  <a:rPr sz="1200" b="1" kern="0" spc="11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 </a:t>
                </a:r>
                <a:r>
                  <a:rPr lang="en-US" sz="1200" b="1" kern="0" spc="-11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S</a:t>
                </a:r>
                <a:r>
                  <a:rPr sz="1200" b="1" kern="0" spc="-15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u</a:t>
                </a:r>
                <a:r>
                  <a:rPr sz="1200" b="1" kern="0" spc="8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r</a:t>
                </a:r>
                <a:r>
                  <a:rPr sz="1200" b="1" kern="0" spc="-11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v</a:t>
                </a:r>
                <a:r>
                  <a:rPr sz="1200" b="1" kern="0" spc="-34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i</a:t>
                </a:r>
                <a:r>
                  <a:rPr sz="1200" b="1" kern="0" spc="-11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v</a:t>
                </a:r>
                <a:r>
                  <a:rPr sz="1200" b="1" kern="0" spc="-34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i</a:t>
                </a:r>
                <a:r>
                  <a:rPr sz="1200" b="1" kern="0" spc="-15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n</a:t>
                </a:r>
                <a:r>
                  <a:rPr sz="1200" b="1" kern="0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g</a:t>
                </a:r>
                <a:r>
                  <a:rPr lang="en-US" sz="1200" b="1" kern="0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, %</a:t>
                </a:r>
                <a:endParaRPr sz="12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</a:endParaRPr>
              </a:p>
            </p:txBody>
          </p:sp>
          <p:sp>
            <p:nvSpPr>
              <p:cNvPr id="1654" name="object 2235"/>
              <p:cNvSpPr txBox="1"/>
              <p:nvPr/>
            </p:nvSpPr>
            <p:spPr>
              <a:xfrm>
                <a:off x="855847" y="2127035"/>
                <a:ext cx="229737" cy="24532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" algn="r" defTabSz="685800">
                  <a:defRPr/>
                </a:pPr>
                <a:r>
                  <a:rPr sz="1050" kern="0" spc="-8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8</a:t>
                </a:r>
                <a:r>
                  <a:rPr sz="1050" kern="0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0</a:t>
                </a: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</a:endParaRPr>
              </a:p>
            </p:txBody>
          </p:sp>
          <p:sp>
            <p:nvSpPr>
              <p:cNvPr id="1655" name="object 2237"/>
              <p:cNvSpPr txBox="1"/>
              <p:nvPr/>
            </p:nvSpPr>
            <p:spPr>
              <a:xfrm>
                <a:off x="855847" y="1781669"/>
                <a:ext cx="229737" cy="24532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" algn="r" defTabSz="685800">
                  <a:defRPr/>
                </a:pPr>
                <a:r>
                  <a:rPr sz="1050" kern="0" spc="-8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9</a:t>
                </a:r>
                <a:r>
                  <a:rPr sz="1050" kern="0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0</a:t>
                </a: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</a:endParaRPr>
              </a:p>
            </p:txBody>
          </p:sp>
          <p:sp>
            <p:nvSpPr>
              <p:cNvPr id="1656" name="object 2239"/>
              <p:cNvSpPr txBox="1"/>
              <p:nvPr/>
            </p:nvSpPr>
            <p:spPr>
              <a:xfrm>
                <a:off x="754763" y="1436304"/>
                <a:ext cx="330821" cy="24532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" algn="r" defTabSz="685800">
                  <a:defRPr/>
                </a:pPr>
                <a:r>
                  <a:rPr sz="1050" kern="0" spc="-8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10</a:t>
                </a:r>
                <a:r>
                  <a:rPr sz="1050" kern="0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0</a:t>
                </a: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</a:endParaRPr>
              </a:p>
            </p:txBody>
          </p:sp>
          <p:sp>
            <p:nvSpPr>
              <p:cNvPr id="1657" name="object 2235"/>
              <p:cNvSpPr txBox="1"/>
              <p:nvPr/>
            </p:nvSpPr>
            <p:spPr>
              <a:xfrm>
                <a:off x="855847" y="3163132"/>
                <a:ext cx="229737" cy="24532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" algn="r" defTabSz="685800">
                  <a:defRPr/>
                </a:pPr>
                <a:r>
                  <a:rPr lang="en-US" sz="1050" kern="0" spc="-8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5</a:t>
                </a:r>
                <a:r>
                  <a:rPr sz="1050" kern="0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0</a:t>
                </a: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</a:endParaRPr>
              </a:p>
            </p:txBody>
          </p:sp>
          <p:sp>
            <p:nvSpPr>
              <p:cNvPr id="1658" name="object 2237"/>
              <p:cNvSpPr txBox="1"/>
              <p:nvPr/>
            </p:nvSpPr>
            <p:spPr>
              <a:xfrm>
                <a:off x="855847" y="2817767"/>
                <a:ext cx="229737" cy="24532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" algn="r" defTabSz="685800">
                  <a:defRPr/>
                </a:pPr>
                <a:r>
                  <a:rPr lang="en-US" sz="1050" kern="0" spc="-8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6</a:t>
                </a:r>
                <a:r>
                  <a:rPr sz="1050" kern="0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0</a:t>
                </a: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</a:endParaRPr>
              </a:p>
            </p:txBody>
          </p:sp>
          <p:sp>
            <p:nvSpPr>
              <p:cNvPr id="1659" name="object 2239"/>
              <p:cNvSpPr txBox="1"/>
              <p:nvPr/>
            </p:nvSpPr>
            <p:spPr>
              <a:xfrm>
                <a:off x="754763" y="2472400"/>
                <a:ext cx="330821" cy="24532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" algn="r" defTabSz="685800">
                  <a:defRPr/>
                </a:pPr>
                <a:r>
                  <a:rPr lang="en-US" sz="1050" kern="0" spc="-8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70</a:t>
                </a: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</a:endParaRPr>
              </a:p>
            </p:txBody>
          </p:sp>
          <p:sp>
            <p:nvSpPr>
              <p:cNvPr id="1660" name="object 2235"/>
              <p:cNvSpPr txBox="1"/>
              <p:nvPr/>
            </p:nvSpPr>
            <p:spPr>
              <a:xfrm>
                <a:off x="855847" y="4199226"/>
                <a:ext cx="229737" cy="24532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" algn="r" defTabSz="685800">
                  <a:defRPr/>
                </a:pPr>
                <a:r>
                  <a:rPr lang="en-US" sz="1050" kern="0" spc="-8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2</a:t>
                </a:r>
                <a:r>
                  <a:rPr sz="1050" kern="0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0</a:t>
                </a: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</a:endParaRPr>
              </a:p>
            </p:txBody>
          </p:sp>
          <p:sp>
            <p:nvSpPr>
              <p:cNvPr id="1661" name="object 2237"/>
              <p:cNvSpPr txBox="1"/>
              <p:nvPr/>
            </p:nvSpPr>
            <p:spPr>
              <a:xfrm>
                <a:off x="855847" y="3853862"/>
                <a:ext cx="229737" cy="24532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" algn="r" defTabSz="685800">
                  <a:defRPr/>
                </a:pPr>
                <a:r>
                  <a:rPr lang="en-US" sz="1050" kern="0" spc="-8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3</a:t>
                </a:r>
                <a:r>
                  <a:rPr sz="1050" kern="0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0</a:t>
                </a: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</a:endParaRPr>
              </a:p>
            </p:txBody>
          </p:sp>
          <p:sp>
            <p:nvSpPr>
              <p:cNvPr id="1662" name="object 2239"/>
              <p:cNvSpPr txBox="1"/>
              <p:nvPr/>
            </p:nvSpPr>
            <p:spPr>
              <a:xfrm>
                <a:off x="754763" y="3508497"/>
                <a:ext cx="330821" cy="24532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" algn="r" defTabSz="685800">
                  <a:defRPr/>
                </a:pPr>
                <a:r>
                  <a:rPr lang="en-US" sz="1050" kern="0" spc="-8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4</a:t>
                </a:r>
                <a:r>
                  <a:rPr sz="1050" kern="0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0</a:t>
                </a: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</a:endParaRPr>
              </a:p>
            </p:txBody>
          </p:sp>
          <p:sp>
            <p:nvSpPr>
              <p:cNvPr id="1663" name="object 2235"/>
              <p:cNvSpPr txBox="1"/>
              <p:nvPr/>
            </p:nvSpPr>
            <p:spPr>
              <a:xfrm>
                <a:off x="855847" y="4544593"/>
                <a:ext cx="229737" cy="24532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" algn="r" defTabSz="685800">
                  <a:defRPr/>
                </a:pPr>
                <a:r>
                  <a:rPr lang="en-US" sz="1050" kern="0" spc="-8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1</a:t>
                </a:r>
                <a:r>
                  <a:rPr sz="1050" kern="0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0</a:t>
                </a: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</a:endParaRPr>
              </a:p>
            </p:txBody>
          </p:sp>
          <p:sp>
            <p:nvSpPr>
              <p:cNvPr id="1664" name="object 2235"/>
              <p:cNvSpPr txBox="1"/>
              <p:nvPr/>
            </p:nvSpPr>
            <p:spPr>
              <a:xfrm>
                <a:off x="855847" y="4889956"/>
                <a:ext cx="229737" cy="24532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" algn="r" defTabSz="685800">
                  <a:defRPr/>
                </a:pPr>
                <a:r>
                  <a:rPr sz="1050" kern="0" dirty="0">
                    <a:solidFill>
                      <a:srgbClr val="231F20"/>
                    </a:solidFill>
                    <a:latin typeface="Arial" panose="020B0604020202020204" pitchFamily="34" charset="0"/>
                    <a:cs typeface="Arial"/>
                  </a:rPr>
                  <a:t>0</a:t>
                </a:r>
                <a:endParaRPr sz="1050" kern="0" dirty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</a:endParaRPr>
              </a:p>
            </p:txBody>
          </p:sp>
        </p:grpSp>
      </p:grpSp>
      <p:graphicFrame>
        <p:nvGraphicFramePr>
          <p:cNvPr id="2690" name="Table 10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611332"/>
              </p:ext>
            </p:extLst>
          </p:nvPr>
        </p:nvGraphicFramePr>
        <p:xfrm>
          <a:off x="7371721" y="1475332"/>
          <a:ext cx="4664996" cy="1111576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492463">
                  <a:extLst>
                    <a:ext uri="{9D8B030D-6E8A-4147-A177-3AD203B41FA5}">
                      <a16:colId xmlns:a16="http://schemas.microsoft.com/office/drawing/2014/main" xmlns="" val="3712513563"/>
                    </a:ext>
                  </a:extLst>
                </a:gridCol>
                <a:gridCol w="7753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28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0218">
                  <a:extLst>
                    <a:ext uri="{9D8B030D-6E8A-4147-A177-3AD203B41FA5}">
                      <a16:colId xmlns:a16="http://schemas.microsoft.com/office/drawing/2014/main" xmlns="" val="37336287"/>
                    </a:ext>
                  </a:extLst>
                </a:gridCol>
                <a:gridCol w="5141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98344">
                <a:tc>
                  <a:txBody>
                    <a:bodyPr/>
                    <a:lstStyle>
                      <a:lvl1pPr marL="0" algn="l" defTabSz="957695" rtl="0" eaLnBrk="1" latinLnBrk="0" hangingPunct="1">
                        <a:defRPr sz="19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78851" algn="l" defTabSz="957695" rtl="0" eaLnBrk="1" latinLnBrk="0" hangingPunct="1">
                        <a:defRPr sz="19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57695" algn="l" defTabSz="957695" rtl="0" eaLnBrk="1" latinLnBrk="0" hangingPunct="1">
                        <a:defRPr sz="19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436552" algn="l" defTabSz="957695" rtl="0" eaLnBrk="1" latinLnBrk="0" hangingPunct="1">
                        <a:defRPr sz="19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915369" algn="l" defTabSz="957695" rtl="0" eaLnBrk="1" latinLnBrk="0" hangingPunct="1">
                        <a:defRPr sz="19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394225" algn="l" defTabSz="957695" rtl="0" eaLnBrk="1" latinLnBrk="0" hangingPunct="1">
                        <a:defRPr sz="19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873081" algn="l" defTabSz="957695" rtl="0" eaLnBrk="1" latinLnBrk="0" hangingPunct="1">
                        <a:defRPr sz="19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351921" algn="l" defTabSz="957695" rtl="0" eaLnBrk="1" latinLnBrk="0" hangingPunct="1">
                        <a:defRPr sz="19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830762" algn="l" defTabSz="957695" rtl="0" eaLnBrk="1" latinLnBrk="0" hangingPunct="1">
                        <a:defRPr sz="19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90000"/>
                        </a:lnSpc>
                      </a:pPr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13716" marB="13716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90000"/>
                        </a:lnSpc>
                      </a:pPr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13716" marB="13716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dirty="0">
                          <a:latin typeface="+mn-lt"/>
                          <a:cs typeface="Arial" panose="020B0604020202020204" pitchFamily="34" charset="0"/>
                        </a:rPr>
                        <a:t>Patients,</a:t>
                      </a:r>
                      <a:r>
                        <a:rPr lang="en-US" sz="1100" baseline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100" dirty="0">
                          <a:latin typeface="+mn-lt"/>
                          <a:cs typeface="Arial" panose="020B0604020202020204" pitchFamily="34" charset="0"/>
                        </a:rPr>
                        <a:t>n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3716" marB="13716" anchor="b"/>
                </a:tc>
                <a:tc>
                  <a:txBody>
                    <a:bodyPr/>
                    <a:lstStyle>
                      <a:lvl1pPr marL="0" algn="l" defTabSz="957695" rtl="0" eaLnBrk="1" latinLnBrk="0" hangingPunct="1">
                        <a:defRPr sz="19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78851" algn="l" defTabSz="957695" rtl="0" eaLnBrk="1" latinLnBrk="0" hangingPunct="1">
                        <a:defRPr sz="19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57695" algn="l" defTabSz="957695" rtl="0" eaLnBrk="1" latinLnBrk="0" hangingPunct="1">
                        <a:defRPr sz="19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436552" algn="l" defTabSz="957695" rtl="0" eaLnBrk="1" latinLnBrk="0" hangingPunct="1">
                        <a:defRPr sz="19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915369" algn="l" defTabSz="957695" rtl="0" eaLnBrk="1" latinLnBrk="0" hangingPunct="1">
                        <a:defRPr sz="19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394225" algn="l" defTabSz="957695" rtl="0" eaLnBrk="1" latinLnBrk="0" hangingPunct="1">
                        <a:defRPr sz="19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873081" algn="l" defTabSz="957695" rtl="0" eaLnBrk="1" latinLnBrk="0" hangingPunct="1">
                        <a:defRPr sz="19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351921" algn="l" defTabSz="957695" rtl="0" eaLnBrk="1" latinLnBrk="0" hangingPunct="1">
                        <a:defRPr sz="19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830762" algn="l" defTabSz="957695" rtl="0" eaLnBrk="1" latinLnBrk="0" hangingPunct="1">
                        <a:defRPr sz="19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Median (95% CI),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months</a:t>
                      </a:r>
                      <a:endParaRPr lang="en-US" sz="1100" b="1" baseline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13716" marB="13716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i="1" dirty="0">
                          <a:latin typeface="+mn-lt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100" baseline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>
                          <a:latin typeface="+mn-lt"/>
                          <a:cs typeface="Arial" panose="020B0604020202020204" pitchFamily="34" charset="0"/>
                        </a:rPr>
                        <a:t>Value</a:t>
                      </a:r>
                      <a:endParaRPr lang="en-US" sz="1100" b="1" baseline="30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13716" marB="13716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9470">
                <a:tc rowSpan="2">
                  <a:txBody>
                    <a:bodyPr/>
                    <a:lstStyle>
                      <a:lvl1pPr marL="0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78851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57695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436552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915369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394225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873081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351921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830762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2880" algn="l">
                        <a:lnSpc>
                          <a:spcPct val="90000"/>
                        </a:lnSpc>
                      </a:pPr>
                      <a:r>
                        <a:rPr lang="en-US" sz="1100" dirty="0">
                          <a:latin typeface="+mn-lt"/>
                          <a:cs typeface="Arial" panose="020B0604020202020204" pitchFamily="34" charset="0"/>
                        </a:rPr>
                        <a:t>       SCT in CR1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13716" marB="1371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100" dirty="0">
                          <a:solidFill>
                            <a:srgbClr val="007D9F"/>
                          </a:solidFill>
                          <a:latin typeface="+mn-lt"/>
                          <a:cs typeface="Arial" panose="020B0604020202020204" pitchFamily="34" charset="0"/>
                        </a:rPr>
                        <a:t>Midostaurin</a:t>
                      </a:r>
                      <a:endParaRPr lang="en-US" sz="1100" b="1" dirty="0">
                        <a:solidFill>
                          <a:srgbClr val="007D9F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13716" marB="1371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dirty="0">
                          <a:latin typeface="+mn-lt"/>
                          <a:cs typeface="Arial" panose="020B0604020202020204" pitchFamily="34" charset="0"/>
                        </a:rPr>
                        <a:t>101</a:t>
                      </a:r>
                      <a:endParaRPr lang="en-US" sz="1100" b="0" dirty="0">
                        <a:solidFill>
                          <a:srgbClr val="0090B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3716" marB="13716" anchor="ctr"/>
                </a:tc>
                <a:tc>
                  <a:txBody>
                    <a:bodyPr/>
                    <a:lstStyle>
                      <a:lvl1pPr marL="0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78851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57695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436552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915369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394225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873081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351921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830762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dirty="0">
                          <a:latin typeface="+mn-lt"/>
                          <a:cs typeface="Arial" panose="020B0604020202020204" pitchFamily="34" charset="0"/>
                        </a:rPr>
                        <a:t>NE</a:t>
                      </a:r>
                      <a:r>
                        <a:rPr lang="en-US" sz="1100" baseline="0" dirty="0">
                          <a:latin typeface="+mn-lt"/>
                          <a:cs typeface="Arial" panose="020B0604020202020204" pitchFamily="34" charset="0"/>
                        </a:rPr>
                        <a:t> (69.8-NE)</a:t>
                      </a:r>
                      <a:endParaRPr lang="en-US" sz="1100" b="0" dirty="0">
                        <a:solidFill>
                          <a:srgbClr val="0090B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13716" marB="13716" anchor="ctr"/>
                </a:tc>
                <a:tc rowSpan="2">
                  <a:txBody>
                    <a:bodyPr/>
                    <a:lstStyle>
                      <a:lvl1pPr marL="0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78851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57695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436552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915369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394225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873081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351921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830762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dirty="0">
                          <a:latin typeface="+mn-lt"/>
                          <a:cs typeface="Arial" panose="020B0604020202020204" pitchFamily="34" charset="0"/>
                        </a:rPr>
                        <a:t>.07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13716" marB="13716" anchor="ctr"/>
                </a:tc>
                <a:extLst>
                  <a:ext uri="{0D108BD9-81ED-4DB2-BD59-A6C34878D82A}">
                    <a16:rowId xmlns:a16="http://schemas.microsoft.com/office/drawing/2014/main" xmlns="" val="4211495232"/>
                  </a:ext>
                </a:extLst>
              </a:tr>
              <a:tr h="149470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18288" marB="18288" anchor="ctr"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Placebo</a:t>
                      </a:r>
                      <a:endParaRPr lang="en-US" sz="11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13716" marB="1371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dirty="0">
                          <a:latin typeface="+mn-lt"/>
                          <a:cs typeface="Arial" panose="020B0604020202020204" pitchFamily="34" charset="0"/>
                        </a:rPr>
                        <a:t>81</a:t>
                      </a:r>
                      <a:endParaRPr lang="en-U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3716" marB="13716" anchor="ctr"/>
                </a:tc>
                <a:tc>
                  <a:txBody>
                    <a:bodyPr/>
                    <a:lstStyle>
                      <a:lvl1pPr marL="0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78851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57695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436552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915369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394225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873081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351921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830762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dirty="0">
                          <a:latin typeface="+mn-lt"/>
                          <a:cs typeface="Arial" panose="020B0604020202020204" pitchFamily="34" charset="0"/>
                        </a:rPr>
                        <a:t>NE (21.8-NE)</a:t>
                      </a:r>
                      <a:endParaRPr lang="en-U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13716" marB="13716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18288" marB="1828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76332865"/>
                  </a:ext>
                </a:extLst>
              </a:tr>
              <a:tr h="149470">
                <a:tc rowSpan="2">
                  <a:txBody>
                    <a:bodyPr/>
                    <a:lstStyle>
                      <a:lvl1pPr marL="0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78851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57695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436552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915369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394225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873081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351921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830762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2880" algn="l">
                        <a:lnSpc>
                          <a:spcPct val="90000"/>
                        </a:lnSpc>
                      </a:pPr>
                      <a:r>
                        <a:rPr lang="en-US" sz="1100" dirty="0">
                          <a:latin typeface="+mn-lt"/>
                          <a:cs typeface="Arial" panose="020B0604020202020204" pitchFamily="34" charset="0"/>
                        </a:rPr>
                        <a:t>       SCT outside CR1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13716" marB="1371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100" dirty="0">
                          <a:solidFill>
                            <a:srgbClr val="007D9F"/>
                          </a:solidFill>
                          <a:latin typeface="+mn-lt"/>
                          <a:cs typeface="Arial" panose="020B0604020202020204" pitchFamily="34" charset="0"/>
                        </a:rPr>
                        <a:t>Midostaurin</a:t>
                      </a:r>
                      <a:endParaRPr lang="en-US" sz="1100" b="1" dirty="0">
                        <a:solidFill>
                          <a:srgbClr val="007D9F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13716" marB="1371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dirty="0">
                          <a:latin typeface="+mn-lt"/>
                          <a:cs typeface="Arial" panose="020B0604020202020204" pitchFamily="34" charset="0"/>
                        </a:rPr>
                        <a:t>112</a:t>
                      </a:r>
                      <a:endParaRPr lang="en-US" sz="1100" b="0" dirty="0">
                        <a:solidFill>
                          <a:srgbClr val="0090B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3716" marB="13716" anchor="ctr"/>
                </a:tc>
                <a:tc>
                  <a:txBody>
                    <a:bodyPr/>
                    <a:lstStyle>
                      <a:lvl1pPr marL="0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78851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57695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436552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915369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394225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873081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351921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830762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dirty="0">
                          <a:latin typeface="+mn-lt"/>
                          <a:cs typeface="Arial" panose="020B0604020202020204" pitchFamily="34" charset="0"/>
                        </a:rPr>
                        <a:t>14.8</a:t>
                      </a:r>
                      <a:r>
                        <a:rPr lang="en-US" sz="1100" baseline="0" dirty="0">
                          <a:latin typeface="+mn-lt"/>
                          <a:cs typeface="Arial" panose="020B0604020202020204" pitchFamily="34" charset="0"/>
                        </a:rPr>
                        <a:t> (9.1-31.6)</a:t>
                      </a:r>
                      <a:endParaRPr lang="en-US" sz="1100" b="0" dirty="0">
                        <a:solidFill>
                          <a:srgbClr val="0090B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13716" marB="13716" anchor="ctr"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de-CH" sz="1100" dirty="0">
                          <a:latin typeface="+mn-lt"/>
                          <a:cs typeface="Arial" panose="020B0604020202020204" pitchFamily="34" charset="0"/>
                        </a:rPr>
                        <a:t>.85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13716" marB="13716" anchor="ctr"/>
                </a:tc>
                <a:extLst>
                  <a:ext uri="{0D108BD9-81ED-4DB2-BD59-A6C34878D82A}">
                    <a16:rowId xmlns:a16="http://schemas.microsoft.com/office/drawing/2014/main" xmlns="" val="167275986"/>
                  </a:ext>
                </a:extLst>
              </a:tr>
              <a:tr h="149470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Placebo</a:t>
                      </a:r>
                      <a:endParaRPr lang="en-US" sz="11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13716" marB="1371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dirty="0">
                          <a:latin typeface="+mn-lt"/>
                          <a:cs typeface="Arial" panose="020B0604020202020204" pitchFamily="34" charset="0"/>
                        </a:rPr>
                        <a:t>115</a:t>
                      </a:r>
                      <a:endParaRPr lang="en-U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3716" marB="13716" anchor="ctr"/>
                </a:tc>
                <a:tc>
                  <a:txBody>
                    <a:bodyPr/>
                    <a:lstStyle>
                      <a:lvl1pPr marL="0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78851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57695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436552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915369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394225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873081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351921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830762" algn="l" defTabSz="957695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dirty="0">
                          <a:latin typeface="+mn-lt"/>
                          <a:cs typeface="Arial" panose="020B0604020202020204" pitchFamily="34" charset="0"/>
                        </a:rPr>
                        <a:t>14.4 (10.0-22.7)</a:t>
                      </a:r>
                      <a:endParaRPr lang="en-U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13716" marB="13716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3150802"/>
                  </a:ext>
                </a:extLst>
              </a:tr>
            </a:tbl>
          </a:graphicData>
        </a:graphic>
      </p:graphicFrame>
      <p:cxnSp>
        <p:nvCxnSpPr>
          <p:cNvPr id="2691" name="Straight Connector 1071"/>
          <p:cNvCxnSpPr/>
          <p:nvPr/>
        </p:nvCxnSpPr>
        <p:spPr>
          <a:xfrm flipH="1">
            <a:off x="7551376" y="2370884"/>
            <a:ext cx="20574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692" name="Straight Connector 1072"/>
          <p:cNvCxnSpPr/>
          <p:nvPr/>
        </p:nvCxnSpPr>
        <p:spPr>
          <a:xfrm flipH="1">
            <a:off x="7539330" y="2027788"/>
            <a:ext cx="205740" cy="0"/>
          </a:xfrm>
          <a:prstGeom prst="line">
            <a:avLst/>
          </a:prstGeom>
          <a:noFill/>
          <a:ln w="19050" cap="sq" cmpd="sng" algn="ctr">
            <a:solidFill>
              <a:srgbClr val="000000"/>
            </a:solidFill>
            <a:prstDash val="sysDash"/>
          </a:ln>
          <a:effectLst/>
        </p:spPr>
      </p:cxnSp>
      <p:sp>
        <p:nvSpPr>
          <p:cNvPr id="2693" name="TextBox 1077"/>
          <p:cNvSpPr txBox="1"/>
          <p:nvPr/>
        </p:nvSpPr>
        <p:spPr>
          <a:xfrm>
            <a:off x="800951" y="5671759"/>
            <a:ext cx="8911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1100" dirty="0">
                <a:solidFill>
                  <a:srgbClr val="007D9F"/>
                </a:solidFill>
              </a:rPr>
              <a:t>Midostaurin</a:t>
            </a:r>
          </a:p>
          <a:p>
            <a:pPr algn="r" defTabSz="685800">
              <a:defRPr/>
            </a:pPr>
            <a:r>
              <a:rPr lang="en-US" sz="11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Placebo</a:t>
            </a:r>
          </a:p>
        </p:txBody>
      </p:sp>
      <p:sp>
        <p:nvSpPr>
          <p:cNvPr id="2694" name="Rectangle 1080"/>
          <p:cNvSpPr/>
          <p:nvPr/>
        </p:nvSpPr>
        <p:spPr>
          <a:xfrm>
            <a:off x="787468" y="6022449"/>
            <a:ext cx="9180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>
              <a:defRPr/>
            </a:pPr>
            <a:r>
              <a:rPr lang="en-US" sz="1100" dirty="0">
                <a:solidFill>
                  <a:srgbClr val="007D9F"/>
                </a:solidFill>
              </a:rPr>
              <a:t>Midostaurin</a:t>
            </a:r>
          </a:p>
          <a:p>
            <a:pPr algn="r" defTabSz="685800">
              <a:defRPr/>
            </a:pPr>
            <a:r>
              <a:rPr lang="en-US" sz="11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Placebo</a:t>
            </a:r>
          </a:p>
        </p:txBody>
      </p:sp>
      <p:sp>
        <p:nvSpPr>
          <p:cNvPr id="2695" name="TextBox 1082"/>
          <p:cNvSpPr txBox="1"/>
          <p:nvPr/>
        </p:nvSpPr>
        <p:spPr>
          <a:xfrm>
            <a:off x="335360" y="6030143"/>
            <a:ext cx="10996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050" dirty="0">
                <a:solidFill>
                  <a:srgbClr val="000000"/>
                </a:solidFill>
              </a:rPr>
              <a:t>SCT </a:t>
            </a:r>
          </a:p>
          <a:p>
            <a:pPr defTabSz="685800">
              <a:defRPr/>
            </a:pPr>
            <a:r>
              <a:rPr lang="en-US" sz="1050" dirty="0">
                <a:solidFill>
                  <a:srgbClr val="000000"/>
                </a:solidFill>
              </a:rPr>
              <a:t>outside CR1</a:t>
            </a:r>
          </a:p>
        </p:txBody>
      </p:sp>
      <p:sp>
        <p:nvSpPr>
          <p:cNvPr id="2696" name="TextBox 1083"/>
          <p:cNvSpPr txBox="1"/>
          <p:nvPr/>
        </p:nvSpPr>
        <p:spPr>
          <a:xfrm>
            <a:off x="348842" y="5657569"/>
            <a:ext cx="11807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050" dirty="0">
                <a:solidFill>
                  <a:srgbClr val="000000"/>
                </a:solidFill>
              </a:rPr>
              <a:t>SCT </a:t>
            </a:r>
          </a:p>
          <a:p>
            <a:pPr defTabSz="685800">
              <a:defRPr/>
            </a:pPr>
            <a:r>
              <a:rPr lang="en-US" sz="1050" dirty="0">
                <a:solidFill>
                  <a:srgbClr val="000000"/>
                </a:solidFill>
              </a:rPr>
              <a:t>in CR1</a:t>
            </a:r>
          </a:p>
        </p:txBody>
      </p:sp>
      <p:graphicFrame>
        <p:nvGraphicFramePr>
          <p:cNvPr id="2697" name="Table 1084"/>
          <p:cNvGraphicFramePr>
            <a:graphicFrameLocks noGrp="1"/>
          </p:cNvGraphicFramePr>
          <p:nvPr>
            <p:extLst/>
          </p:nvPr>
        </p:nvGraphicFramePr>
        <p:xfrm>
          <a:off x="1655259" y="5777761"/>
          <a:ext cx="7279891" cy="579120"/>
        </p:xfrm>
        <a:graphic>
          <a:graphicData uri="http://schemas.openxmlformats.org/drawingml/2006/table">
            <a:tbl>
              <a:tblPr firstRow="1" bandRow="1"/>
              <a:tblGrid>
                <a:gridCol w="12543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4470">
                  <a:extLst>
                    <a:ext uri="{9D8B030D-6E8A-4147-A177-3AD203B41FA5}">
                      <a16:colId xmlns:a16="http://schemas.microsoft.com/office/drawing/2014/main" xmlns="" val="965517664"/>
                    </a:ext>
                  </a:extLst>
                </a:gridCol>
                <a:gridCol w="14847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406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56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1445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000" b="1" dirty="0">
                          <a:solidFill>
                            <a:srgbClr val="007D9F"/>
                          </a:solidFill>
                          <a:latin typeface="+mn-lt"/>
                        </a:rPr>
                        <a:t>101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000" b="1" dirty="0">
                          <a:solidFill>
                            <a:srgbClr val="007D9F"/>
                          </a:solidFill>
                          <a:latin typeface="+mn-lt"/>
                        </a:rPr>
                        <a:t>71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000" b="1" dirty="0">
                          <a:solidFill>
                            <a:srgbClr val="007D9F"/>
                          </a:solidFill>
                          <a:latin typeface="+mn-lt"/>
                        </a:rPr>
                        <a:t>63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000" b="1" dirty="0">
                          <a:solidFill>
                            <a:srgbClr val="007D9F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000" b="1" dirty="0">
                          <a:solidFill>
                            <a:srgbClr val="007D9F"/>
                          </a:solidFill>
                          <a:latin typeface="+mn-lt"/>
                        </a:rPr>
                        <a:t>      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37533394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81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50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45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     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40286805"/>
                  </a:ext>
                </a:extLst>
              </a:tr>
              <a:tr h="1314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000" b="1" dirty="0">
                          <a:solidFill>
                            <a:srgbClr val="0090BE"/>
                          </a:solidFill>
                          <a:latin typeface="+mn-lt"/>
                        </a:rPr>
                        <a:t>112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000" b="1" dirty="0">
                          <a:solidFill>
                            <a:srgbClr val="0090BE"/>
                          </a:solidFill>
                          <a:latin typeface="+mn-lt"/>
                        </a:rPr>
                        <a:t>49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000" b="1" dirty="0">
                          <a:solidFill>
                            <a:srgbClr val="0090BE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000" b="1" dirty="0">
                          <a:solidFill>
                            <a:srgbClr val="0090BE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000" b="1" dirty="0">
                          <a:solidFill>
                            <a:srgbClr val="0090BE"/>
                          </a:solidFill>
                          <a:latin typeface="+mn-lt"/>
                        </a:rPr>
                        <a:t>      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115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47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37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     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698" name="TextBox 1085"/>
          <p:cNvSpPr txBox="1"/>
          <p:nvPr/>
        </p:nvSpPr>
        <p:spPr>
          <a:xfrm>
            <a:off x="450366" y="5520384"/>
            <a:ext cx="1592289" cy="1911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685800">
              <a:defRPr/>
            </a:pPr>
            <a:r>
              <a:rPr lang="en-US" sz="1200" b="1" kern="0" dirty="0">
                <a:solidFill>
                  <a:sysClr val="windowText" lastClr="000000"/>
                </a:solidFill>
              </a:rPr>
              <a:t>Patients at risk</a:t>
            </a:r>
          </a:p>
        </p:txBody>
      </p:sp>
      <p:sp>
        <p:nvSpPr>
          <p:cNvPr id="1083" name="Textfeld 1082"/>
          <p:cNvSpPr txBox="1"/>
          <p:nvPr/>
        </p:nvSpPr>
        <p:spPr>
          <a:xfrm>
            <a:off x="3814765" y="6470085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Stone RM et al., N Engl J Med. 2017; 377:354-64</a:t>
            </a:r>
          </a:p>
        </p:txBody>
      </p:sp>
      <p:sp>
        <p:nvSpPr>
          <p:cNvPr id="1076" name="Rechteck 1075"/>
          <p:cNvSpPr/>
          <p:nvPr/>
        </p:nvSpPr>
        <p:spPr>
          <a:xfrm>
            <a:off x="0" y="0"/>
            <a:ext cx="12192000" cy="1191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7" name="Title 1"/>
          <p:cNvSpPr txBox="1">
            <a:spLocks/>
          </p:cNvSpPr>
          <p:nvPr/>
        </p:nvSpPr>
        <p:spPr>
          <a:xfrm>
            <a:off x="1216147" y="88089"/>
            <a:ext cx="10395531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000"/>
              </a:lnSpc>
              <a:spcAft>
                <a:spcPts val="600"/>
              </a:spcAft>
              <a:tabLst>
                <a:tab pos="2873375" algn="l"/>
              </a:tabLst>
            </a:pPr>
            <a:r>
              <a:rPr lang="en-US" sz="4000" b="1" smtClean="0">
                <a:latin typeface="+mn-lt"/>
                <a:cs typeface="Arial" panose="020B0604020202020204" pitchFamily="34" charset="0"/>
              </a:rPr>
              <a:t>Overall Survival - Post-Transplant</a:t>
            </a:r>
            <a:br>
              <a:rPr lang="en-US" sz="4000" b="1" smtClean="0">
                <a:latin typeface="+mn-lt"/>
                <a:cs typeface="Arial" panose="020B0604020202020204" pitchFamily="34" charset="0"/>
              </a:rPr>
            </a:br>
            <a:r>
              <a:rPr lang="en-US" sz="3200" smtClean="0">
                <a:latin typeface="+mn-lt"/>
                <a:cs typeface="Arial" panose="020B0604020202020204" pitchFamily="34" charset="0"/>
              </a:rPr>
              <a:t>Treatment with Midostaurin increases OS after HCT in CR1</a:t>
            </a:r>
            <a:endParaRPr lang="en-US" sz="32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87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8" name="Rectangle 992">
            <a:extLst>
              <a:ext uri="{FF2B5EF4-FFF2-40B4-BE49-F238E27FC236}">
                <a16:creationId xmlns:a16="http://schemas.microsoft.com/office/drawing/2014/main" xmlns="" id="{5BF56FF8-1C78-40D4-B7F1-74D301AC48ED}"/>
              </a:ext>
            </a:extLst>
          </p:cNvPr>
          <p:cNvSpPr/>
          <p:nvPr/>
        </p:nvSpPr>
        <p:spPr>
          <a:xfrm>
            <a:off x="767408" y="6399155"/>
            <a:ext cx="10945216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lvl="0" algn="ctr">
              <a:defRPr/>
            </a:pPr>
            <a:r>
              <a:rPr 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Döhner </a:t>
            </a:r>
            <a:r>
              <a:rPr 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K, Thiede C, et al. Blood. 2017;130(</a:t>
            </a:r>
            <a:r>
              <a:rPr lang="en-US" sz="1600" kern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Suppl</a:t>
            </a:r>
            <a:r>
              <a:rPr 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1) [abstract 467</a:t>
            </a:r>
            <a:r>
              <a:rPr 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], up-date submitted to EHA meeting 2019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18" name="Table 3128">
            <a:extLst>
              <a:ext uri="{FF2B5EF4-FFF2-40B4-BE49-F238E27FC236}">
                <a16:creationId xmlns:a16="http://schemas.microsoft.com/office/drawing/2014/main" xmlns="" id="{23C45FE8-43BC-415A-A068-E39C0916EA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039159"/>
              </p:ext>
            </p:extLst>
          </p:nvPr>
        </p:nvGraphicFramePr>
        <p:xfrm>
          <a:off x="6240016" y="2115531"/>
          <a:ext cx="4239538" cy="256177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8421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0253">
                  <a:extLst>
                    <a:ext uri="{9D8B030D-6E8A-4147-A177-3AD203B41FA5}">
                      <a16:colId xmlns:a16="http://schemas.microsoft.com/office/drawing/2014/main" xmlns="" val="3618090388"/>
                    </a:ext>
                  </a:extLst>
                </a:gridCol>
                <a:gridCol w="7435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3587"/>
              </a:tblGrid>
              <a:tr h="4727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ELN Subgroup</a:t>
                      </a:r>
                      <a:r>
                        <a:rPr lang="en-US" sz="1300" b="1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2,a</a:t>
                      </a:r>
                    </a:p>
                  </a:txBody>
                  <a:tcPr marL="0" marR="0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Arm</a:t>
                      </a:r>
                    </a:p>
                  </a:txBody>
                  <a:tcPr marL="0" marR="0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Patients,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de-CH" sz="13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</a:t>
                      </a:r>
                      <a:endParaRPr lang="en-US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81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3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NPM1</a:t>
                      </a:r>
                      <a:r>
                        <a:rPr lang="en-US" sz="13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mut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3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FLT3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-ITD</a:t>
                      </a:r>
                      <a:r>
                        <a:rPr lang="en-US" sz="13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  <a:endParaRPr lang="en-US" sz="13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Midostaurin</a:t>
                      </a:r>
                      <a:endParaRPr lang="en-US" sz="13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81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300" b="0" i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NPM1</a:t>
                      </a:r>
                      <a:r>
                        <a:rPr lang="en-US" sz="13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mut</a:t>
                      </a:r>
                      <a:r>
                        <a:rPr lang="en-US" sz="13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300" b="0" i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FLT3</a:t>
                      </a:r>
                      <a:r>
                        <a:rPr lang="en-US" sz="13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-ITD</a:t>
                      </a:r>
                      <a:r>
                        <a:rPr lang="en-US" sz="13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  <a:endParaRPr lang="en-US" sz="13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81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300" b="0" i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NPM1</a:t>
                      </a:r>
                      <a:r>
                        <a:rPr lang="en-US" sz="1300" b="0" baseline="300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mut</a:t>
                      </a:r>
                      <a:r>
                        <a:rPr lang="en-US" sz="13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300" b="0" i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FLT3</a:t>
                      </a:r>
                      <a:r>
                        <a:rPr lang="en-US" sz="13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-ITD</a:t>
                      </a:r>
                      <a:r>
                        <a:rPr lang="en-US" sz="1300" b="0" baseline="300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endParaRPr lang="en-US" sz="13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err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Midostaurin</a:t>
                      </a:r>
                      <a:endParaRPr lang="en-US" sz="13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b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  <a:endParaRPr lang="en-US" sz="13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b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0.51</a:t>
                      </a:r>
                      <a:endParaRPr lang="en-US" sz="13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0127584"/>
                  </a:ext>
                </a:extLst>
              </a:tr>
              <a:tr h="3481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300" b="0" i="1" u="none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NPM1</a:t>
                      </a:r>
                      <a:r>
                        <a:rPr lang="en-US" sz="1300" b="0" baseline="300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mut</a:t>
                      </a:r>
                      <a:r>
                        <a:rPr lang="en-US" sz="1300" b="0" baseline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300" b="0" i="1" baseline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FLT3</a:t>
                      </a:r>
                      <a:r>
                        <a:rPr lang="en-US" sz="1300" b="0" baseline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-ITD</a:t>
                      </a:r>
                      <a:r>
                        <a:rPr lang="en-US" sz="1300" b="0" baseline="300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endParaRPr lang="en-US" sz="13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5804806"/>
                  </a:ext>
                </a:extLst>
              </a:tr>
              <a:tr h="3481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300" b="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NPM1</a:t>
                      </a:r>
                      <a:r>
                        <a:rPr lang="en-US" sz="1300" b="0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WT</a:t>
                      </a:r>
                      <a:r>
                        <a:rPr lang="en-US" sz="13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300" b="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FLT3</a:t>
                      </a:r>
                      <a:r>
                        <a:rPr lang="en-US" sz="13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-ITD</a:t>
                      </a:r>
                      <a:r>
                        <a:rPr lang="en-US" sz="1300" b="0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endParaRPr lang="en-US" sz="13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Midostaurin</a:t>
                      </a:r>
                      <a:endParaRPr lang="en-US" sz="13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</a:t>
                      </a:r>
                      <a:endParaRPr lang="en-US" sz="13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0.55</a:t>
                      </a:r>
                      <a:endParaRPr lang="en-US" sz="13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98308235"/>
                  </a:ext>
                </a:extLst>
              </a:tr>
              <a:tr h="3481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300" b="0" i="1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NPM1</a:t>
                      </a:r>
                      <a:r>
                        <a:rPr lang="en-US" sz="1300" b="0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WT</a:t>
                      </a:r>
                      <a:r>
                        <a:rPr lang="en-US" sz="1300" b="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300" b="0" i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FLT3</a:t>
                      </a:r>
                      <a:r>
                        <a:rPr lang="en-US" sz="1300" b="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-ITD</a:t>
                      </a:r>
                      <a:r>
                        <a:rPr lang="en-US" sz="1300" b="0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endParaRPr lang="en-US" sz="13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4393883"/>
                  </a:ext>
                </a:extLst>
              </a:tr>
            </a:tbl>
          </a:graphicData>
        </a:graphic>
      </p:graphicFrame>
      <p:cxnSp>
        <p:nvCxnSpPr>
          <p:cNvPr id="3119" name="Straight Connector 3129">
            <a:extLst>
              <a:ext uri="{FF2B5EF4-FFF2-40B4-BE49-F238E27FC236}">
                <a16:creationId xmlns:a16="http://schemas.microsoft.com/office/drawing/2014/main" xmlns="" id="{CEC0ED95-1DDA-45CD-8AA2-8D524293D8E0}"/>
              </a:ext>
            </a:extLst>
          </p:cNvPr>
          <p:cNvCxnSpPr>
            <a:cxnSpLocks/>
          </p:cNvCxnSpPr>
          <p:nvPr/>
        </p:nvCxnSpPr>
        <p:spPr>
          <a:xfrm>
            <a:off x="5989553" y="3093129"/>
            <a:ext cx="1608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0" name="Straight Connector 3130">
            <a:extLst>
              <a:ext uri="{FF2B5EF4-FFF2-40B4-BE49-F238E27FC236}">
                <a16:creationId xmlns:a16="http://schemas.microsoft.com/office/drawing/2014/main" xmlns="" id="{5747F346-7627-474D-AC9C-0A27F946834B}"/>
              </a:ext>
            </a:extLst>
          </p:cNvPr>
          <p:cNvCxnSpPr>
            <a:cxnSpLocks/>
          </p:cNvCxnSpPr>
          <p:nvPr/>
        </p:nvCxnSpPr>
        <p:spPr>
          <a:xfrm>
            <a:off x="5989552" y="2733089"/>
            <a:ext cx="160899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1" name="Straight Connector 3131">
            <a:extLst>
              <a:ext uri="{FF2B5EF4-FFF2-40B4-BE49-F238E27FC236}">
                <a16:creationId xmlns:a16="http://schemas.microsoft.com/office/drawing/2014/main" xmlns="" id="{2504B761-C9C7-456C-82C4-B48997C7B32C}"/>
              </a:ext>
            </a:extLst>
          </p:cNvPr>
          <p:cNvCxnSpPr>
            <a:cxnSpLocks/>
          </p:cNvCxnSpPr>
          <p:nvPr/>
        </p:nvCxnSpPr>
        <p:spPr>
          <a:xfrm>
            <a:off x="5989551" y="3741201"/>
            <a:ext cx="160899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2" name="Straight Connector 3132">
            <a:extLst>
              <a:ext uri="{FF2B5EF4-FFF2-40B4-BE49-F238E27FC236}">
                <a16:creationId xmlns:a16="http://schemas.microsoft.com/office/drawing/2014/main" xmlns="" id="{AA89AC2A-18F0-4A29-BB7A-F1E7D65AC782}"/>
              </a:ext>
            </a:extLst>
          </p:cNvPr>
          <p:cNvCxnSpPr>
            <a:cxnSpLocks/>
          </p:cNvCxnSpPr>
          <p:nvPr/>
        </p:nvCxnSpPr>
        <p:spPr>
          <a:xfrm>
            <a:off x="5989550" y="3381161"/>
            <a:ext cx="160899" cy="0"/>
          </a:xfrm>
          <a:prstGeom prst="line">
            <a:avLst/>
          </a:prstGeom>
          <a:ln w="1905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3" name="Straight Connector 3133">
            <a:extLst>
              <a:ext uri="{FF2B5EF4-FFF2-40B4-BE49-F238E27FC236}">
                <a16:creationId xmlns:a16="http://schemas.microsoft.com/office/drawing/2014/main" xmlns="" id="{596F0EC3-7E58-4597-81A2-4F43B4CECE05}"/>
              </a:ext>
            </a:extLst>
          </p:cNvPr>
          <p:cNvCxnSpPr>
            <a:cxnSpLocks/>
          </p:cNvCxnSpPr>
          <p:nvPr/>
        </p:nvCxnSpPr>
        <p:spPr>
          <a:xfrm>
            <a:off x="5989548" y="4461281"/>
            <a:ext cx="160899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4" name="Straight Connector 3134">
            <a:extLst>
              <a:ext uri="{FF2B5EF4-FFF2-40B4-BE49-F238E27FC236}">
                <a16:creationId xmlns:a16="http://schemas.microsoft.com/office/drawing/2014/main" xmlns="" id="{291B6EF4-603D-49BD-A8FC-7C17B020EAEB}"/>
              </a:ext>
            </a:extLst>
          </p:cNvPr>
          <p:cNvCxnSpPr>
            <a:cxnSpLocks/>
          </p:cNvCxnSpPr>
          <p:nvPr/>
        </p:nvCxnSpPr>
        <p:spPr>
          <a:xfrm>
            <a:off x="5989548" y="4173249"/>
            <a:ext cx="160899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9" name="Rectangle 6">
            <a:extLst>
              <a:ext uri="{FF2B5EF4-FFF2-40B4-BE49-F238E27FC236}">
                <a16:creationId xmlns:a16="http://schemas.microsoft.com/office/drawing/2014/main" xmlns="" id="{B469D8D9-BE2C-4A80-8651-DBF40E2ECC6E}"/>
              </a:ext>
            </a:extLst>
          </p:cNvPr>
          <p:cNvSpPr/>
          <p:nvPr/>
        </p:nvSpPr>
        <p:spPr>
          <a:xfrm>
            <a:off x="5989548" y="4885412"/>
            <a:ext cx="20237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cs typeface="Arial" panose="020B0604020202020204" pitchFamily="34" charset="0"/>
              </a:rPr>
              <a:t>Low, &lt; 0.5; high ≥ </a:t>
            </a:r>
            <a:r>
              <a:rPr lang="en-US" sz="1400" dirty="0" smtClean="0">
                <a:cs typeface="Arial" panose="020B0604020202020204" pitchFamily="34" charset="0"/>
              </a:rPr>
              <a:t>0.5</a:t>
            </a:r>
            <a:endParaRPr lang="en-US" sz="1400" dirty="0"/>
          </a:p>
        </p:txBody>
      </p:sp>
      <p:sp>
        <p:nvSpPr>
          <p:cNvPr id="3130" name="TextBox 2">
            <a:extLst>
              <a:ext uri="{FF2B5EF4-FFF2-40B4-BE49-F238E27FC236}">
                <a16:creationId xmlns:a16="http://schemas.microsoft.com/office/drawing/2014/main" xmlns="" id="{96FB17A7-EFF3-4BB6-9D4F-523BE2FA117D}"/>
              </a:ext>
            </a:extLst>
          </p:cNvPr>
          <p:cNvSpPr txBox="1"/>
          <p:nvPr/>
        </p:nvSpPr>
        <p:spPr>
          <a:xfrm>
            <a:off x="10776520" y="4057908"/>
            <a:ext cx="122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Adverse risk</a:t>
            </a:r>
          </a:p>
        </p:txBody>
      </p:sp>
      <p:sp>
        <p:nvSpPr>
          <p:cNvPr id="3131" name="TextBox 3138">
            <a:extLst>
              <a:ext uri="{FF2B5EF4-FFF2-40B4-BE49-F238E27FC236}">
                <a16:creationId xmlns:a16="http://schemas.microsoft.com/office/drawing/2014/main" xmlns="" id="{4D269FDA-A654-483D-A32F-07E3400AC4B8}"/>
              </a:ext>
            </a:extLst>
          </p:cNvPr>
          <p:cNvSpPr txBox="1"/>
          <p:nvPr/>
        </p:nvSpPr>
        <p:spPr>
          <a:xfrm>
            <a:off x="10809684" y="2688632"/>
            <a:ext cx="118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Favorable risk</a:t>
            </a:r>
          </a:p>
        </p:txBody>
      </p:sp>
      <p:sp>
        <p:nvSpPr>
          <p:cNvPr id="3132" name="TextBox 3139">
            <a:extLst>
              <a:ext uri="{FF2B5EF4-FFF2-40B4-BE49-F238E27FC236}">
                <a16:creationId xmlns:a16="http://schemas.microsoft.com/office/drawing/2014/main" xmlns="" id="{B38C63BA-FD3B-41FB-8877-A9CB56DCC52E}"/>
              </a:ext>
            </a:extLst>
          </p:cNvPr>
          <p:cNvSpPr txBox="1"/>
          <p:nvPr/>
        </p:nvSpPr>
        <p:spPr>
          <a:xfrm>
            <a:off x="10787164" y="3425499"/>
            <a:ext cx="1281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Intermediate risk</a:t>
            </a:r>
          </a:p>
        </p:txBody>
      </p:sp>
      <p:sp>
        <p:nvSpPr>
          <p:cNvPr id="982" name="Rechteck 981"/>
          <p:cNvSpPr/>
          <p:nvPr/>
        </p:nvSpPr>
        <p:spPr>
          <a:xfrm>
            <a:off x="0" y="-1"/>
            <a:ext cx="12192000" cy="12730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3" name="Title 1"/>
          <p:cNvSpPr txBox="1">
            <a:spLocks/>
          </p:cNvSpPr>
          <p:nvPr/>
        </p:nvSpPr>
        <p:spPr>
          <a:xfrm>
            <a:off x="261257" y="9767"/>
            <a:ext cx="11854532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000"/>
              </a:lnSpc>
              <a:spcAft>
                <a:spcPts val="600"/>
              </a:spcAft>
              <a:tabLst>
                <a:tab pos="2873375" algn="l"/>
              </a:tabLst>
            </a:pPr>
            <a:r>
              <a:rPr lang="en-US" sz="3600" b="1" dirty="0" smtClean="0">
                <a:latin typeface="+mn-lt"/>
              </a:rPr>
              <a:t>Overall survival according to </a:t>
            </a:r>
          </a:p>
          <a:p>
            <a:pPr algn="ctr">
              <a:lnSpc>
                <a:spcPts val="4000"/>
              </a:lnSpc>
              <a:spcAft>
                <a:spcPts val="600"/>
              </a:spcAft>
              <a:tabLst>
                <a:tab pos="2873375" algn="l"/>
              </a:tabLst>
            </a:pPr>
            <a:r>
              <a:rPr lang="en-US" sz="3600" b="1" i="1" dirty="0" smtClean="0">
                <a:latin typeface="+mn-lt"/>
              </a:rPr>
              <a:t>NPM1</a:t>
            </a:r>
            <a:r>
              <a:rPr lang="en-US" sz="3600" b="1" dirty="0" smtClean="0">
                <a:latin typeface="+mn-lt"/>
              </a:rPr>
              <a:t>/</a:t>
            </a:r>
            <a:r>
              <a:rPr lang="en-US" sz="3600" b="1" i="1" dirty="0" smtClean="0">
                <a:latin typeface="+mn-lt"/>
              </a:rPr>
              <a:t>FLT3-</a:t>
            </a:r>
            <a:r>
              <a:rPr lang="en-US" sz="3600" b="1" dirty="0" smtClean="0">
                <a:latin typeface="+mn-lt"/>
              </a:rPr>
              <a:t>ITD ELN 2017 subgroups and treatment</a:t>
            </a:r>
            <a:endParaRPr lang="en-US" sz="36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84" name="Grafik 98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64" y="1552820"/>
            <a:ext cx="5292588" cy="468449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987" name="Gerader Verbinder 986"/>
          <p:cNvCxnSpPr/>
          <p:nvPr/>
        </p:nvCxnSpPr>
        <p:spPr>
          <a:xfrm>
            <a:off x="5989548" y="4677305"/>
            <a:ext cx="445684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r Verbinder 3"/>
          <p:cNvCxnSpPr/>
          <p:nvPr/>
        </p:nvCxnSpPr>
        <p:spPr>
          <a:xfrm>
            <a:off x="5989548" y="3237145"/>
            <a:ext cx="445684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6" name="Gerader Verbinder 985"/>
          <p:cNvCxnSpPr/>
          <p:nvPr/>
        </p:nvCxnSpPr>
        <p:spPr>
          <a:xfrm>
            <a:off x="5989548" y="3968756"/>
            <a:ext cx="445684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906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COUNTDOWNSOUND" val="C:\Users\votingbox\Desktop\Voting box files\voting box music 1 MP3.mp3"/>
</p:tagLst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4343</Words>
  <Application>Microsoft Office PowerPoint</Application>
  <PresentationFormat>Breitbild</PresentationFormat>
  <Paragraphs>1526</Paragraphs>
  <Slides>36</Slides>
  <Notes>36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36</vt:i4>
      </vt:variant>
    </vt:vector>
  </HeadingPairs>
  <TitlesOfParts>
    <vt:vector size="48" baseType="lpstr">
      <vt:lpstr>ＭＳ Ｐゴシック</vt:lpstr>
      <vt:lpstr>Arial</vt:lpstr>
      <vt:lpstr>Calibri</vt:lpstr>
      <vt:lpstr>Calibri Light</vt:lpstr>
      <vt:lpstr>Century Gothic</vt:lpstr>
      <vt:lpstr>Symbol</vt:lpstr>
      <vt:lpstr>Times</vt:lpstr>
      <vt:lpstr>Times New Roman</vt:lpstr>
      <vt:lpstr>Verdana</vt:lpstr>
      <vt:lpstr>Wingdings</vt:lpstr>
      <vt:lpstr>Benutzerdefiniertes Design</vt:lpstr>
      <vt:lpstr>Office Theme</vt:lpstr>
      <vt:lpstr>PowerPoint-Präsentation</vt:lpstr>
      <vt:lpstr>DISCLOSURES OF COMMERCIAL SUPPORT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Metastasiertes HER2+ Mammakarzinom – neue Perspektiven am Horizont</dc:title>
  <dc:creator>creativ-planen</dc:creator>
  <cp:lastModifiedBy>Döhner Konstanze</cp:lastModifiedBy>
  <cp:revision>469</cp:revision>
  <cp:lastPrinted>2019-03-22T16:23:31Z</cp:lastPrinted>
  <dcterms:created xsi:type="dcterms:W3CDTF">2018-02-14T13:51:19Z</dcterms:created>
  <dcterms:modified xsi:type="dcterms:W3CDTF">2019-03-28T06:46:05Z</dcterms:modified>
</cp:coreProperties>
</file>